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8" r:id="rId4"/>
    <p:sldId id="259" r:id="rId5"/>
    <p:sldId id="260" r:id="rId6"/>
    <p:sldId id="261" r:id="rId7"/>
    <p:sldId id="267" r:id="rId8"/>
    <p:sldId id="266" r:id="rId9"/>
    <p:sldId id="262" r:id="rId10"/>
    <p:sldId id="264" r:id="rId11"/>
    <p:sldId id="268" r:id="rId12"/>
    <p:sldId id="269" r:id="rId13"/>
    <p:sldId id="263" r:id="rId14"/>
    <p:sldId id="270" r:id="rId15"/>
    <p:sldId id="271" r:id="rId16"/>
    <p:sldId id="272" r:id="rId17"/>
    <p:sldId id="273" r:id="rId18"/>
    <p:sldId id="265"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en-US" altLang="en-US" noProof="0" smtClean="0"/>
              <a:t>Click to edit Master title style</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512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5" name="Rectangle 5"/>
          <p:cNvSpPr>
            <a:spLocks noGrp="1" noChangeArrowheads="1"/>
          </p:cNvSpPr>
          <p:nvPr>
            <p:ph type="ftr" sz="quarter" idx="3"/>
          </p:nvPr>
        </p:nvSpPr>
        <p:spPr/>
        <p:txBody>
          <a:bodyPr/>
          <a:lstStyle>
            <a:lvl1pPr>
              <a:defRPr/>
            </a:lvl1pPr>
          </a:lstStyle>
          <a:p>
            <a:endParaRPr lang="en-US" altLang="en-US"/>
          </a:p>
        </p:txBody>
      </p:sp>
      <p:sp>
        <p:nvSpPr>
          <p:cNvPr id="5126" name="Rectangle 6"/>
          <p:cNvSpPr>
            <a:spLocks noGrp="1" noChangeArrowheads="1"/>
          </p:cNvSpPr>
          <p:nvPr>
            <p:ph type="sldNum" sz="quarter" idx="4"/>
          </p:nvPr>
        </p:nvSpPr>
        <p:spPr/>
        <p:txBody>
          <a:bodyPr/>
          <a:lstStyle>
            <a:lvl1pPr>
              <a:defRPr/>
            </a:lvl1pPr>
          </a:lstStyle>
          <a:p>
            <a:fld id="{BE38DE1C-6E37-42EF-B860-3830C39DA9CE}" type="slidenum">
              <a:rPr lang="en-US" altLang="en-US"/>
              <a:pPr/>
              <a:t>‹#›</a:t>
            </a:fld>
            <a:endParaRPr lang="en-US" altLang="en-US"/>
          </a:p>
        </p:txBody>
      </p:sp>
      <p:sp>
        <p:nvSpPr>
          <p:cNvPr id="5127" name="Rectangle 7"/>
          <p:cNvSpPr>
            <a:spLocks noGrp="1" noChangeArrowheads="1"/>
          </p:cNvSpPr>
          <p:nvPr>
            <p:ph type="dt" sz="quarter" idx="2"/>
          </p:nvPr>
        </p:nvSpPr>
        <p:spPr/>
        <p:txBody>
          <a:bodyPr/>
          <a:lstStyle>
            <a:lvl1pPr>
              <a:defRPr/>
            </a:lvl1pPr>
          </a:lstStyle>
          <a:p>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E93BA94-B841-4820-9532-A81DEA1E4474}" type="slidenum">
              <a:rPr lang="en-US" altLang="en-US"/>
              <a:pPr/>
              <a:t>‹#›</a:t>
            </a:fld>
            <a:endParaRPr lang="en-US" altLang="en-US"/>
          </a:p>
        </p:txBody>
      </p:sp>
    </p:spTree>
    <p:extLst>
      <p:ext uri="{BB962C8B-B14F-4D97-AF65-F5344CB8AC3E}">
        <p14:creationId xmlns:p14="http://schemas.microsoft.com/office/powerpoint/2010/main" val="3888848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0F21102-D21D-42F3-A9AA-25FA7CA39066}" type="slidenum">
              <a:rPr lang="en-US" altLang="en-US"/>
              <a:pPr/>
              <a:t>‹#›</a:t>
            </a:fld>
            <a:endParaRPr lang="en-US" altLang="en-US"/>
          </a:p>
        </p:txBody>
      </p:sp>
    </p:spTree>
    <p:extLst>
      <p:ext uri="{BB962C8B-B14F-4D97-AF65-F5344CB8AC3E}">
        <p14:creationId xmlns:p14="http://schemas.microsoft.com/office/powerpoint/2010/main" val="1674070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1B6AB54-0B87-484A-911C-8F5D39688C7C}" type="slidenum">
              <a:rPr lang="en-US" altLang="en-US"/>
              <a:pPr/>
              <a:t>‹#›</a:t>
            </a:fld>
            <a:endParaRPr lang="en-US" altLang="en-US"/>
          </a:p>
        </p:txBody>
      </p:sp>
    </p:spTree>
    <p:extLst>
      <p:ext uri="{BB962C8B-B14F-4D97-AF65-F5344CB8AC3E}">
        <p14:creationId xmlns:p14="http://schemas.microsoft.com/office/powerpoint/2010/main" val="17049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0636EEA-6A7B-47F5-A5A0-1F01C1966670}" type="slidenum">
              <a:rPr lang="en-US" altLang="en-US"/>
              <a:pPr/>
              <a:t>‹#›</a:t>
            </a:fld>
            <a:endParaRPr lang="en-US" altLang="en-US"/>
          </a:p>
        </p:txBody>
      </p:sp>
    </p:spTree>
    <p:extLst>
      <p:ext uri="{BB962C8B-B14F-4D97-AF65-F5344CB8AC3E}">
        <p14:creationId xmlns:p14="http://schemas.microsoft.com/office/powerpoint/2010/main" val="3889718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44B13B5-CC4F-4B5D-BFF5-959E115FB170}" type="slidenum">
              <a:rPr lang="en-US" altLang="en-US"/>
              <a:pPr/>
              <a:t>‹#›</a:t>
            </a:fld>
            <a:endParaRPr lang="en-US" altLang="en-US"/>
          </a:p>
        </p:txBody>
      </p:sp>
    </p:spTree>
    <p:extLst>
      <p:ext uri="{BB962C8B-B14F-4D97-AF65-F5344CB8AC3E}">
        <p14:creationId xmlns:p14="http://schemas.microsoft.com/office/powerpoint/2010/main" val="216665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AD1DC6E-A181-48C6-862A-B2E6142E3448}" type="slidenum">
              <a:rPr lang="en-US" altLang="en-US"/>
              <a:pPr/>
              <a:t>‹#›</a:t>
            </a:fld>
            <a:endParaRPr lang="en-US" altLang="en-US"/>
          </a:p>
        </p:txBody>
      </p:sp>
    </p:spTree>
    <p:extLst>
      <p:ext uri="{BB962C8B-B14F-4D97-AF65-F5344CB8AC3E}">
        <p14:creationId xmlns:p14="http://schemas.microsoft.com/office/powerpoint/2010/main" val="2473595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10A66A3B-5838-475F-B4A7-D6A2E871C239}" type="slidenum">
              <a:rPr lang="en-US" altLang="en-US"/>
              <a:pPr/>
              <a:t>‹#›</a:t>
            </a:fld>
            <a:endParaRPr lang="en-US" altLang="en-US"/>
          </a:p>
        </p:txBody>
      </p:sp>
    </p:spTree>
    <p:extLst>
      <p:ext uri="{BB962C8B-B14F-4D97-AF65-F5344CB8AC3E}">
        <p14:creationId xmlns:p14="http://schemas.microsoft.com/office/powerpoint/2010/main" val="1473940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ADEC7A28-41D7-4942-ABF1-66AAB239A264}" type="slidenum">
              <a:rPr lang="en-US" altLang="en-US"/>
              <a:pPr/>
              <a:t>‹#›</a:t>
            </a:fld>
            <a:endParaRPr lang="en-US" altLang="en-US"/>
          </a:p>
        </p:txBody>
      </p:sp>
    </p:spTree>
    <p:extLst>
      <p:ext uri="{BB962C8B-B14F-4D97-AF65-F5344CB8AC3E}">
        <p14:creationId xmlns:p14="http://schemas.microsoft.com/office/powerpoint/2010/main" val="3823565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2DB5EDE3-D862-41E6-8F9B-BF9886048990}" type="slidenum">
              <a:rPr lang="en-US" altLang="en-US"/>
              <a:pPr/>
              <a:t>‹#›</a:t>
            </a:fld>
            <a:endParaRPr lang="en-US" altLang="en-US"/>
          </a:p>
        </p:txBody>
      </p:sp>
    </p:spTree>
    <p:extLst>
      <p:ext uri="{BB962C8B-B14F-4D97-AF65-F5344CB8AC3E}">
        <p14:creationId xmlns:p14="http://schemas.microsoft.com/office/powerpoint/2010/main" val="675953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D48A66C-9541-4729-8405-5D42AB82BE7D}" type="slidenum">
              <a:rPr lang="en-US" altLang="en-US"/>
              <a:pPr/>
              <a:t>‹#›</a:t>
            </a:fld>
            <a:endParaRPr lang="en-US" altLang="en-US"/>
          </a:p>
        </p:txBody>
      </p:sp>
    </p:spTree>
    <p:extLst>
      <p:ext uri="{BB962C8B-B14F-4D97-AF65-F5344CB8AC3E}">
        <p14:creationId xmlns:p14="http://schemas.microsoft.com/office/powerpoint/2010/main" val="93798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4A88726-4119-4A86-920D-E4EFF4360C14}" type="slidenum">
              <a:rPr lang="en-US" altLang="en-US"/>
              <a:pPr/>
              <a:t>‹#›</a:t>
            </a:fld>
            <a:endParaRPr lang="en-US" altLang="en-US"/>
          </a:p>
        </p:txBody>
      </p:sp>
    </p:spTree>
    <p:extLst>
      <p:ext uri="{BB962C8B-B14F-4D97-AF65-F5344CB8AC3E}">
        <p14:creationId xmlns:p14="http://schemas.microsoft.com/office/powerpoint/2010/main" val="4262359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endParaRPr lang="en-US" alt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endParaRPr lang="en-US" alt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fld id="{5F0F6BF2-4E6F-470C-A63F-411AF501FF99}"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a:t>The Works of Jesus</a:t>
            </a:r>
          </a:p>
        </p:txBody>
      </p:sp>
      <p:sp>
        <p:nvSpPr>
          <p:cNvPr id="2051" name="Rectangle 3"/>
          <p:cNvSpPr>
            <a:spLocks noGrp="1" noChangeArrowheads="1"/>
          </p:cNvSpPr>
          <p:nvPr>
            <p:ph type="subTitle" idx="1"/>
          </p:nvPr>
        </p:nvSpPr>
        <p:spPr/>
        <p:txBody>
          <a:bodyPr/>
          <a:lstStyle/>
          <a:p>
            <a:r>
              <a:rPr lang="en-US" altLang="en-US"/>
              <a:t>Robert C. Newman</a:t>
            </a:r>
          </a:p>
          <a:p>
            <a:r>
              <a:rPr lang="en-US" altLang="en-US" i="1"/>
              <a:t>Biblical Theological Seminary</a:t>
            </a:r>
          </a:p>
        </p:txBody>
      </p:sp>
      <p:pic>
        <p:nvPicPr>
          <p:cNvPr id="2" name="WorksJesus.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7924800" y="5715000"/>
            <a:ext cx="609600" cy="609600"/>
          </a:xfrm>
          <a:prstGeom prst="rect">
            <a:avLst/>
          </a:prstGeom>
        </p:spPr>
      </p:pic>
    </p:spTree>
    <p:custDataLst>
      <p:tags r:id="rId1"/>
    </p:custDataLst>
  </p:cSld>
  <p:clrMapOvr>
    <a:masterClrMapping/>
  </p:clrMapOvr>
  <p:transition advTm="15002"/>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 calcmode="lin" valueType="num">
                                      <p:cBhvr additive="base">
                                        <p:cTn id="17"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051">
                                            <p:txEl>
                                              <p:pRg st="1" end="1"/>
                                            </p:txEl>
                                          </p:spTgt>
                                        </p:tgtEl>
                                        <p:attrNameLst>
                                          <p:attrName>style.visibility</p:attrName>
                                        </p:attrNameLst>
                                      </p:cBhvr>
                                      <p:to>
                                        <p:strVal val="visible"/>
                                      </p:to>
                                    </p:set>
                                    <p:anim calcmode="lin" valueType="num">
                                      <p:cBhvr additive="base">
                                        <p:cTn id="23" dur="500" fill="hold"/>
                                        <p:tgtEl>
                                          <p:spTgt spid="2051">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5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5"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Jesus</a:t>
            </a:r>
            <a:r>
              <a:rPr lang="en-US" altLang="en-US">
                <a:cs typeface="Tahoma" pitchFamily="34" charset="0"/>
              </a:rPr>
              <a:t>'</a:t>
            </a:r>
            <a:r>
              <a:rPr lang="en-US" altLang="en-US"/>
              <a:t> Nature Miracles</a:t>
            </a:r>
          </a:p>
        </p:txBody>
      </p:sp>
      <p:sp>
        <p:nvSpPr>
          <p:cNvPr id="20483" name="Rectangle 3"/>
          <p:cNvSpPr>
            <a:spLocks noGrp="1" noChangeArrowheads="1"/>
          </p:cNvSpPr>
          <p:nvPr>
            <p:ph type="body" sz="half" idx="2"/>
          </p:nvPr>
        </p:nvSpPr>
        <p:spPr/>
        <p:txBody>
          <a:bodyPr/>
          <a:lstStyle/>
          <a:p>
            <a:r>
              <a:rPr lang="en-US" altLang="en-US" sz="2800"/>
              <a:t>Fig tree withered (21,11,_)</a:t>
            </a:r>
          </a:p>
          <a:p>
            <a:r>
              <a:rPr lang="en-US" altLang="en-US" sz="2800"/>
              <a:t>Catch of fish (_,_,5)</a:t>
            </a:r>
          </a:p>
          <a:p>
            <a:r>
              <a:rPr lang="en-US" altLang="en-US" sz="2800"/>
              <a:t>Water to wine (John 2)</a:t>
            </a:r>
          </a:p>
          <a:p>
            <a:r>
              <a:rPr lang="en-US" altLang="en-US" sz="2800"/>
              <a:t>Another catch of fish (John 21)</a:t>
            </a:r>
          </a:p>
          <a:p>
            <a:r>
              <a:rPr lang="en-US" altLang="en-US" sz="2800"/>
              <a:t>Total: ~10 narrated</a:t>
            </a:r>
          </a:p>
        </p:txBody>
      </p:sp>
      <p:pic>
        <p:nvPicPr>
          <p:cNvPr id="20485" name="Picture 5" descr="water-to-win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4613" t="4082" r="7256" b="6122"/>
          <a:stretch>
            <a:fillRect/>
          </a:stretch>
        </p:blipFill>
        <p:spPr>
          <a:xfrm>
            <a:off x="685800" y="2057400"/>
            <a:ext cx="3408363" cy="3657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4470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20485"/>
                                        </p:tgtEl>
                                        <p:attrNameLst>
                                          <p:attrName>style.visibility</p:attrName>
                                        </p:attrNameLst>
                                      </p:cBhvr>
                                      <p:to>
                                        <p:strVal val="visible"/>
                                      </p:to>
                                    </p:set>
                                    <p:animEffect transition="in" filter="checkerboard(across)">
                                      <p:cBhvr>
                                        <p:cTn id="25" dur="500"/>
                                        <p:tgtEl>
                                          <p:spTgt spid="2048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0483">
                                            <p:txEl>
                                              <p:pRg st="3" end="3"/>
                                            </p:txEl>
                                          </p:spTgt>
                                        </p:tgtEl>
                                        <p:attrNameLst>
                                          <p:attrName>style.visibility</p:attrName>
                                        </p:attrNameLst>
                                      </p:cBhvr>
                                      <p:to>
                                        <p:strVal val="visible"/>
                                      </p:to>
                                    </p:set>
                                    <p:anim calcmode="lin" valueType="num">
                                      <p:cBhvr additive="base">
                                        <p:cTn id="30"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0483">
                                            <p:txEl>
                                              <p:pRg st="4" end="4"/>
                                            </p:txEl>
                                          </p:spTgt>
                                        </p:tgtEl>
                                        <p:attrNameLst>
                                          <p:attrName>style.visibility</p:attrName>
                                        </p:attrNameLst>
                                      </p:cBhvr>
                                      <p:to>
                                        <p:strVal val="visible"/>
                                      </p:to>
                                    </p:set>
                                    <p:anim calcmode="lin" valueType="num">
                                      <p:cBhvr additive="base">
                                        <p:cTn id="36" dur="5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048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Jesus stills the storm</a:t>
            </a:r>
          </a:p>
        </p:txBody>
      </p:sp>
      <p:sp>
        <p:nvSpPr>
          <p:cNvPr id="29700" name="Text Box 4"/>
          <p:cNvSpPr txBox="1">
            <a:spLocks noChangeArrowheads="1"/>
          </p:cNvSpPr>
          <p:nvPr/>
        </p:nvSpPr>
        <p:spPr bwMode="auto">
          <a:xfrm>
            <a:off x="838200" y="1676400"/>
            <a:ext cx="73914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Mark 4:37 (NASU) And there arose a fierce gale of wind, and the waves were breaking over the boat so much that the boat was already filling up. 38 Jesus Himself was in the stern, asleep on the cushion; and they woke Him and said to Him, "Teacher, do You not care that we are perishing?" 39 And He got up and rebuked the wind and said to the sea, "Hush, be still." And the wind died down and it became perfectly calm. 40 And He said to them, "Why are you afraid? How is it that you have no faith?" 41 They became very much afraid and said to one another, "Who then is this, that even the wind and the sea obey Him?" </a:t>
            </a:r>
          </a:p>
        </p:txBody>
      </p:sp>
    </p:spTree>
    <p:custDataLst>
      <p:tags r:id="rId1"/>
    </p:custDataLst>
  </p:cSld>
  <p:clrMapOvr>
    <a:masterClrMapping/>
  </p:clrMapOvr>
  <p:transition advTm="4479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checkerboard(across)">
                                      <p:cBhvr>
                                        <p:cTn id="7" dur="5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Jesus stills the storm</a:t>
            </a:r>
          </a:p>
        </p:txBody>
      </p:sp>
      <p:sp>
        <p:nvSpPr>
          <p:cNvPr id="31747" name="Rectangle 3"/>
          <p:cNvSpPr>
            <a:spLocks noGrp="1" noChangeArrowheads="1"/>
          </p:cNvSpPr>
          <p:nvPr>
            <p:ph type="body" idx="1"/>
          </p:nvPr>
        </p:nvSpPr>
        <p:spPr>
          <a:xfrm>
            <a:off x="457200" y="2438400"/>
            <a:ext cx="8229600" cy="3581400"/>
          </a:xfrm>
        </p:spPr>
        <p:txBody>
          <a:bodyPr/>
          <a:lstStyle/>
          <a:p>
            <a:r>
              <a:rPr lang="en-US" altLang="en-US"/>
              <a:t>Jesus is asleep in the back of the boat!</a:t>
            </a:r>
          </a:p>
          <a:p>
            <a:r>
              <a:rPr lang="en-US" altLang="en-US"/>
              <a:t>Jesus</a:t>
            </a:r>
            <a:r>
              <a:rPr lang="en-US" altLang="en-US">
                <a:cs typeface="Tahoma" pitchFamily="34" charset="0"/>
              </a:rPr>
              <a:t>'</a:t>
            </a:r>
            <a:r>
              <a:rPr lang="en-US" altLang="en-US"/>
              <a:t> actions</a:t>
            </a:r>
          </a:p>
          <a:p>
            <a:r>
              <a:rPr lang="en-US" altLang="en-US"/>
              <a:t>Disciples</a:t>
            </a:r>
            <a:r>
              <a:rPr lang="en-US" altLang="en-US">
                <a:cs typeface="Tahoma" pitchFamily="34" charset="0"/>
              </a:rPr>
              <a:t>'</a:t>
            </a:r>
            <a:r>
              <a:rPr lang="en-US" altLang="en-US"/>
              <a:t> reaction</a:t>
            </a:r>
          </a:p>
          <a:p>
            <a:r>
              <a:rPr lang="en-US" altLang="en-US"/>
              <a:t>What does this tell us about Jesus?</a:t>
            </a:r>
          </a:p>
          <a:p>
            <a:r>
              <a:rPr lang="en-US" altLang="en-US"/>
              <a:t>Why does Jesus bring up the whole matter of faith?</a:t>
            </a:r>
          </a:p>
        </p:txBody>
      </p:sp>
    </p:spTree>
    <p:custDataLst>
      <p:tags r:id="rId1"/>
    </p:custDataLst>
  </p:cSld>
  <p:clrMapOvr>
    <a:masterClrMapping/>
  </p:clrMapOvr>
  <p:transition advTm="34479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747">
                                            <p:txEl>
                                              <p:pRg st="3" end="3"/>
                                            </p:txEl>
                                          </p:spTgt>
                                        </p:tgtEl>
                                        <p:attrNameLst>
                                          <p:attrName>style.visibility</p:attrName>
                                        </p:attrNameLst>
                                      </p:cBhvr>
                                      <p:to>
                                        <p:strVal val="visible"/>
                                      </p:to>
                                    </p:set>
                                    <p:anim calcmode="lin" valueType="num">
                                      <p:cBhvr additive="base">
                                        <p:cTn id="25"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1747">
                                            <p:txEl>
                                              <p:pRg st="4" end="4"/>
                                            </p:txEl>
                                          </p:spTgt>
                                        </p:tgtEl>
                                        <p:attrNameLst>
                                          <p:attrName>style.visibility</p:attrName>
                                        </p:attrNameLst>
                                      </p:cBhvr>
                                      <p:to>
                                        <p:strVal val="visible"/>
                                      </p:to>
                                    </p:set>
                                    <p:anim calcmode="lin" valueType="num">
                                      <p:cBhvr additive="base">
                                        <p:cTn id="31" dur="5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74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Jesus</a:t>
            </a:r>
            <a:r>
              <a:rPr lang="en-US" altLang="en-US">
                <a:cs typeface="Tahoma" pitchFamily="34" charset="0"/>
              </a:rPr>
              <a:t>'</a:t>
            </a:r>
            <a:r>
              <a:rPr lang="en-US" altLang="en-US"/>
              <a:t> Resurrections</a:t>
            </a:r>
          </a:p>
        </p:txBody>
      </p:sp>
      <p:sp>
        <p:nvSpPr>
          <p:cNvPr id="13315" name="Rectangle 3"/>
          <p:cNvSpPr>
            <a:spLocks noGrp="1" noChangeArrowheads="1"/>
          </p:cNvSpPr>
          <p:nvPr>
            <p:ph type="body" sz="half" idx="2"/>
          </p:nvPr>
        </p:nvSpPr>
        <p:spPr>
          <a:xfrm>
            <a:off x="4648200" y="2286000"/>
            <a:ext cx="4038600" cy="4114800"/>
          </a:xfrm>
        </p:spPr>
        <p:txBody>
          <a:bodyPr/>
          <a:lstStyle/>
          <a:p>
            <a:r>
              <a:rPr lang="en-US" altLang="en-US" sz="2800"/>
              <a:t>Jairus</a:t>
            </a:r>
            <a:r>
              <a:rPr lang="en-US" altLang="en-US" sz="2800">
                <a:cs typeface="Tahoma" pitchFamily="34" charset="0"/>
              </a:rPr>
              <a:t>'</a:t>
            </a:r>
            <a:r>
              <a:rPr lang="en-US" altLang="en-US" sz="2800"/>
              <a:t> daughter (8,5,8)</a:t>
            </a:r>
          </a:p>
          <a:p>
            <a:r>
              <a:rPr lang="en-US" altLang="en-US" sz="2800"/>
              <a:t>Widow</a:t>
            </a:r>
            <a:r>
              <a:rPr lang="en-US" altLang="en-US" sz="2800">
                <a:cs typeface="Tahoma" pitchFamily="34" charset="0"/>
              </a:rPr>
              <a:t>'</a:t>
            </a:r>
            <a:r>
              <a:rPr lang="en-US" altLang="en-US" sz="2800"/>
              <a:t>s son (_,_,7)</a:t>
            </a:r>
          </a:p>
          <a:p>
            <a:r>
              <a:rPr lang="en-US" altLang="en-US" sz="2800"/>
              <a:t>Lazarus (John 11)</a:t>
            </a:r>
          </a:p>
          <a:p>
            <a:r>
              <a:rPr lang="en-US" altLang="en-US" sz="2800"/>
              <a:t>Jesus himself (28,16,24,John 21)</a:t>
            </a:r>
          </a:p>
          <a:p>
            <a:r>
              <a:rPr lang="en-US" altLang="en-US" sz="2800"/>
              <a:t>Total: 4 narrated</a:t>
            </a:r>
          </a:p>
        </p:txBody>
      </p:sp>
      <p:pic>
        <p:nvPicPr>
          <p:cNvPr id="13318" name="Picture 6" descr="resurrection3"/>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979488" y="1905000"/>
            <a:ext cx="2992437"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463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checkerboard(across)">
                                      <p:cBhvr>
                                        <p:cTn id="7" dur="500"/>
                                        <p:tgtEl>
                                          <p:spTgt spid="133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 calcmode="lin" valueType="num">
                                      <p:cBhvr additive="base">
                                        <p:cTn id="12"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315">
                                            <p:txEl>
                                              <p:pRg st="1" end="1"/>
                                            </p:txEl>
                                          </p:spTgt>
                                        </p:tgtEl>
                                        <p:attrNameLst>
                                          <p:attrName>style.visibility</p:attrName>
                                        </p:attrNameLst>
                                      </p:cBhvr>
                                      <p:to>
                                        <p:strVal val="visible"/>
                                      </p:to>
                                    </p:set>
                                    <p:anim calcmode="lin" valueType="num">
                                      <p:cBhvr additive="base">
                                        <p:cTn id="18"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315">
                                            <p:txEl>
                                              <p:pRg st="2" end="2"/>
                                            </p:txEl>
                                          </p:spTgt>
                                        </p:tgtEl>
                                        <p:attrNameLst>
                                          <p:attrName>style.visibility</p:attrName>
                                        </p:attrNameLst>
                                      </p:cBhvr>
                                      <p:to>
                                        <p:strVal val="visible"/>
                                      </p:to>
                                    </p:set>
                                    <p:anim calcmode="lin" valueType="num">
                                      <p:cBhvr additive="base">
                                        <p:cTn id="24"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315">
                                            <p:txEl>
                                              <p:pRg st="3" end="3"/>
                                            </p:txEl>
                                          </p:spTgt>
                                        </p:tgtEl>
                                        <p:attrNameLst>
                                          <p:attrName>style.visibility</p:attrName>
                                        </p:attrNameLst>
                                      </p:cBhvr>
                                      <p:to>
                                        <p:strVal val="visible"/>
                                      </p:to>
                                    </p:set>
                                    <p:anim calcmode="lin" valueType="num">
                                      <p:cBhvr additive="base">
                                        <p:cTn id="30"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315">
                                            <p:txEl>
                                              <p:pRg st="4" end="4"/>
                                            </p:txEl>
                                          </p:spTgt>
                                        </p:tgtEl>
                                        <p:attrNameLst>
                                          <p:attrName>style.visibility</p:attrName>
                                        </p:attrNameLst>
                                      </p:cBhvr>
                                      <p:to>
                                        <p:strVal val="visible"/>
                                      </p:to>
                                    </p:set>
                                    <p:anim calcmode="lin" valueType="num">
                                      <p:cBhvr additive="base">
                                        <p:cTn id="36"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Jesus raises Jairus</a:t>
            </a:r>
            <a:r>
              <a:rPr lang="en-US" altLang="en-US">
                <a:cs typeface="Tahoma" pitchFamily="34" charset="0"/>
              </a:rPr>
              <a:t>'</a:t>
            </a:r>
            <a:r>
              <a:rPr lang="en-US" altLang="en-US"/>
              <a:t> daughter</a:t>
            </a:r>
          </a:p>
        </p:txBody>
      </p:sp>
      <p:sp>
        <p:nvSpPr>
          <p:cNvPr id="32772" name="Text Box 4"/>
          <p:cNvSpPr txBox="1">
            <a:spLocks noChangeArrowheads="1"/>
          </p:cNvSpPr>
          <p:nvPr/>
        </p:nvSpPr>
        <p:spPr bwMode="auto">
          <a:xfrm>
            <a:off x="762000" y="2057400"/>
            <a:ext cx="76200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Mark 5:21 (NASU) When Jesus had crossed over again in the boat to the other side, a large crowd gathered around Him; and so He stayed by the seashore. 22 One of the synagogue officials named Jairus came up, and on seeing Him, fell at His feet 23 and implored Him earnestly, saying, "My little daughter is at the point of death; [please] come and lay Your hands on her, so that she will get well and live." 24 And He went off with him; and a large crowd was following Him and pressing in on Him… </a:t>
            </a:r>
          </a:p>
          <a:p>
            <a:r>
              <a:rPr lang="en-US" altLang="en-US" sz="2000"/>
              <a:t>35 While He was still speaking, they came from the [house of] the synagogue official, saying, "Your daughter has died; why trouble the Teacher anymore?" 36 But Jesus, overhearing what was being spoken, said to the synagogue official, "Do not be afraid [any longer], only believe." 37 And He allowed no one to accompany Him, except Peter and James and John the brother of James. </a:t>
            </a:r>
          </a:p>
        </p:txBody>
      </p:sp>
    </p:spTree>
    <p:custDataLst>
      <p:tags r:id="rId1"/>
    </p:custDataLst>
  </p:cSld>
  <p:clrMapOvr>
    <a:masterClrMapping/>
  </p:clrMapOvr>
  <p:transition advTm="672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checkerboard(across)">
                                      <p:cBhvr>
                                        <p:cTn id="7"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p:txBody>
          <a:bodyPr/>
          <a:lstStyle/>
          <a:p>
            <a:r>
              <a:rPr lang="en-US" altLang="en-US"/>
              <a:t>Jesus raises Jairus</a:t>
            </a:r>
            <a:r>
              <a:rPr lang="en-US" altLang="en-US">
                <a:cs typeface="Tahoma" pitchFamily="34" charset="0"/>
              </a:rPr>
              <a:t>'</a:t>
            </a:r>
            <a:r>
              <a:rPr lang="en-US" altLang="en-US"/>
              <a:t> daughter</a:t>
            </a:r>
          </a:p>
        </p:txBody>
      </p:sp>
      <p:sp>
        <p:nvSpPr>
          <p:cNvPr id="34821" name="Text Box 5"/>
          <p:cNvSpPr txBox="1">
            <a:spLocks noChangeArrowheads="1"/>
          </p:cNvSpPr>
          <p:nvPr/>
        </p:nvSpPr>
        <p:spPr bwMode="auto">
          <a:xfrm>
            <a:off x="838200" y="2057400"/>
            <a:ext cx="746760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38 They came to the house of the synagogue official; and He saw a commotion, and [people] loudly weeping and wailing. 39 And entering in, He said to them, "Why make a commotion and weep? The child has not died, but is asleep." 40 They [began] laughing at Him. But putting them all out, He took along the child's father and mother and His own companions, and entered [the room] where the child was. 41 Taking the child by the hand, He said to her, "Talitha kum!" (which translated means, "Little girl, I say to you, get up!"). 42 Immediately the girl got up and [began] to walk, for she was twelve years old. And immediately they were completely astounded. 43 And He gave them strict orders that no one should know about this, and He said that [something] should be given her to eat. </a:t>
            </a:r>
          </a:p>
        </p:txBody>
      </p:sp>
    </p:spTree>
    <p:custDataLst>
      <p:tags r:id="rId1"/>
    </p:custDataLst>
  </p:cSld>
  <p:clrMapOvr>
    <a:masterClrMapping/>
  </p:clrMapOvr>
  <p:transition advTm="4359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4821"/>
                                        </p:tgtEl>
                                        <p:attrNameLst>
                                          <p:attrName>style.visibility</p:attrName>
                                        </p:attrNameLst>
                                      </p:cBhvr>
                                      <p:to>
                                        <p:strVal val="visible"/>
                                      </p:to>
                                    </p:set>
                                    <p:animEffect transition="in" filter="checkerboard(across)">
                                      <p:cBhvr>
                                        <p:cTn id="7" dur="5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Jesus raises Jairus</a:t>
            </a:r>
            <a:r>
              <a:rPr lang="en-US" altLang="en-US">
                <a:cs typeface="Tahoma" pitchFamily="34" charset="0"/>
              </a:rPr>
              <a:t>'</a:t>
            </a:r>
            <a:r>
              <a:rPr lang="en-US" altLang="en-US"/>
              <a:t> daughter</a:t>
            </a:r>
          </a:p>
        </p:txBody>
      </p:sp>
      <p:sp>
        <p:nvSpPr>
          <p:cNvPr id="36867" name="Rectangle 3"/>
          <p:cNvSpPr>
            <a:spLocks noGrp="1" noChangeArrowheads="1"/>
          </p:cNvSpPr>
          <p:nvPr>
            <p:ph type="body" idx="1"/>
          </p:nvPr>
        </p:nvSpPr>
        <p:spPr/>
        <p:txBody>
          <a:bodyPr/>
          <a:lstStyle/>
          <a:p>
            <a:r>
              <a:rPr lang="en-US" altLang="en-US"/>
              <a:t>The father</a:t>
            </a:r>
            <a:r>
              <a:rPr lang="en-US" altLang="en-US">
                <a:cs typeface="Tahoma" pitchFamily="34" charset="0"/>
              </a:rPr>
              <a:t>'</a:t>
            </a:r>
            <a:r>
              <a:rPr lang="en-US" altLang="en-US"/>
              <a:t>s concern</a:t>
            </a:r>
          </a:p>
          <a:p>
            <a:r>
              <a:rPr lang="en-US" altLang="en-US"/>
              <a:t>The message from home &amp; Jesus</a:t>
            </a:r>
            <a:r>
              <a:rPr lang="en-US" altLang="en-US">
                <a:cs typeface="Tahoma" pitchFamily="34" charset="0"/>
              </a:rPr>
              <a:t>'</a:t>
            </a:r>
            <a:r>
              <a:rPr lang="en-US" altLang="en-US"/>
              <a:t> encouragement</a:t>
            </a:r>
          </a:p>
          <a:p>
            <a:r>
              <a:rPr lang="en-US" altLang="en-US"/>
              <a:t>Jesus</a:t>
            </a:r>
            <a:r>
              <a:rPr lang="en-US" altLang="en-US">
                <a:cs typeface="Tahoma" pitchFamily="34" charset="0"/>
              </a:rPr>
              <a:t>'</a:t>
            </a:r>
            <a:r>
              <a:rPr lang="en-US" altLang="en-US"/>
              <a:t> announcement &amp; crowd</a:t>
            </a:r>
            <a:r>
              <a:rPr lang="en-US" altLang="en-US">
                <a:cs typeface="Tahoma" pitchFamily="34" charset="0"/>
              </a:rPr>
              <a:t>'</a:t>
            </a:r>
            <a:r>
              <a:rPr lang="en-US" altLang="en-US"/>
              <a:t>s reaction</a:t>
            </a:r>
          </a:p>
          <a:p>
            <a:r>
              <a:rPr lang="en-US" altLang="en-US"/>
              <a:t>Jesus</a:t>
            </a:r>
            <a:r>
              <a:rPr lang="en-US" altLang="en-US">
                <a:cs typeface="Tahoma" pitchFamily="34" charset="0"/>
              </a:rPr>
              <a:t>'</a:t>
            </a:r>
            <a:r>
              <a:rPr lang="en-US" altLang="en-US"/>
              <a:t> actions</a:t>
            </a:r>
          </a:p>
          <a:p>
            <a:r>
              <a:rPr lang="en-US" altLang="en-US"/>
              <a:t>Girl</a:t>
            </a:r>
            <a:r>
              <a:rPr lang="en-US" altLang="en-US">
                <a:cs typeface="Tahoma" pitchFamily="34" charset="0"/>
              </a:rPr>
              <a:t>'</a:t>
            </a:r>
            <a:r>
              <a:rPr lang="en-US" altLang="en-US"/>
              <a:t>s response</a:t>
            </a:r>
          </a:p>
          <a:p>
            <a:r>
              <a:rPr lang="en-US" altLang="en-US"/>
              <a:t>What does this tell us about Jesus?</a:t>
            </a:r>
          </a:p>
        </p:txBody>
      </p:sp>
    </p:spTree>
    <p:custDataLst>
      <p:tags r:id="rId1"/>
    </p:custDataLst>
  </p:cSld>
  <p:clrMapOvr>
    <a:masterClrMapping/>
  </p:clrMapOvr>
  <p:transition advTm="22255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867">
                                            <p:txEl>
                                              <p:pRg st="3" end="3"/>
                                            </p:txEl>
                                          </p:spTgt>
                                        </p:tgtEl>
                                        <p:attrNameLst>
                                          <p:attrName>style.visibility</p:attrName>
                                        </p:attrNameLst>
                                      </p:cBhvr>
                                      <p:to>
                                        <p:strVal val="visible"/>
                                      </p:to>
                                    </p:set>
                                    <p:anim calcmode="lin" valueType="num">
                                      <p:cBhvr additive="base">
                                        <p:cTn id="25" dur="5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8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6867">
                                            <p:txEl>
                                              <p:pRg st="4" end="4"/>
                                            </p:txEl>
                                          </p:spTgt>
                                        </p:tgtEl>
                                        <p:attrNameLst>
                                          <p:attrName>style.visibility</p:attrName>
                                        </p:attrNameLst>
                                      </p:cBhvr>
                                      <p:to>
                                        <p:strVal val="visible"/>
                                      </p:to>
                                    </p:set>
                                    <p:anim calcmode="lin" valueType="num">
                                      <p:cBhvr additive="base">
                                        <p:cTn id="31" dur="500" fill="hold"/>
                                        <p:tgtEl>
                                          <p:spTgt spid="368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8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6867">
                                            <p:txEl>
                                              <p:pRg st="5" end="5"/>
                                            </p:txEl>
                                          </p:spTgt>
                                        </p:tgtEl>
                                        <p:attrNameLst>
                                          <p:attrName>style.visibility</p:attrName>
                                        </p:attrNameLst>
                                      </p:cBhvr>
                                      <p:to>
                                        <p:strVal val="visible"/>
                                      </p:to>
                                    </p:set>
                                    <p:anim calcmode="lin" valueType="num">
                                      <p:cBhvr additive="base">
                                        <p:cTn id="37" dur="500" fill="hold"/>
                                        <p:tgtEl>
                                          <p:spTgt spid="368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686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What do Jesus</a:t>
            </a:r>
            <a:r>
              <a:rPr lang="en-US" altLang="en-US">
                <a:cs typeface="Tahoma" pitchFamily="34" charset="0"/>
              </a:rPr>
              <a:t>'</a:t>
            </a:r>
            <a:r>
              <a:rPr lang="en-US" altLang="en-US"/>
              <a:t> miracles tell us?</a:t>
            </a:r>
          </a:p>
        </p:txBody>
      </p:sp>
      <p:sp>
        <p:nvSpPr>
          <p:cNvPr id="37891" name="Rectangle 3"/>
          <p:cNvSpPr>
            <a:spLocks noGrp="1" noChangeArrowheads="1"/>
          </p:cNvSpPr>
          <p:nvPr>
            <p:ph type="body" idx="1"/>
          </p:nvPr>
        </p:nvSpPr>
        <p:spPr/>
        <p:txBody>
          <a:bodyPr/>
          <a:lstStyle/>
          <a:p>
            <a:r>
              <a:rPr lang="en-US" altLang="en-US"/>
              <a:t>About his power?</a:t>
            </a:r>
          </a:p>
          <a:p>
            <a:r>
              <a:rPr lang="en-US" altLang="en-US"/>
              <a:t>About his personality?</a:t>
            </a:r>
          </a:p>
          <a:p>
            <a:r>
              <a:rPr lang="en-US" altLang="en-US"/>
              <a:t>Connection with creation &amp; fall?</a:t>
            </a:r>
          </a:p>
          <a:p>
            <a:r>
              <a:rPr lang="en-US" altLang="en-US"/>
              <a:t>Connection with redemption &amp; the new creation?</a:t>
            </a:r>
          </a:p>
        </p:txBody>
      </p:sp>
    </p:spTree>
    <p:custDataLst>
      <p:tags r:id="rId1"/>
    </p:custDataLst>
  </p:cSld>
  <p:clrMapOvr>
    <a:masterClrMapping/>
  </p:clrMapOvr>
  <p:transition advTm="23792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7891">
                                            <p:txEl>
                                              <p:pRg st="3" end="3"/>
                                            </p:txEl>
                                          </p:spTgt>
                                        </p:tgtEl>
                                        <p:attrNameLst>
                                          <p:attrName>style.visibility</p:attrName>
                                        </p:attrNameLst>
                                      </p:cBhvr>
                                      <p:to>
                                        <p:strVal val="visible"/>
                                      </p:to>
                                    </p:set>
                                    <p:anim calcmode="lin" valueType="num">
                                      <p:cBhvr additive="base">
                                        <p:cTn id="25"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ctrTitle"/>
          </p:nvPr>
        </p:nvSpPr>
        <p:spPr/>
        <p:txBody>
          <a:bodyPr/>
          <a:lstStyle/>
          <a:p>
            <a:r>
              <a:rPr lang="en-US" altLang="en-US"/>
              <a:t>The End?</a:t>
            </a:r>
          </a:p>
        </p:txBody>
      </p:sp>
      <p:sp>
        <p:nvSpPr>
          <p:cNvPr id="24581" name="Rectangle 5"/>
          <p:cNvSpPr>
            <a:spLocks noGrp="1" noChangeArrowheads="1"/>
          </p:cNvSpPr>
          <p:nvPr>
            <p:ph type="subTitle" idx="1"/>
          </p:nvPr>
        </p:nvSpPr>
        <p:spPr/>
        <p:txBody>
          <a:bodyPr/>
          <a:lstStyle/>
          <a:p>
            <a:endParaRPr lang="en-US" altLang="en-US"/>
          </a:p>
        </p:txBody>
      </p:sp>
      <p:sp>
        <p:nvSpPr>
          <p:cNvPr id="24582" name="Text Box 6"/>
          <p:cNvSpPr txBox="1">
            <a:spLocks noChangeArrowheads="1"/>
          </p:cNvSpPr>
          <p:nvPr/>
        </p:nvSpPr>
        <p:spPr bwMode="auto">
          <a:xfrm>
            <a:off x="1828800" y="3733800"/>
            <a:ext cx="60198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John 14:12 (NASU) </a:t>
            </a:r>
            <a:r>
              <a:rPr lang="en-US" altLang="en-US" sz="2800">
                <a:cs typeface="Tahoma" pitchFamily="34" charset="0"/>
              </a:rPr>
              <a:t>"</a:t>
            </a:r>
            <a:r>
              <a:rPr lang="en-US" altLang="en-US" sz="2800"/>
              <a:t>Truly, truly, I say to you, he who believes in Me, the works that I do, he will do also; and greater [works] than these he will do; because I go to the Father.</a:t>
            </a:r>
            <a:r>
              <a:rPr lang="en-US" altLang="en-US" sz="2800">
                <a:cs typeface="Tahoma" pitchFamily="34" charset="0"/>
              </a:rPr>
              <a:t>"</a:t>
            </a:r>
            <a:r>
              <a:rPr lang="en-US" altLang="en-US" sz="2800"/>
              <a:t> </a:t>
            </a:r>
          </a:p>
        </p:txBody>
      </p:sp>
    </p:spTree>
    <p:custDataLst>
      <p:tags r:id="rId1"/>
    </p:custDataLst>
  </p:cSld>
  <p:clrMapOvr>
    <a:masterClrMapping/>
  </p:clrMapOvr>
  <p:transition advTm="6072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p:cTn id="7" dur="500" fill="hold"/>
                                        <p:tgtEl>
                                          <p:spTgt spid="24580"/>
                                        </p:tgtEl>
                                        <p:attrNameLst>
                                          <p:attrName>ppt_w</p:attrName>
                                        </p:attrNameLst>
                                      </p:cBhvr>
                                      <p:tavLst>
                                        <p:tav tm="0">
                                          <p:val>
                                            <p:fltVal val="0"/>
                                          </p:val>
                                        </p:tav>
                                        <p:tav tm="100000">
                                          <p:val>
                                            <p:strVal val="#ppt_w"/>
                                          </p:val>
                                        </p:tav>
                                      </p:tavLst>
                                    </p:anim>
                                    <p:anim calcmode="lin" valueType="num">
                                      <p:cBhvr>
                                        <p:cTn id="8" dur="500" fill="hold"/>
                                        <p:tgtEl>
                                          <p:spTgt spid="2458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4582"/>
                                        </p:tgtEl>
                                        <p:attrNameLst>
                                          <p:attrName>style.visibility</p:attrName>
                                        </p:attrNameLst>
                                      </p:cBhvr>
                                      <p:to>
                                        <p:strVal val="visible"/>
                                      </p:to>
                                    </p:set>
                                    <p:animEffect transition="in" filter="checkerboard(across)">
                                      <p:cBhvr>
                                        <p:cTn id="13" dur="5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lstStyle/>
          <a:p>
            <a:r>
              <a:rPr lang="en-US" altLang="en-US"/>
              <a:t>Jesus, Mighty Miracle Worker</a:t>
            </a:r>
          </a:p>
        </p:txBody>
      </p:sp>
      <p:sp>
        <p:nvSpPr>
          <p:cNvPr id="6149" name="Text Box 5"/>
          <p:cNvSpPr txBox="1">
            <a:spLocks noChangeArrowheads="1"/>
          </p:cNvSpPr>
          <p:nvPr/>
        </p:nvSpPr>
        <p:spPr bwMode="auto">
          <a:xfrm>
            <a:off x="1295400" y="2133600"/>
            <a:ext cx="6781800"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t>Acts 2:22 (NASU) </a:t>
            </a:r>
            <a:r>
              <a:rPr lang="en-US" altLang="en-US" sz="3200">
                <a:cs typeface="Tahoma" pitchFamily="34" charset="0"/>
              </a:rPr>
              <a:t>"</a:t>
            </a:r>
            <a:r>
              <a:rPr lang="en-US" altLang="en-US" sz="3200"/>
              <a:t>Men of Israel, listen to these words: Jesus the Nazarene, a man attested to you by God with miracles and wonders and signs which God performed through Him in your midst, just as you yourselves know …</a:t>
            </a:r>
            <a:r>
              <a:rPr lang="en-US" altLang="en-US" sz="3200">
                <a:cs typeface="Tahoma" pitchFamily="34" charset="0"/>
              </a:rPr>
              <a:t>"</a:t>
            </a:r>
          </a:p>
        </p:txBody>
      </p:sp>
    </p:spTree>
    <p:custDataLst>
      <p:tags r:id="rId1"/>
    </p:custDataLst>
  </p:cSld>
  <p:clrMapOvr>
    <a:masterClrMapping/>
  </p:clrMapOvr>
  <p:transition advTm="4058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checkerboard(across)">
                                      <p:cBhvr>
                                        <p:cTn id="7"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Jesus</a:t>
            </a:r>
            <a:r>
              <a:rPr lang="en-US" altLang="en-US">
                <a:cs typeface="Tahoma" pitchFamily="34" charset="0"/>
              </a:rPr>
              <a:t>'</a:t>
            </a:r>
            <a:r>
              <a:rPr lang="en-US" altLang="en-US"/>
              <a:t> Mighty Works</a:t>
            </a:r>
          </a:p>
        </p:txBody>
      </p:sp>
      <p:sp>
        <p:nvSpPr>
          <p:cNvPr id="8197" name="Rectangle 5"/>
          <p:cNvSpPr>
            <a:spLocks noGrp="1" noChangeArrowheads="1"/>
          </p:cNvSpPr>
          <p:nvPr>
            <p:ph sz="half" idx="1"/>
          </p:nvPr>
        </p:nvSpPr>
        <p:spPr/>
        <p:txBody>
          <a:bodyPr/>
          <a:lstStyle/>
          <a:p>
            <a:endParaRPr lang="en-US" altLang="en-US" sz="2800"/>
          </a:p>
        </p:txBody>
      </p:sp>
      <p:sp>
        <p:nvSpPr>
          <p:cNvPr id="8195" name="Rectangle 3"/>
          <p:cNvSpPr>
            <a:spLocks noGrp="1" noChangeArrowheads="1"/>
          </p:cNvSpPr>
          <p:nvPr>
            <p:ph type="body" sz="half" idx="2"/>
          </p:nvPr>
        </p:nvSpPr>
        <p:spPr>
          <a:xfrm>
            <a:off x="5105400" y="2286000"/>
            <a:ext cx="3581400" cy="3733800"/>
          </a:xfrm>
        </p:spPr>
        <p:txBody>
          <a:bodyPr/>
          <a:lstStyle/>
          <a:p>
            <a:r>
              <a:rPr lang="en-US" altLang="en-US" sz="3600"/>
              <a:t>Healings</a:t>
            </a:r>
          </a:p>
          <a:p>
            <a:r>
              <a:rPr lang="en-US" altLang="en-US" sz="3600"/>
              <a:t>Nature Miracles</a:t>
            </a:r>
          </a:p>
          <a:p>
            <a:r>
              <a:rPr lang="en-US" altLang="en-US" sz="3600"/>
              <a:t>Resurrections</a:t>
            </a:r>
          </a:p>
        </p:txBody>
      </p:sp>
      <p:pic>
        <p:nvPicPr>
          <p:cNvPr id="8196" name="Picture 4" descr="Jesus&amp;storm"/>
          <p:cNvPicPr>
            <a:picLocks noChangeAspect="1" noChangeArrowheads="1"/>
          </p:cNvPicPr>
          <p:nvPr/>
        </p:nvPicPr>
        <p:blipFill>
          <a:blip r:embed="rId3">
            <a:extLst>
              <a:ext uri="{28A0092B-C50C-407E-A947-70E740481C1C}">
                <a14:useLocalDpi xmlns:a14="http://schemas.microsoft.com/office/drawing/2010/main" val="0"/>
              </a:ext>
            </a:extLst>
          </a:blip>
          <a:srcRect l="1538" t="2515" r="1750" b="4453"/>
          <a:stretch>
            <a:fillRect/>
          </a:stretch>
        </p:blipFill>
        <p:spPr bwMode="auto">
          <a:xfrm>
            <a:off x="685800" y="2133600"/>
            <a:ext cx="3810000" cy="37099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725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animEffect transition="in" filter="checkerboard(across)">
                                      <p:cBhvr>
                                        <p:cTn id="19" dur="500"/>
                                        <p:tgtEl>
                                          <p:spTgt spid="819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8195">
                                            <p:txEl>
                                              <p:pRg st="2" end="2"/>
                                            </p:txEl>
                                          </p:spTgt>
                                        </p:tgtEl>
                                        <p:attrNameLst>
                                          <p:attrName>style.visibility</p:attrName>
                                        </p:attrNameLst>
                                      </p:cBhvr>
                                      <p:to>
                                        <p:strVal val="visible"/>
                                      </p:to>
                                    </p:set>
                                    <p:anim calcmode="lin" valueType="num">
                                      <p:cBhvr additive="base">
                                        <p:cTn id="24" dur="500" fill="hold"/>
                                        <p:tgtEl>
                                          <p:spTgt spid="8195">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819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Jesus</a:t>
            </a:r>
            <a:r>
              <a:rPr lang="en-US" altLang="en-US">
                <a:cs typeface="Tahoma" pitchFamily="34" charset="0"/>
              </a:rPr>
              <a:t>'</a:t>
            </a:r>
            <a:r>
              <a:rPr lang="en-US" altLang="en-US"/>
              <a:t> Healings</a:t>
            </a:r>
          </a:p>
        </p:txBody>
      </p:sp>
      <p:sp>
        <p:nvSpPr>
          <p:cNvPr id="9219" name="Rectangle 3"/>
          <p:cNvSpPr>
            <a:spLocks noGrp="1" noChangeArrowheads="1"/>
          </p:cNvSpPr>
          <p:nvPr>
            <p:ph type="body" idx="1"/>
          </p:nvPr>
        </p:nvSpPr>
        <p:spPr/>
        <p:txBody>
          <a:bodyPr/>
          <a:lstStyle/>
          <a:p>
            <a:r>
              <a:rPr lang="en-US" altLang="en-US"/>
              <a:t>Man with leprosy (8,1,5)</a:t>
            </a:r>
          </a:p>
          <a:p>
            <a:r>
              <a:rPr lang="en-US" altLang="en-US"/>
              <a:t>Centurion</a:t>
            </a:r>
            <a:r>
              <a:rPr lang="en-US" altLang="en-US">
                <a:cs typeface="Tahoma" pitchFamily="34" charset="0"/>
              </a:rPr>
              <a:t>'</a:t>
            </a:r>
            <a:r>
              <a:rPr lang="en-US" altLang="en-US"/>
              <a:t>s servant (8,_,7)</a:t>
            </a:r>
          </a:p>
          <a:p>
            <a:r>
              <a:rPr lang="en-US" altLang="en-US"/>
              <a:t>Peter</a:t>
            </a:r>
            <a:r>
              <a:rPr lang="en-US" altLang="en-US">
                <a:cs typeface="Tahoma" pitchFamily="34" charset="0"/>
              </a:rPr>
              <a:t>'</a:t>
            </a:r>
            <a:r>
              <a:rPr lang="en-US" altLang="en-US"/>
              <a:t>s mother-in-law (8,1,4)</a:t>
            </a:r>
          </a:p>
          <a:p>
            <a:r>
              <a:rPr lang="en-US" altLang="en-US"/>
              <a:t>Gadarene demoniacs (8,5,8)</a:t>
            </a:r>
          </a:p>
          <a:p>
            <a:r>
              <a:rPr lang="en-US" altLang="en-US"/>
              <a:t>Paralyzed man (9,2,5)</a:t>
            </a:r>
          </a:p>
          <a:p>
            <a:r>
              <a:rPr lang="en-US" altLang="en-US"/>
              <a:t>Woman with bleeding (9,5,8)</a:t>
            </a:r>
          </a:p>
          <a:p>
            <a:r>
              <a:rPr lang="en-US" altLang="en-US"/>
              <a:t>Two blind men (9,_,_)</a:t>
            </a:r>
          </a:p>
        </p:txBody>
      </p:sp>
    </p:spTree>
    <p:custDataLst>
      <p:tags r:id="rId1"/>
    </p:custDataLst>
  </p:cSld>
  <p:clrMapOvr>
    <a:masterClrMapping/>
  </p:clrMapOvr>
  <p:transition advTm="5306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additive="base">
                                        <p:cTn id="31"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219">
                                            <p:txEl>
                                              <p:pRg st="5" end="5"/>
                                            </p:txEl>
                                          </p:spTgt>
                                        </p:tgtEl>
                                        <p:attrNameLst>
                                          <p:attrName>style.visibility</p:attrName>
                                        </p:attrNameLst>
                                      </p:cBhvr>
                                      <p:to>
                                        <p:strVal val="visible"/>
                                      </p:to>
                                    </p:set>
                                    <p:anim calcmode="lin" valueType="num">
                                      <p:cBhvr additive="base">
                                        <p:cTn id="37"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219">
                                            <p:txEl>
                                              <p:pRg st="6" end="6"/>
                                            </p:txEl>
                                          </p:spTgt>
                                        </p:tgtEl>
                                        <p:attrNameLst>
                                          <p:attrName>style.visibility</p:attrName>
                                        </p:attrNameLst>
                                      </p:cBhvr>
                                      <p:to>
                                        <p:strVal val="visible"/>
                                      </p:to>
                                    </p:set>
                                    <p:anim calcmode="lin" valueType="num">
                                      <p:cBhvr additive="base">
                                        <p:cTn id="43"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Jesus</a:t>
            </a:r>
            <a:r>
              <a:rPr lang="en-US" altLang="en-US">
                <a:cs typeface="Tahoma" pitchFamily="34" charset="0"/>
              </a:rPr>
              <a:t>'</a:t>
            </a:r>
            <a:r>
              <a:rPr lang="en-US" altLang="en-US"/>
              <a:t> Healings</a:t>
            </a:r>
          </a:p>
        </p:txBody>
      </p:sp>
      <p:pic>
        <p:nvPicPr>
          <p:cNvPr id="10245" name="Picture 5" descr="Jesushealing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62000" y="1828800"/>
            <a:ext cx="3143250"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3" name="Rectangle 3"/>
          <p:cNvSpPr>
            <a:spLocks noGrp="1" noChangeArrowheads="1"/>
          </p:cNvSpPr>
          <p:nvPr>
            <p:ph type="body" sz="half" idx="2"/>
          </p:nvPr>
        </p:nvSpPr>
        <p:spPr/>
        <p:txBody>
          <a:bodyPr/>
          <a:lstStyle/>
          <a:p>
            <a:pPr>
              <a:lnSpc>
                <a:spcPct val="80000"/>
              </a:lnSpc>
            </a:pPr>
            <a:r>
              <a:rPr lang="en-US" altLang="en-US" sz="2400"/>
              <a:t>Man mute &amp; possessed (9,_,_)</a:t>
            </a:r>
          </a:p>
          <a:p>
            <a:pPr>
              <a:lnSpc>
                <a:spcPct val="80000"/>
              </a:lnSpc>
            </a:pPr>
            <a:r>
              <a:rPr lang="en-US" altLang="en-US" sz="2400"/>
              <a:t>Man w/ shriveled hand (12,3,6)</a:t>
            </a:r>
          </a:p>
          <a:p>
            <a:pPr>
              <a:lnSpc>
                <a:spcPct val="80000"/>
              </a:lnSpc>
            </a:pPr>
            <a:r>
              <a:rPr lang="en-US" altLang="en-US" sz="2400"/>
              <a:t>Man blind, mute &amp; possessed (12,_,11)</a:t>
            </a:r>
          </a:p>
          <a:p>
            <a:pPr>
              <a:lnSpc>
                <a:spcPct val="80000"/>
              </a:lnSpc>
            </a:pPr>
            <a:r>
              <a:rPr lang="en-US" altLang="en-US" sz="2400"/>
              <a:t>Canaanite woman’s daughter (15,7,_)</a:t>
            </a:r>
          </a:p>
          <a:p>
            <a:pPr>
              <a:lnSpc>
                <a:spcPct val="80000"/>
              </a:lnSpc>
            </a:pPr>
            <a:r>
              <a:rPr lang="en-US" altLang="en-US" sz="2400"/>
              <a:t>Boy with demon (17,9,9)</a:t>
            </a:r>
          </a:p>
          <a:p>
            <a:pPr>
              <a:lnSpc>
                <a:spcPct val="80000"/>
              </a:lnSpc>
            </a:pPr>
            <a:r>
              <a:rPr lang="en-US" altLang="en-US" sz="2400"/>
              <a:t>Two blind men (20,10,18)</a:t>
            </a:r>
          </a:p>
          <a:p>
            <a:pPr>
              <a:lnSpc>
                <a:spcPct val="80000"/>
              </a:lnSpc>
            </a:pPr>
            <a:r>
              <a:rPr lang="en-US" altLang="en-US" sz="2400"/>
              <a:t>Deaf mute (_,7,_)</a:t>
            </a:r>
          </a:p>
        </p:txBody>
      </p:sp>
    </p:spTree>
    <p:custDataLst>
      <p:tags r:id="rId1"/>
    </p:custDataLst>
  </p:cSld>
  <p:clrMapOvr>
    <a:masterClrMapping/>
  </p:clrMapOvr>
  <p:transition advTm="3421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checkerboard(across)">
                                      <p:cBhvr>
                                        <p:cTn id="7" dur="500"/>
                                        <p:tgtEl>
                                          <p:spTgt spid="102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 calcmode="lin" valueType="num">
                                      <p:cBhvr additive="base">
                                        <p:cTn id="12"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243">
                                            <p:txEl>
                                              <p:pRg st="1" end="1"/>
                                            </p:txEl>
                                          </p:spTgt>
                                        </p:tgtEl>
                                        <p:attrNameLst>
                                          <p:attrName>style.visibility</p:attrName>
                                        </p:attrNameLst>
                                      </p:cBhvr>
                                      <p:to>
                                        <p:strVal val="visible"/>
                                      </p:to>
                                    </p:set>
                                    <p:anim calcmode="lin" valueType="num">
                                      <p:cBhvr additive="base">
                                        <p:cTn id="18"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243">
                                            <p:txEl>
                                              <p:pRg st="2" end="2"/>
                                            </p:txEl>
                                          </p:spTgt>
                                        </p:tgtEl>
                                        <p:attrNameLst>
                                          <p:attrName>style.visibility</p:attrName>
                                        </p:attrNameLst>
                                      </p:cBhvr>
                                      <p:to>
                                        <p:strVal val="visible"/>
                                      </p:to>
                                    </p:set>
                                    <p:anim calcmode="lin" valueType="num">
                                      <p:cBhvr additive="base">
                                        <p:cTn id="24"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243">
                                            <p:txEl>
                                              <p:pRg st="3" end="3"/>
                                            </p:txEl>
                                          </p:spTgt>
                                        </p:tgtEl>
                                        <p:attrNameLst>
                                          <p:attrName>style.visibility</p:attrName>
                                        </p:attrNameLst>
                                      </p:cBhvr>
                                      <p:to>
                                        <p:strVal val="visible"/>
                                      </p:to>
                                    </p:set>
                                    <p:anim calcmode="lin" valueType="num">
                                      <p:cBhvr additive="base">
                                        <p:cTn id="30"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243">
                                            <p:txEl>
                                              <p:pRg st="4" end="4"/>
                                            </p:txEl>
                                          </p:spTgt>
                                        </p:tgtEl>
                                        <p:attrNameLst>
                                          <p:attrName>style.visibility</p:attrName>
                                        </p:attrNameLst>
                                      </p:cBhvr>
                                      <p:to>
                                        <p:strVal val="visible"/>
                                      </p:to>
                                    </p:set>
                                    <p:anim calcmode="lin" valueType="num">
                                      <p:cBhvr additive="base">
                                        <p:cTn id="36"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243">
                                            <p:txEl>
                                              <p:pRg st="5" end="5"/>
                                            </p:txEl>
                                          </p:spTgt>
                                        </p:tgtEl>
                                        <p:attrNameLst>
                                          <p:attrName>style.visibility</p:attrName>
                                        </p:attrNameLst>
                                      </p:cBhvr>
                                      <p:to>
                                        <p:strVal val="visible"/>
                                      </p:to>
                                    </p:set>
                                    <p:anim calcmode="lin" valueType="num">
                                      <p:cBhvr additive="base">
                                        <p:cTn id="42" dur="5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2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0243">
                                            <p:txEl>
                                              <p:pRg st="6" end="6"/>
                                            </p:txEl>
                                          </p:spTgt>
                                        </p:tgtEl>
                                        <p:attrNameLst>
                                          <p:attrName>style.visibility</p:attrName>
                                        </p:attrNameLst>
                                      </p:cBhvr>
                                      <p:to>
                                        <p:strVal val="visible"/>
                                      </p:to>
                                    </p:set>
                                    <p:anim calcmode="lin" valueType="num">
                                      <p:cBhvr additive="base">
                                        <p:cTn id="48" dur="5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24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Jesus</a:t>
            </a:r>
            <a:r>
              <a:rPr lang="en-US" altLang="en-US">
                <a:cs typeface="Tahoma" pitchFamily="34" charset="0"/>
              </a:rPr>
              <a:t>'</a:t>
            </a:r>
            <a:r>
              <a:rPr lang="en-US" altLang="en-US"/>
              <a:t> Healings</a:t>
            </a:r>
          </a:p>
        </p:txBody>
      </p:sp>
      <p:sp>
        <p:nvSpPr>
          <p:cNvPr id="11267" name="Rectangle 3"/>
          <p:cNvSpPr>
            <a:spLocks noGrp="1" noChangeArrowheads="1"/>
          </p:cNvSpPr>
          <p:nvPr>
            <p:ph type="body" idx="1"/>
          </p:nvPr>
        </p:nvSpPr>
        <p:spPr>
          <a:xfrm>
            <a:off x="457200" y="1600200"/>
            <a:ext cx="8229600" cy="5029200"/>
          </a:xfrm>
        </p:spPr>
        <p:txBody>
          <a:bodyPr/>
          <a:lstStyle/>
          <a:p>
            <a:pPr>
              <a:lnSpc>
                <a:spcPct val="90000"/>
              </a:lnSpc>
            </a:pPr>
            <a:r>
              <a:rPr lang="en-US" altLang="en-US"/>
              <a:t>Man possessed in synagogue (_,1,4)</a:t>
            </a:r>
          </a:p>
          <a:p>
            <a:pPr>
              <a:lnSpc>
                <a:spcPct val="90000"/>
              </a:lnSpc>
            </a:pPr>
            <a:r>
              <a:rPr lang="en-US" altLang="en-US"/>
              <a:t>Blind man at Bethesda (_,8,_)</a:t>
            </a:r>
          </a:p>
          <a:p>
            <a:pPr>
              <a:lnSpc>
                <a:spcPct val="90000"/>
              </a:lnSpc>
            </a:pPr>
            <a:r>
              <a:rPr lang="en-US" altLang="en-US"/>
              <a:t>Crippled woman (_,_,13)</a:t>
            </a:r>
          </a:p>
          <a:p>
            <a:pPr>
              <a:lnSpc>
                <a:spcPct val="90000"/>
              </a:lnSpc>
            </a:pPr>
            <a:r>
              <a:rPr lang="en-US" altLang="en-US"/>
              <a:t>Man with dropsy (_,_,14)</a:t>
            </a:r>
          </a:p>
          <a:p>
            <a:pPr>
              <a:lnSpc>
                <a:spcPct val="90000"/>
              </a:lnSpc>
            </a:pPr>
            <a:r>
              <a:rPr lang="en-US" altLang="en-US"/>
              <a:t>Ten lepers (_,_,17)</a:t>
            </a:r>
          </a:p>
          <a:p>
            <a:pPr>
              <a:lnSpc>
                <a:spcPct val="90000"/>
              </a:lnSpc>
            </a:pPr>
            <a:r>
              <a:rPr lang="en-US" altLang="en-US"/>
              <a:t>High priest</a:t>
            </a:r>
            <a:r>
              <a:rPr lang="en-US" altLang="en-US">
                <a:cs typeface="Tahoma" pitchFamily="34" charset="0"/>
              </a:rPr>
              <a:t>'</a:t>
            </a:r>
            <a:r>
              <a:rPr lang="en-US" altLang="en-US"/>
              <a:t>s servant (_,_,22)</a:t>
            </a:r>
          </a:p>
          <a:p>
            <a:pPr>
              <a:lnSpc>
                <a:spcPct val="90000"/>
              </a:lnSpc>
            </a:pPr>
            <a:r>
              <a:rPr lang="en-US" altLang="en-US"/>
              <a:t>Official</a:t>
            </a:r>
            <a:r>
              <a:rPr lang="en-US" altLang="en-US">
                <a:cs typeface="Tahoma" pitchFamily="34" charset="0"/>
              </a:rPr>
              <a:t>'</a:t>
            </a:r>
            <a:r>
              <a:rPr lang="en-US" altLang="en-US"/>
              <a:t>s son (John 4)</a:t>
            </a:r>
          </a:p>
          <a:p>
            <a:pPr>
              <a:lnSpc>
                <a:spcPct val="90000"/>
              </a:lnSpc>
            </a:pPr>
            <a:r>
              <a:rPr lang="en-US" altLang="en-US"/>
              <a:t>Sick man at Bethesda (John 5)</a:t>
            </a:r>
          </a:p>
          <a:p>
            <a:pPr>
              <a:lnSpc>
                <a:spcPct val="90000"/>
              </a:lnSpc>
            </a:pPr>
            <a:r>
              <a:rPr lang="en-US" altLang="en-US"/>
              <a:t>Total healings: ~22 narrated</a:t>
            </a:r>
          </a:p>
        </p:txBody>
      </p:sp>
    </p:spTree>
    <p:custDataLst>
      <p:tags r:id="rId1"/>
    </p:custDataLst>
  </p:cSld>
  <p:clrMapOvr>
    <a:masterClrMapping/>
  </p:clrMapOvr>
  <p:transition advTm="5742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anim calcmode="lin" valueType="num">
                                      <p:cBhvr additive="base">
                                        <p:cTn id="31"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267">
                                            <p:txEl>
                                              <p:pRg st="5" end="5"/>
                                            </p:txEl>
                                          </p:spTgt>
                                        </p:tgtEl>
                                        <p:attrNameLst>
                                          <p:attrName>style.visibility</p:attrName>
                                        </p:attrNameLst>
                                      </p:cBhvr>
                                      <p:to>
                                        <p:strVal val="visible"/>
                                      </p:to>
                                    </p:set>
                                    <p:anim calcmode="lin" valueType="num">
                                      <p:cBhvr additive="base">
                                        <p:cTn id="37" dur="5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267">
                                            <p:txEl>
                                              <p:pRg st="6" end="6"/>
                                            </p:txEl>
                                          </p:spTgt>
                                        </p:tgtEl>
                                        <p:attrNameLst>
                                          <p:attrName>style.visibility</p:attrName>
                                        </p:attrNameLst>
                                      </p:cBhvr>
                                      <p:to>
                                        <p:strVal val="visible"/>
                                      </p:to>
                                    </p:set>
                                    <p:anim calcmode="lin" valueType="num">
                                      <p:cBhvr additive="base">
                                        <p:cTn id="43" dur="5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2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267">
                                            <p:txEl>
                                              <p:pRg st="7" end="7"/>
                                            </p:txEl>
                                          </p:spTgt>
                                        </p:tgtEl>
                                        <p:attrNameLst>
                                          <p:attrName>style.visibility</p:attrName>
                                        </p:attrNameLst>
                                      </p:cBhvr>
                                      <p:to>
                                        <p:strVal val="visible"/>
                                      </p:to>
                                    </p:set>
                                    <p:anim calcmode="lin" valueType="num">
                                      <p:cBhvr additive="base">
                                        <p:cTn id="49" dur="500" fill="hold"/>
                                        <p:tgtEl>
                                          <p:spTgt spid="1126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26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267">
                                            <p:txEl>
                                              <p:pRg st="8" end="8"/>
                                            </p:txEl>
                                          </p:spTgt>
                                        </p:tgtEl>
                                        <p:attrNameLst>
                                          <p:attrName>style.visibility</p:attrName>
                                        </p:attrNameLst>
                                      </p:cBhvr>
                                      <p:to>
                                        <p:strVal val="visible"/>
                                      </p:to>
                                    </p:set>
                                    <p:anim calcmode="lin" valueType="num">
                                      <p:cBhvr additive="base">
                                        <p:cTn id="55" dur="500" fill="hold"/>
                                        <p:tgtEl>
                                          <p:spTgt spid="1126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26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The Woman w/ the Bleeding</a:t>
            </a:r>
          </a:p>
        </p:txBody>
      </p:sp>
      <p:sp>
        <p:nvSpPr>
          <p:cNvPr id="27652" name="Text Box 4"/>
          <p:cNvSpPr txBox="1">
            <a:spLocks noChangeArrowheads="1"/>
          </p:cNvSpPr>
          <p:nvPr/>
        </p:nvSpPr>
        <p:spPr bwMode="auto">
          <a:xfrm>
            <a:off x="609600" y="1981200"/>
            <a:ext cx="7848600" cy="421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Mark 5:25 (NASU) A woman who had had a hemorrhage for twelve years, </a:t>
            </a:r>
          </a:p>
          <a:p>
            <a:r>
              <a:rPr lang="en-US" altLang="en-US"/>
              <a:t>26 and had endured much at the hands of many physicians, and had spent all that she had and was not helped at all, but rather had grown worse</a:t>
            </a:r>
            <a:r>
              <a:rPr lang="en-US" altLang="en-US">
                <a:cs typeface="Tahoma" pitchFamily="34" charset="0"/>
              </a:rPr>
              <a:t>—</a:t>
            </a:r>
            <a:r>
              <a:rPr lang="en-US" altLang="en-US"/>
              <a:t> </a:t>
            </a:r>
          </a:p>
          <a:p>
            <a:r>
              <a:rPr lang="en-US" altLang="en-US"/>
              <a:t>27 after hearing about Jesus, she came up in the crowd behind [Him] and touched His cloak. 28 For she thought, "If I just touch His garments, I will get well." 29 Immediately the flow of her blood was dried up; and she felt in her body that she was healed of her affliction. 30 Immediately Jesus, perceiving in Himself that the power [proceeding] from Him had gone forth, turned around in the crowd and said, "Who touched My garments?" </a:t>
            </a:r>
          </a:p>
          <a:p>
            <a:r>
              <a:rPr lang="en-US" altLang="en-US"/>
              <a:t>31 And His disciples said to Him, "You see the crowd pressing in on You, and You say, </a:t>
            </a:r>
            <a:r>
              <a:rPr lang="en-US" altLang="en-US">
                <a:cs typeface="Tahoma" pitchFamily="34" charset="0"/>
              </a:rPr>
              <a:t>'</a:t>
            </a:r>
            <a:r>
              <a:rPr lang="en-US" altLang="en-US"/>
              <a:t>Who touched Me?' " 32 And He looked around to see the woman who had done this. 33 But the woman fearing and trembling, aware of what had happened to her, came and fell down before Him and told Him the whole truth. 34 And He said to her, "Daughter, your faith has made you well; go in peace and be healed of your affliction." </a:t>
            </a:r>
          </a:p>
        </p:txBody>
      </p:sp>
    </p:spTree>
    <p:custDataLst>
      <p:tags r:id="rId1"/>
    </p:custDataLst>
  </p:cSld>
  <p:clrMapOvr>
    <a:masterClrMapping/>
  </p:clrMapOvr>
  <p:transition advTm="6655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checkerboard(across)">
                                      <p:cBhvr>
                                        <p:cTn id="7"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The Woman w/ the Bleeding</a:t>
            </a:r>
          </a:p>
        </p:txBody>
      </p:sp>
      <p:sp>
        <p:nvSpPr>
          <p:cNvPr id="26627" name="Rectangle 3"/>
          <p:cNvSpPr>
            <a:spLocks noGrp="1" noChangeArrowheads="1"/>
          </p:cNvSpPr>
          <p:nvPr>
            <p:ph type="body" idx="1"/>
          </p:nvPr>
        </p:nvSpPr>
        <p:spPr/>
        <p:txBody>
          <a:bodyPr/>
          <a:lstStyle/>
          <a:p>
            <a:r>
              <a:rPr lang="en-US" altLang="en-US"/>
              <a:t>What were her circumstances?</a:t>
            </a:r>
          </a:p>
          <a:p>
            <a:r>
              <a:rPr lang="en-US" altLang="en-US"/>
              <a:t>What would it mean for her to touch someone?</a:t>
            </a:r>
          </a:p>
          <a:p>
            <a:r>
              <a:rPr lang="en-US" altLang="en-US"/>
              <a:t>How does Jesus react?</a:t>
            </a:r>
          </a:p>
          <a:p>
            <a:r>
              <a:rPr lang="en-US" altLang="en-US"/>
              <a:t>What does this tell us about Jesus?</a:t>
            </a:r>
          </a:p>
        </p:txBody>
      </p:sp>
    </p:spTree>
    <p:custDataLst>
      <p:tags r:id="rId1"/>
    </p:custDataLst>
  </p:cSld>
  <p:clrMapOvr>
    <a:masterClrMapping/>
  </p:clrMapOvr>
  <p:transition advTm="28537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Jesus</a:t>
            </a:r>
            <a:r>
              <a:rPr lang="en-US" altLang="en-US">
                <a:cs typeface="Tahoma" pitchFamily="34" charset="0"/>
              </a:rPr>
              <a:t>'</a:t>
            </a:r>
            <a:r>
              <a:rPr lang="en-US" altLang="en-US"/>
              <a:t> Nature Miracles</a:t>
            </a:r>
          </a:p>
        </p:txBody>
      </p:sp>
      <p:sp>
        <p:nvSpPr>
          <p:cNvPr id="12291" name="Rectangle 3"/>
          <p:cNvSpPr>
            <a:spLocks noGrp="1" noChangeArrowheads="1"/>
          </p:cNvSpPr>
          <p:nvPr>
            <p:ph type="body" sz="half" idx="2"/>
          </p:nvPr>
        </p:nvSpPr>
        <p:spPr>
          <a:xfrm>
            <a:off x="4648200" y="1752600"/>
            <a:ext cx="4038600" cy="4648200"/>
          </a:xfrm>
        </p:spPr>
        <p:txBody>
          <a:bodyPr/>
          <a:lstStyle/>
          <a:p>
            <a:pPr>
              <a:lnSpc>
                <a:spcPct val="90000"/>
              </a:lnSpc>
            </a:pPr>
            <a:r>
              <a:rPr lang="en-US" altLang="en-US" sz="2800"/>
              <a:t>Calming storm (8,4,8)</a:t>
            </a:r>
          </a:p>
          <a:p>
            <a:pPr>
              <a:lnSpc>
                <a:spcPct val="90000"/>
              </a:lnSpc>
            </a:pPr>
            <a:r>
              <a:rPr lang="en-US" altLang="en-US" sz="2800"/>
              <a:t>5,000 fed (14,6,9,John 6)</a:t>
            </a:r>
          </a:p>
          <a:p>
            <a:pPr>
              <a:lnSpc>
                <a:spcPct val="90000"/>
              </a:lnSpc>
            </a:pPr>
            <a:r>
              <a:rPr lang="en-US" altLang="en-US" sz="2800"/>
              <a:t>Walking on water (14,6,_)</a:t>
            </a:r>
          </a:p>
          <a:p>
            <a:pPr>
              <a:lnSpc>
                <a:spcPct val="90000"/>
              </a:lnSpc>
            </a:pPr>
            <a:r>
              <a:rPr lang="en-US" altLang="en-US" sz="2800"/>
              <a:t>4,000 fed (15,8,_)</a:t>
            </a:r>
          </a:p>
          <a:p>
            <a:pPr>
              <a:lnSpc>
                <a:spcPct val="90000"/>
              </a:lnSpc>
            </a:pPr>
            <a:r>
              <a:rPr lang="en-US" altLang="en-US" sz="2800"/>
              <a:t>Transfiguration (17,9,9)</a:t>
            </a:r>
          </a:p>
          <a:p>
            <a:pPr>
              <a:lnSpc>
                <a:spcPct val="90000"/>
              </a:lnSpc>
            </a:pPr>
            <a:r>
              <a:rPr lang="en-US" altLang="en-US" sz="2800"/>
              <a:t>Coin in fish</a:t>
            </a:r>
            <a:r>
              <a:rPr lang="en-US" altLang="en-US" sz="2800">
                <a:cs typeface="Tahoma" pitchFamily="34" charset="0"/>
              </a:rPr>
              <a:t>'</a:t>
            </a:r>
            <a:r>
              <a:rPr lang="en-US" altLang="en-US" sz="2800"/>
              <a:t>s mouth (17,_,_)</a:t>
            </a:r>
          </a:p>
        </p:txBody>
      </p:sp>
      <p:pic>
        <p:nvPicPr>
          <p:cNvPr id="12294" name="Picture 6" descr="walking-on-water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3430" r="4346" b="1888"/>
          <a:stretch>
            <a:fillRect/>
          </a:stretch>
        </p:blipFill>
        <p:spPr>
          <a:xfrm>
            <a:off x="762000" y="2057400"/>
            <a:ext cx="3200400" cy="3962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5301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12294"/>
                                        </p:tgtEl>
                                        <p:attrNameLst>
                                          <p:attrName>style.visibility</p:attrName>
                                        </p:attrNameLst>
                                      </p:cBhvr>
                                      <p:to>
                                        <p:strVal val="visible"/>
                                      </p:to>
                                    </p:set>
                                    <p:animEffect transition="in" filter="checkerboard(across)">
                                      <p:cBhvr>
                                        <p:cTn id="25" dur="500"/>
                                        <p:tgtEl>
                                          <p:spTgt spid="1229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291">
                                            <p:txEl>
                                              <p:pRg st="3" end="3"/>
                                            </p:txEl>
                                          </p:spTgt>
                                        </p:tgtEl>
                                        <p:attrNameLst>
                                          <p:attrName>style.visibility</p:attrName>
                                        </p:attrNameLst>
                                      </p:cBhvr>
                                      <p:to>
                                        <p:strVal val="visible"/>
                                      </p:to>
                                    </p:set>
                                    <p:anim calcmode="lin" valueType="num">
                                      <p:cBhvr additive="base">
                                        <p:cTn id="30"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291">
                                            <p:txEl>
                                              <p:pRg st="4" end="4"/>
                                            </p:txEl>
                                          </p:spTgt>
                                        </p:tgtEl>
                                        <p:attrNameLst>
                                          <p:attrName>style.visibility</p:attrName>
                                        </p:attrNameLst>
                                      </p:cBhvr>
                                      <p:to>
                                        <p:strVal val="visible"/>
                                      </p:to>
                                    </p:set>
                                    <p:anim calcmode="lin" valueType="num">
                                      <p:cBhvr additive="base">
                                        <p:cTn id="36"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291">
                                            <p:txEl>
                                              <p:pRg st="5" end="5"/>
                                            </p:txEl>
                                          </p:spTgt>
                                        </p:tgtEl>
                                        <p:attrNameLst>
                                          <p:attrName>style.visibility</p:attrName>
                                        </p:attrNameLst>
                                      </p:cBhvr>
                                      <p:to>
                                        <p:strVal val="visible"/>
                                      </p:to>
                                    </p:set>
                                    <p:anim calcmode="lin" valueType="num">
                                      <p:cBhvr additive="base">
                                        <p:cTn id="42" dur="5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229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3.3|0.6"/>
</p:tagLst>
</file>

<file path=ppt/tags/tag10.xml><?xml version="1.0" encoding="utf-8"?>
<p:tagLst xmlns:a="http://schemas.openxmlformats.org/drawingml/2006/main" xmlns:r="http://schemas.openxmlformats.org/officeDocument/2006/relationships" xmlns:p="http://schemas.openxmlformats.org/presentationml/2006/main">
  <p:tag name="TIMING" val="|0.2|4.4|7.4|1.3|5.8|4"/>
</p:tagLst>
</file>

<file path=ppt/tags/tag11.xml><?xml version="1.0" encoding="utf-8"?>
<p:tagLst xmlns:a="http://schemas.openxmlformats.org/drawingml/2006/main" xmlns:r="http://schemas.openxmlformats.org/officeDocument/2006/relationships" xmlns:p="http://schemas.openxmlformats.org/presentationml/2006/main">
  <p:tag name="TIMING" val="|0.4"/>
</p:tagLst>
</file>

<file path=ppt/tags/tag12.xml><?xml version="1.0" encoding="utf-8"?>
<p:tagLst xmlns:a="http://schemas.openxmlformats.org/drawingml/2006/main" xmlns:r="http://schemas.openxmlformats.org/officeDocument/2006/relationships" xmlns:p="http://schemas.openxmlformats.org/presentationml/2006/main">
  <p:tag name="TIMING" val="|0.3|7.8|5.2|40.8|135.1"/>
</p:tagLst>
</file>

<file path=ppt/tags/tag13.xml><?xml version="1.0" encoding="utf-8"?>
<p:tagLst xmlns:a="http://schemas.openxmlformats.org/drawingml/2006/main" xmlns:r="http://schemas.openxmlformats.org/officeDocument/2006/relationships" xmlns:p="http://schemas.openxmlformats.org/presentationml/2006/main">
  <p:tag name="TIMING" val="|2.7|1.1|5.9|6.2|3.9|9.8"/>
</p:tagLst>
</file>

<file path=ppt/tags/tag14.xml><?xml version="1.0" encoding="utf-8"?>
<p:tagLst xmlns:a="http://schemas.openxmlformats.org/drawingml/2006/main" xmlns:r="http://schemas.openxmlformats.org/officeDocument/2006/relationships" xmlns:p="http://schemas.openxmlformats.org/presentationml/2006/main">
  <p:tag name="TIMING" val="|0.7"/>
</p:tagLst>
</file>

<file path=ppt/tags/tag15.xml><?xml version="1.0" encoding="utf-8"?>
<p:tagLst xmlns:a="http://schemas.openxmlformats.org/drawingml/2006/main" xmlns:r="http://schemas.openxmlformats.org/officeDocument/2006/relationships" xmlns:p="http://schemas.openxmlformats.org/presentationml/2006/main">
  <p:tag name="TIMING" val="|0.3"/>
</p:tagLst>
</file>

<file path=ppt/tags/tag16.xml><?xml version="1.0" encoding="utf-8"?>
<p:tagLst xmlns:a="http://schemas.openxmlformats.org/drawingml/2006/main" xmlns:r="http://schemas.openxmlformats.org/officeDocument/2006/relationships" xmlns:p="http://schemas.openxmlformats.org/presentationml/2006/main">
  <p:tag name="TIMING" val="|0.3|6.9|8.1|76.8|27.7|12.7"/>
</p:tagLst>
</file>

<file path=ppt/tags/tag17.xml><?xml version="1.0" encoding="utf-8"?>
<p:tagLst xmlns:a="http://schemas.openxmlformats.org/drawingml/2006/main" xmlns:r="http://schemas.openxmlformats.org/officeDocument/2006/relationships" xmlns:p="http://schemas.openxmlformats.org/presentationml/2006/main">
  <p:tag name="TIMING" val="|1.6|54.6|25.4|82.1"/>
</p:tagLst>
</file>

<file path=ppt/tags/tag18.xml><?xml version="1.0" encoding="utf-8"?>
<p:tagLst xmlns:a="http://schemas.openxmlformats.org/drawingml/2006/main" xmlns:r="http://schemas.openxmlformats.org/officeDocument/2006/relationships" xmlns:p="http://schemas.openxmlformats.org/presentationml/2006/main">
  <p:tag name="TIMING" val="|0.5|5.4"/>
</p:tagLst>
</file>

<file path=ppt/tags/tag2.xml><?xml version="1.0" encoding="utf-8"?>
<p:tagLst xmlns:a="http://schemas.openxmlformats.org/drawingml/2006/main" xmlns:r="http://schemas.openxmlformats.org/officeDocument/2006/relationships" xmlns:p="http://schemas.openxmlformats.org/presentationml/2006/main">
  <p:tag name="TIMING" val="|4.7"/>
</p:tagLst>
</file>

<file path=ppt/tags/tag3.xml><?xml version="1.0" encoding="utf-8"?>
<p:tagLst xmlns:a="http://schemas.openxmlformats.org/drawingml/2006/main" xmlns:r="http://schemas.openxmlformats.org/officeDocument/2006/relationships" xmlns:p="http://schemas.openxmlformats.org/presentationml/2006/main">
  <p:tag name="TIMING" val="|2.5|2.2|1.1|1"/>
</p:tagLst>
</file>

<file path=ppt/tags/tag4.xml><?xml version="1.0" encoding="utf-8"?>
<p:tagLst xmlns:a="http://schemas.openxmlformats.org/drawingml/2006/main" xmlns:r="http://schemas.openxmlformats.org/officeDocument/2006/relationships" xmlns:p="http://schemas.openxmlformats.org/presentationml/2006/main">
  <p:tag name="TIMING" val="|1|20.1|7.4|6.3|4.5|4.2|4.4"/>
</p:tagLst>
</file>

<file path=ppt/tags/tag5.xml><?xml version="1.0" encoding="utf-8"?>
<p:tagLst xmlns:a="http://schemas.openxmlformats.org/drawingml/2006/main" xmlns:r="http://schemas.openxmlformats.org/officeDocument/2006/relationships" xmlns:p="http://schemas.openxmlformats.org/presentationml/2006/main">
  <p:tag name="TIMING" val="|0.2|1.1|2.8|5.6|8.2|5|3.5|3.6"/>
</p:tagLst>
</file>

<file path=ppt/tags/tag6.xml><?xml version="1.0" encoding="utf-8"?>
<p:tagLst xmlns:a="http://schemas.openxmlformats.org/drawingml/2006/main" xmlns:r="http://schemas.openxmlformats.org/officeDocument/2006/relationships" xmlns:p="http://schemas.openxmlformats.org/presentationml/2006/main">
  <p:tag name="TIMING" val="|0.3|7.2|4.1|2.9|2.6|2.6|2.3|6.1|2.7"/>
</p:tagLst>
</file>

<file path=ppt/tags/tag7.xml><?xml version="1.0" encoding="utf-8"?>
<p:tagLst xmlns:a="http://schemas.openxmlformats.org/drawingml/2006/main" xmlns:r="http://schemas.openxmlformats.org/officeDocument/2006/relationships" xmlns:p="http://schemas.openxmlformats.org/presentationml/2006/main">
  <p:tag name="TIMING" val="|2.2"/>
</p:tagLst>
</file>

<file path=ppt/tags/tag8.xml><?xml version="1.0" encoding="utf-8"?>
<p:tagLst xmlns:a="http://schemas.openxmlformats.org/drawingml/2006/main" xmlns:r="http://schemas.openxmlformats.org/officeDocument/2006/relationships" xmlns:p="http://schemas.openxmlformats.org/presentationml/2006/main">
  <p:tag name="TIMING" val="|1.2|9.1|28.6|52.7"/>
</p:tagLst>
</file>

<file path=ppt/tags/tag9.xml><?xml version="1.0" encoding="utf-8"?>
<p:tagLst xmlns:a="http://schemas.openxmlformats.org/drawingml/2006/main" xmlns:r="http://schemas.openxmlformats.org/officeDocument/2006/relationships" xmlns:p="http://schemas.openxmlformats.org/presentationml/2006/main">
  <p:tag name="TIMING" val="|1|8.1|9.1|6.8|2.1|4.3|5.3"/>
</p:tagLst>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Ocean</Template>
  <TotalTime>163</TotalTime>
  <Words>1307</Words>
  <Application>Microsoft Office PowerPoint</Application>
  <PresentationFormat>On-screen Show (4:3)</PresentationFormat>
  <Paragraphs>91</Paragraphs>
  <Slides>18</Slides>
  <Notes>0</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Ocean</vt:lpstr>
      <vt:lpstr>The Works of Jesus</vt:lpstr>
      <vt:lpstr>Jesus, Mighty Miracle Worker</vt:lpstr>
      <vt:lpstr>Jesus' Mighty Works</vt:lpstr>
      <vt:lpstr>Jesus' Healings</vt:lpstr>
      <vt:lpstr>Jesus' Healings</vt:lpstr>
      <vt:lpstr>Jesus' Healings</vt:lpstr>
      <vt:lpstr>The Woman w/ the Bleeding</vt:lpstr>
      <vt:lpstr>The Woman w/ the Bleeding</vt:lpstr>
      <vt:lpstr>Jesus' Nature Miracles</vt:lpstr>
      <vt:lpstr>Jesus' Nature Miracles</vt:lpstr>
      <vt:lpstr>Jesus stills the storm</vt:lpstr>
      <vt:lpstr>Jesus stills the storm</vt:lpstr>
      <vt:lpstr>Jesus' Resurrections</vt:lpstr>
      <vt:lpstr>Jesus raises Jairus' daughter</vt:lpstr>
      <vt:lpstr>Jesus raises Jairus' daughter</vt:lpstr>
      <vt:lpstr>Jesus raises Jairus' daughter</vt:lpstr>
      <vt:lpstr>What do Jesus' miracles tell us?</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Works of Jesus</dc:title>
  <dc:creator>Robert C. Newman</dc:creator>
  <cp:lastModifiedBy>Newman</cp:lastModifiedBy>
  <cp:revision>86</cp:revision>
  <dcterms:created xsi:type="dcterms:W3CDTF">2004-10-14T16:56:46Z</dcterms:created>
  <dcterms:modified xsi:type="dcterms:W3CDTF">2015-07-10T23:18:55Z</dcterms:modified>
</cp:coreProperties>
</file>