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1" r:id="rId9"/>
    <p:sldId id="262" r:id="rId10"/>
    <p:sldId id="267" r:id="rId11"/>
    <p:sldId id="263" r:id="rId12"/>
    <p:sldId id="264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8163AC2-E657-4C84-80B4-4BC9C6716B9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alt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80A62-1159-4F3D-9F0B-CDAFC47935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966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CC907-DA5D-43DE-8D5A-DC74E15151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05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13464-D1B4-4533-9066-C370254C55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8470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81B13-A801-49A5-8033-7A68AC3A4D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103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96243-1077-4037-BD2A-F20F094901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8555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C8AAB-D010-4657-9DE7-80AB521B75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3654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3EF25-151D-4987-BBA4-6B9D16B308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595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9D254-C182-4304-89AD-AD2CB92722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406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52D67-8F90-4E39-8721-83C9F1342F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9836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FCAD6-204B-47FC-A322-D7DC195D11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08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8E42226-208D-42E6-9941-6E449626859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The Words of Jesus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Robert C. Newman</a:t>
            </a:r>
          </a:p>
          <a:p>
            <a:r>
              <a:rPr lang="en-US" altLang="en-US" i="1"/>
              <a:t>Biblical Theological Seminary</a:t>
            </a:r>
          </a:p>
        </p:txBody>
      </p:sp>
      <p:pic>
        <p:nvPicPr>
          <p:cNvPr id="2" name="WordsJesu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24800" y="5715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55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did Jesus use parables?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To mystify opponents while enlightening followers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Parables of kingdom (Matt 13)</a:t>
            </a:r>
          </a:p>
          <a:p>
            <a:pPr>
              <a:lnSpc>
                <a:spcPct val="90000"/>
              </a:lnSpc>
            </a:pPr>
            <a:r>
              <a:rPr lang="en-US" altLang="en-US"/>
              <a:t>To teach truth vividly &amp; memorably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Lost sheep, coin, son (Luke 15)</a:t>
            </a:r>
          </a:p>
          <a:p>
            <a:pPr>
              <a:lnSpc>
                <a:spcPct val="90000"/>
              </a:lnSpc>
            </a:pPr>
            <a:r>
              <a:rPr lang="en-US" altLang="en-US"/>
              <a:t>To sneak by defenses of audience to get them to make a true judgment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Nathan's ewe lamb parable (2 Sam 12)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Jesus' two-debtor parable (Luke 7)</a:t>
            </a:r>
          </a:p>
        </p:txBody>
      </p:sp>
    </p:spTree>
    <p:custDataLst>
      <p:tags r:id="rId1"/>
    </p:custDataLst>
  </p:cSld>
  <p:clrMapOvr>
    <a:masterClrMapping/>
  </p:clrMapOvr>
  <p:transition advTm="1362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/>
              <a:t>Jesus' parables categorized by type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Story parables – </a:t>
            </a:r>
            <a:r>
              <a:rPr lang="en-US" altLang="en-US" sz="2000"/>
              <a:t>a brief story with characters, action and plot</a:t>
            </a:r>
          </a:p>
          <a:p>
            <a:pPr lvl="1"/>
            <a:r>
              <a:rPr lang="en-US" altLang="en-US" sz="1800"/>
              <a:t>Lost Son</a:t>
            </a:r>
          </a:p>
          <a:p>
            <a:r>
              <a:rPr lang="en-US" altLang="en-US"/>
              <a:t>Similitudes – </a:t>
            </a:r>
            <a:r>
              <a:rPr lang="en-US" altLang="en-US" sz="2000"/>
              <a:t>very short, no real plot</a:t>
            </a:r>
          </a:p>
          <a:p>
            <a:pPr lvl="1"/>
            <a:r>
              <a:rPr lang="en-US" altLang="en-US" sz="1800"/>
              <a:t>Woman and leaven</a:t>
            </a:r>
          </a:p>
          <a:p>
            <a:r>
              <a:rPr lang="en-US" altLang="en-US"/>
              <a:t>Sample parables – </a:t>
            </a:r>
            <a:r>
              <a:rPr lang="en-US" altLang="en-US" sz="2000"/>
              <a:t>like story parables, but make their points by giving a sample rather than an analogy</a:t>
            </a:r>
          </a:p>
          <a:p>
            <a:pPr lvl="1"/>
            <a:r>
              <a:rPr lang="en-US" altLang="en-US" sz="1800"/>
              <a:t>Pharisee &amp; tax collector</a:t>
            </a:r>
          </a:p>
          <a:p>
            <a:r>
              <a:rPr lang="en-US" altLang="en-US"/>
              <a:t>Acted parables – </a:t>
            </a:r>
            <a:r>
              <a:rPr lang="en-US" altLang="en-US" sz="2000"/>
              <a:t>acted rather than spoken</a:t>
            </a:r>
          </a:p>
          <a:p>
            <a:pPr lvl="1"/>
            <a:r>
              <a:rPr lang="en-US" altLang="en-US" sz="1800"/>
              <a:t>Cursing fig tree</a:t>
            </a:r>
          </a:p>
        </p:txBody>
      </p:sp>
    </p:spTree>
    <p:custDataLst>
      <p:tags r:id="rId1"/>
    </p:custDataLst>
  </p:cSld>
  <p:clrMapOvr>
    <a:masterClrMapping/>
  </p:clrMapOvr>
  <p:transition advTm="1312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Jesus' parables by topic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600"/>
              <a:t>Christological (5)</a:t>
            </a:r>
          </a:p>
          <a:p>
            <a:r>
              <a:rPr lang="en-US" altLang="en-US" sz="2600"/>
              <a:t>Lost &amp; found (3)</a:t>
            </a:r>
          </a:p>
          <a:p>
            <a:r>
              <a:rPr lang="en-US" altLang="en-US" sz="2600"/>
              <a:t>Forgiveness &amp; mercy (4)</a:t>
            </a:r>
          </a:p>
          <a:p>
            <a:r>
              <a:rPr lang="en-US" altLang="en-US" sz="2600"/>
              <a:t>On prayer (3)</a:t>
            </a:r>
          </a:p>
          <a:p>
            <a:r>
              <a:rPr lang="en-US" altLang="en-US" sz="2600"/>
              <a:t>Transformation (2)</a:t>
            </a:r>
          </a:p>
          <a:p>
            <a:r>
              <a:rPr lang="en-US" altLang="en-US" sz="2600"/>
              <a:t>Stewardship (7)</a:t>
            </a:r>
          </a:p>
          <a:p>
            <a:r>
              <a:rPr lang="en-US" altLang="en-US" sz="2600"/>
              <a:t>Invitation &amp; rejection (4)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600"/>
              <a:t>Second coming (6)</a:t>
            </a:r>
          </a:p>
          <a:p>
            <a:r>
              <a:rPr lang="en-US" altLang="en-US" sz="2600"/>
              <a:t>Warning &amp; judgment (16)</a:t>
            </a:r>
          </a:p>
          <a:p>
            <a:r>
              <a:rPr lang="en-US" altLang="en-US" sz="2600"/>
              <a:t>Parables of kingdom (7)</a:t>
            </a:r>
          </a:p>
          <a:p>
            <a:r>
              <a:rPr lang="en-US" altLang="en-US" sz="2600"/>
              <a:t>Sample parables (6)</a:t>
            </a:r>
          </a:p>
          <a:p>
            <a:r>
              <a:rPr lang="en-US" altLang="en-US" sz="2600"/>
              <a:t>Acted parables (10)</a:t>
            </a:r>
          </a:p>
          <a:p>
            <a:pPr>
              <a:buFont typeface="Wingdings" pitchFamily="2" charset="2"/>
              <a:buNone/>
            </a:pPr>
            <a:endParaRPr lang="en-US" altLang="en-US" sz="2600"/>
          </a:p>
        </p:txBody>
      </p:sp>
    </p:spTree>
    <p:custDataLst>
      <p:tags r:id="rId1"/>
    </p:custDataLst>
  </p:cSld>
  <p:clrMapOvr>
    <a:masterClrMapping/>
  </p:clrMapOvr>
  <p:transition advTm="378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1331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Parable of the Sower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Seed</a:t>
            </a:r>
          </a:p>
          <a:p>
            <a:pPr lvl="1"/>
            <a:r>
              <a:rPr lang="en-US" altLang="en-US"/>
              <a:t>What does the seed represent?</a:t>
            </a:r>
          </a:p>
          <a:p>
            <a:r>
              <a:rPr lang="en-US" altLang="en-US"/>
              <a:t>Soils</a:t>
            </a:r>
          </a:p>
          <a:p>
            <a:pPr lvl="1"/>
            <a:r>
              <a:rPr lang="en-US" altLang="en-US"/>
              <a:t>What do the different kinds of soil mean?</a:t>
            </a:r>
          </a:p>
          <a:p>
            <a:r>
              <a:rPr lang="en-US" altLang="en-US"/>
              <a:t>Making grain</a:t>
            </a:r>
          </a:p>
          <a:p>
            <a:pPr lvl="1"/>
            <a:r>
              <a:rPr lang="en-US" altLang="en-US"/>
              <a:t>What is the significance of producing grain, and the differing amounts?</a:t>
            </a:r>
          </a:p>
        </p:txBody>
      </p:sp>
    </p:spTree>
    <p:custDataLst>
      <p:tags r:id="rId1"/>
    </p:custDataLst>
  </p:cSld>
  <p:clrMapOvr>
    <a:masterClrMapping/>
  </p:clrMapOvr>
  <p:transition advTm="1457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Parables of Treasure &amp; Pearl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Both very similar, about finding &amp; giving up everything to possess</a:t>
            </a:r>
          </a:p>
          <a:p>
            <a:r>
              <a:rPr lang="en-US" altLang="en-US"/>
              <a:t>Who is the finder?</a:t>
            </a:r>
          </a:p>
          <a:p>
            <a:r>
              <a:rPr lang="en-US" altLang="en-US"/>
              <a:t>What is the treasure/pearl?</a:t>
            </a:r>
          </a:p>
          <a:p>
            <a:r>
              <a:rPr lang="en-US" altLang="en-US"/>
              <a:t>What does "spending all" mean?</a:t>
            </a:r>
          </a:p>
          <a:p>
            <a:r>
              <a:rPr lang="en-US" altLang="en-US"/>
              <a:t>What is a great bargain?</a:t>
            </a:r>
          </a:p>
          <a:p>
            <a:r>
              <a:rPr lang="en-US" altLang="en-US"/>
              <a:t>Who has the joy?</a:t>
            </a:r>
          </a:p>
        </p:txBody>
      </p:sp>
    </p:spTree>
    <p:custDataLst>
      <p:tags r:id="rId1"/>
    </p:custDataLst>
  </p:cSld>
  <p:clrMapOvr>
    <a:masterClrMapping/>
  </p:clrMapOvr>
  <p:transition advTm="1548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Pharisee &amp; Tax Collector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sample parable, not "an earthly story w/ a heavenly meaning"</a:t>
            </a:r>
          </a:p>
          <a:p>
            <a:r>
              <a:rPr lang="en-US" altLang="en-US"/>
              <a:t>Background on Pharisees</a:t>
            </a:r>
          </a:p>
          <a:p>
            <a:r>
              <a:rPr lang="en-US" altLang="en-US"/>
              <a:t>Pharisee's prayer</a:t>
            </a:r>
          </a:p>
          <a:p>
            <a:r>
              <a:rPr lang="en-US" altLang="en-US"/>
              <a:t>Background on Tax collectors</a:t>
            </a:r>
          </a:p>
          <a:p>
            <a:r>
              <a:rPr lang="en-US" altLang="en-US"/>
              <a:t>Tax collector's prayer</a:t>
            </a:r>
          </a:p>
          <a:p>
            <a:r>
              <a:rPr lang="en-US" altLang="en-US"/>
              <a:t>Jesus' verdict</a:t>
            </a:r>
          </a:p>
        </p:txBody>
      </p:sp>
    </p:spTree>
    <p:custDataLst>
      <p:tags r:id="rId1"/>
    </p:custDataLst>
  </p:cSld>
  <p:clrMapOvr>
    <a:masterClrMapping/>
  </p:clrMapOvr>
  <p:transition advTm="1064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The End …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… of this study; but studying Jesus' words is a life-long occupation for the follower of Jesus</a:t>
            </a:r>
          </a:p>
        </p:txBody>
      </p:sp>
    </p:spTree>
    <p:custDataLst>
      <p:tags r:id="rId1"/>
    </p:custDataLst>
  </p:cSld>
  <p:clrMapOvr>
    <a:masterClrMapping/>
  </p:clrMapOvr>
  <p:transition advTm="250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Words of Jesus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Lots of variety: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Short "sound-bites"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Long discourses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Dialogues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Parables</a:t>
            </a:r>
          </a:p>
          <a:p>
            <a:pPr>
              <a:lnSpc>
                <a:spcPct val="90000"/>
              </a:lnSpc>
            </a:pPr>
            <a:r>
              <a:rPr lang="en-US" altLang="en-US"/>
              <a:t>Jesus' words often have a poetic or rhetorical character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Parallelisms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Word-play</a:t>
            </a:r>
          </a:p>
        </p:txBody>
      </p:sp>
    </p:spTree>
    <p:custDataLst>
      <p:tags r:id="rId1"/>
    </p:custDataLst>
  </p:cSld>
  <p:clrMapOvr>
    <a:masterClrMapping/>
  </p:clrMapOvr>
  <p:transition advTm="382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Short "sound bites"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Proverb: "physician, heal yourself"</a:t>
            </a:r>
          </a:p>
          <a:p>
            <a:r>
              <a:rPr lang="en-US" altLang="en-US"/>
              <a:t>Metaphor: "you are the salt of the earth"</a:t>
            </a:r>
          </a:p>
          <a:p>
            <a:r>
              <a:rPr lang="en-US" altLang="en-US"/>
              <a:t>Paradox: "the first shall be last"</a:t>
            </a:r>
          </a:p>
          <a:p>
            <a:r>
              <a:rPr lang="en-US" altLang="en-US"/>
              <a:t>Hyperbole: "easier for camel…"</a:t>
            </a:r>
          </a:p>
        </p:txBody>
      </p:sp>
    </p:spTree>
    <p:custDataLst>
      <p:tags r:id="rId1"/>
    </p:custDataLst>
  </p:cSld>
  <p:clrMapOvr>
    <a:masterClrMapping/>
  </p:clrMapOvr>
  <p:transition advTm="1420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Long discourses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600"/>
              <a:t>Matthew:</a:t>
            </a:r>
          </a:p>
          <a:p>
            <a:pPr lvl="1">
              <a:lnSpc>
                <a:spcPct val="80000"/>
              </a:lnSpc>
            </a:pPr>
            <a:r>
              <a:rPr lang="en-US" altLang="en-US" sz="2200"/>
              <a:t>Sermon on mount (5-7)</a:t>
            </a:r>
          </a:p>
          <a:p>
            <a:pPr lvl="1">
              <a:lnSpc>
                <a:spcPct val="80000"/>
              </a:lnSpc>
            </a:pPr>
            <a:r>
              <a:rPr lang="en-US" altLang="en-US" sz="2200"/>
              <a:t>Sending the twelve (10)</a:t>
            </a:r>
          </a:p>
          <a:p>
            <a:pPr lvl="1">
              <a:lnSpc>
                <a:spcPct val="80000"/>
              </a:lnSpc>
            </a:pPr>
            <a:r>
              <a:rPr lang="en-US" altLang="en-US" sz="2200"/>
              <a:t>Parables of the kingdom (13)</a:t>
            </a:r>
          </a:p>
          <a:p>
            <a:pPr lvl="1">
              <a:lnSpc>
                <a:spcPct val="80000"/>
              </a:lnSpc>
            </a:pPr>
            <a:r>
              <a:rPr lang="en-US" altLang="en-US" sz="2200"/>
              <a:t>Living as disciples (18)</a:t>
            </a:r>
          </a:p>
          <a:p>
            <a:pPr lvl="1">
              <a:lnSpc>
                <a:spcPct val="80000"/>
              </a:lnSpc>
            </a:pPr>
            <a:r>
              <a:rPr lang="en-US" altLang="en-US" sz="2200"/>
              <a:t>Woes to the scribes &amp; Pharisees (23)</a:t>
            </a:r>
          </a:p>
          <a:p>
            <a:pPr lvl="1">
              <a:lnSpc>
                <a:spcPct val="80000"/>
              </a:lnSpc>
            </a:pPr>
            <a:r>
              <a:rPr lang="en-US" altLang="en-US" sz="2200"/>
              <a:t>Olivet discourse (24-25)</a:t>
            </a:r>
          </a:p>
          <a:p>
            <a:pPr>
              <a:lnSpc>
                <a:spcPct val="80000"/>
              </a:lnSpc>
            </a:pPr>
            <a:r>
              <a:rPr lang="en-US" altLang="en-US" sz="2600"/>
              <a:t>Luke: </a:t>
            </a:r>
            <a:r>
              <a:rPr lang="en-US" altLang="en-US" sz="1800"/>
              <a:t>mostly medium-length discourses</a:t>
            </a:r>
          </a:p>
          <a:p>
            <a:pPr lvl="1">
              <a:lnSpc>
                <a:spcPct val="80000"/>
              </a:lnSpc>
            </a:pPr>
            <a:r>
              <a:rPr lang="en-US" altLang="en-US" sz="2200"/>
              <a:t>Sermon on plain (6)</a:t>
            </a:r>
          </a:p>
          <a:p>
            <a:pPr lvl="1">
              <a:lnSpc>
                <a:spcPct val="80000"/>
              </a:lnSpc>
            </a:pPr>
            <a:r>
              <a:rPr lang="en-US" altLang="en-US" sz="2200"/>
              <a:t>Sending the 72 (10)</a:t>
            </a:r>
          </a:p>
          <a:p>
            <a:pPr lvl="1">
              <a:lnSpc>
                <a:spcPct val="80000"/>
              </a:lnSpc>
            </a:pPr>
            <a:r>
              <a:rPr lang="en-US" altLang="en-US" sz="2200"/>
              <a:t>Coming of the kingdom (17)</a:t>
            </a:r>
          </a:p>
          <a:p>
            <a:pPr lvl="1">
              <a:lnSpc>
                <a:spcPct val="80000"/>
              </a:lnSpc>
            </a:pPr>
            <a:r>
              <a:rPr lang="en-US" altLang="en-US" sz="2200"/>
              <a:t>Signs of the end (21)</a:t>
            </a:r>
          </a:p>
        </p:txBody>
      </p:sp>
    </p:spTree>
    <p:custDataLst>
      <p:tags r:id="rId1"/>
    </p:custDataLst>
  </p:cSld>
  <p:clrMapOvr>
    <a:masterClrMapping/>
  </p:clrMapOvr>
  <p:transition advTm="623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Long discourses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John:</a:t>
            </a:r>
          </a:p>
          <a:p>
            <a:pPr lvl="1"/>
            <a:r>
              <a:rPr lang="en-US" altLang="en-US"/>
              <a:t>The new birth (3)</a:t>
            </a:r>
          </a:p>
          <a:p>
            <a:pPr lvl="1"/>
            <a:r>
              <a:rPr lang="en-US" altLang="en-US"/>
              <a:t>Jesus' work &amp; credentials (5)</a:t>
            </a:r>
          </a:p>
          <a:p>
            <a:pPr lvl="1"/>
            <a:r>
              <a:rPr lang="en-US" altLang="en-US"/>
              <a:t>The bread of life (6)</a:t>
            </a:r>
          </a:p>
          <a:p>
            <a:pPr lvl="1"/>
            <a:r>
              <a:rPr lang="en-US" altLang="en-US"/>
              <a:t>The good shepherd (10)</a:t>
            </a:r>
          </a:p>
          <a:p>
            <a:pPr lvl="1"/>
            <a:r>
              <a:rPr lang="en-US" altLang="en-US"/>
              <a:t>Upper room discourse (14-17)</a:t>
            </a:r>
          </a:p>
        </p:txBody>
      </p:sp>
    </p:spTree>
    <p:custDataLst>
      <p:tags r:id="rId1"/>
    </p:custDataLst>
  </p:cSld>
  <p:clrMapOvr>
    <a:masterClrMapping/>
  </p:clrMapOvr>
  <p:transition advTm="305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Sermon on the Mount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600"/>
              <a:t>The beatitudes (5:1-16)</a:t>
            </a:r>
          </a:p>
          <a:p>
            <a:pPr lvl="1">
              <a:lnSpc>
                <a:spcPct val="80000"/>
              </a:lnSpc>
            </a:pPr>
            <a:r>
              <a:rPr lang="en-US" altLang="en-US" sz="2200"/>
              <a:t>Compare with blessings/woes in Luke 6</a:t>
            </a:r>
          </a:p>
          <a:p>
            <a:pPr lvl="1">
              <a:lnSpc>
                <a:spcPct val="80000"/>
              </a:lnSpc>
            </a:pPr>
            <a:r>
              <a:rPr lang="en-US" altLang="en-US" sz="2200"/>
              <a:t>How is salt used?</a:t>
            </a:r>
          </a:p>
          <a:p>
            <a:pPr lvl="1">
              <a:lnSpc>
                <a:spcPct val="80000"/>
              </a:lnSpc>
            </a:pPr>
            <a:r>
              <a:rPr lang="en-US" altLang="en-US" sz="2200"/>
              <a:t>How does light function?</a:t>
            </a:r>
          </a:p>
          <a:p>
            <a:pPr>
              <a:lnSpc>
                <a:spcPct val="80000"/>
              </a:lnSpc>
            </a:pPr>
            <a:r>
              <a:rPr lang="en-US" altLang="en-US" sz="2600"/>
              <a:t>Real righteousness (5:17-48)</a:t>
            </a:r>
          </a:p>
          <a:p>
            <a:pPr lvl="1">
              <a:lnSpc>
                <a:spcPct val="80000"/>
              </a:lnSpc>
            </a:pPr>
            <a:r>
              <a:rPr lang="en-US" altLang="en-US" sz="2200"/>
              <a:t>Doesn't change</a:t>
            </a:r>
          </a:p>
          <a:p>
            <a:pPr lvl="1">
              <a:lnSpc>
                <a:spcPct val="80000"/>
              </a:lnSpc>
            </a:pPr>
            <a:r>
              <a:rPr lang="en-US" altLang="en-US" sz="2200"/>
              <a:t>Characterizes kingdom people</a:t>
            </a:r>
          </a:p>
          <a:p>
            <a:pPr lvl="1">
              <a:lnSpc>
                <a:spcPct val="80000"/>
              </a:lnSpc>
            </a:pPr>
            <a:r>
              <a:rPr lang="en-US" altLang="en-US" sz="2200"/>
              <a:t>Murder vs hate</a:t>
            </a:r>
          </a:p>
          <a:p>
            <a:pPr lvl="1">
              <a:lnSpc>
                <a:spcPct val="80000"/>
              </a:lnSpc>
            </a:pPr>
            <a:r>
              <a:rPr lang="en-US" altLang="en-US" sz="2200"/>
              <a:t>Adultery vs lust</a:t>
            </a:r>
          </a:p>
          <a:p>
            <a:pPr lvl="1">
              <a:lnSpc>
                <a:spcPct val="80000"/>
              </a:lnSpc>
            </a:pPr>
            <a:r>
              <a:rPr lang="en-US" altLang="en-US" sz="2200"/>
              <a:t>Oaths vs truth-telling</a:t>
            </a:r>
          </a:p>
          <a:p>
            <a:pPr lvl="1">
              <a:lnSpc>
                <a:spcPct val="80000"/>
              </a:lnSpc>
            </a:pPr>
            <a:r>
              <a:rPr lang="en-US" altLang="en-US" sz="2200"/>
              <a:t>Retaliation vs non-resistance</a:t>
            </a:r>
          </a:p>
          <a:p>
            <a:pPr lvl="1">
              <a:lnSpc>
                <a:spcPct val="80000"/>
              </a:lnSpc>
            </a:pPr>
            <a:r>
              <a:rPr lang="en-US" altLang="en-US" sz="2200"/>
              <a:t>Love friends vs enemies</a:t>
            </a:r>
          </a:p>
        </p:txBody>
      </p:sp>
    </p:spTree>
    <p:custDataLst>
      <p:tags r:id="rId1"/>
    </p:custDataLst>
  </p:cSld>
  <p:clrMapOvr>
    <a:masterClrMapping/>
  </p:clrMapOvr>
  <p:transition advTm="2673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Sermon on the Mount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Wealth &amp; anxiety (6:19-34)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Earthly wealth vs heavenly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Serving the right master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Anxiety &amp; priorities</a:t>
            </a:r>
          </a:p>
          <a:p>
            <a:pPr>
              <a:lnSpc>
                <a:spcPct val="90000"/>
              </a:lnSpc>
            </a:pPr>
            <a:r>
              <a:rPr lang="en-US" altLang="en-US"/>
              <a:t>Judgment (7:1-5)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Where does right judgment start?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Meaning of "it will be measured to you"?</a:t>
            </a:r>
          </a:p>
          <a:p>
            <a:pPr>
              <a:lnSpc>
                <a:spcPct val="90000"/>
              </a:lnSpc>
            </a:pPr>
            <a:r>
              <a:rPr lang="en-US" altLang="en-US"/>
              <a:t>Obedience (7:24-29)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Wise and foolish builders</a:t>
            </a:r>
          </a:p>
        </p:txBody>
      </p:sp>
    </p:spTree>
    <p:custDataLst>
      <p:tags r:id="rId1"/>
    </p:custDataLst>
  </p:cSld>
  <p:clrMapOvr>
    <a:masterClrMapping/>
  </p:clrMapOvr>
  <p:transition advTm="1076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Jesus in Dialogue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With his disciples</a:t>
            </a:r>
          </a:p>
          <a:p>
            <a:pPr lvl="1"/>
            <a:r>
              <a:rPr lang="en-US" altLang="en-US"/>
              <a:t>Sample: who is Jesus?</a:t>
            </a:r>
          </a:p>
          <a:p>
            <a:r>
              <a:rPr lang="en-US" altLang="en-US"/>
              <a:t>With seekers</a:t>
            </a:r>
          </a:p>
          <a:p>
            <a:pPr lvl="1"/>
            <a:r>
              <a:rPr lang="en-US" altLang="en-US"/>
              <a:t>Sample: the rich young ruler</a:t>
            </a:r>
          </a:p>
          <a:p>
            <a:r>
              <a:rPr lang="en-US" altLang="en-US"/>
              <a:t>With opponents</a:t>
            </a:r>
          </a:p>
          <a:p>
            <a:pPr lvl="1"/>
            <a:r>
              <a:rPr lang="en-US" altLang="en-US"/>
              <a:t>Sample: paying taxes to Caesar</a:t>
            </a:r>
          </a:p>
        </p:txBody>
      </p:sp>
    </p:spTree>
    <p:custDataLst>
      <p:tags r:id="rId1"/>
    </p:custDataLst>
  </p:cSld>
  <p:clrMapOvr>
    <a:masterClrMapping/>
  </p:clrMapOvr>
  <p:transition advTm="1143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Jesus' Parables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Most fall in category "earthly story with a heavenly meaning"</a:t>
            </a:r>
          </a:p>
          <a:p>
            <a:r>
              <a:rPr lang="en-US" altLang="en-US"/>
              <a:t>Jesus' parables are some of the earliest that have survived.</a:t>
            </a:r>
          </a:p>
          <a:p>
            <a:pPr lvl="1"/>
            <a:r>
              <a:rPr lang="en-US" altLang="en-US"/>
              <a:t>About 1500 rabbinic parables</a:t>
            </a:r>
          </a:p>
          <a:p>
            <a:pPr lvl="1"/>
            <a:r>
              <a:rPr lang="en-US" altLang="en-US"/>
              <a:t>Only 324 predate AD 200</a:t>
            </a:r>
          </a:p>
          <a:p>
            <a:pPr lvl="1"/>
            <a:r>
              <a:rPr lang="en-US" altLang="en-US"/>
              <a:t>Only 3 predate Jesus' ministry</a:t>
            </a:r>
          </a:p>
          <a:p>
            <a:pPr lvl="1"/>
            <a:r>
              <a:rPr lang="en-US" altLang="en-US"/>
              <a:t>We have about 60-75 parables of Jesus</a:t>
            </a:r>
          </a:p>
        </p:txBody>
      </p:sp>
    </p:spTree>
    <p:custDataLst>
      <p:tags r:id="rId1"/>
    </p:custDataLst>
  </p:cSld>
  <p:clrMapOvr>
    <a:masterClrMapping/>
  </p:clrMapOvr>
  <p:transition advTm="480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.5|3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2.8|26|10.1|12.5|24.8|1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8.3|3.1|3.8|14.7|22.4|18.4|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9.6|1.8|1.6|1.3|1.3|1.6|2.2|1.5|2.4|2.1|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5|2.5|1.5|1.6|34.1|1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0.2|41.2|25.3|24.7|12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5.1|23.3|10.3|37.7|8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1|1.8|3.8|2.6|3.5|2.4|17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58.2|22.9|8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2|3.9|2.2|3.5|2.5|3.1|4.2|6.7|20.3|4.4|3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8.3|4.1|3.2|2.3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8.9|22.5|97.8|70.5|5|3.5|4.5|23|5.6|3.5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8|5.5|8.8|5.2|3.6|7.3|44.4|3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2|22.3|4.1|26.4|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4.9|18.6|5|4.1|3.4"/>
</p:tagLst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172</TotalTime>
  <Words>704</Words>
  <Application>Microsoft Office PowerPoint</Application>
  <PresentationFormat>On-screen Show (4:3)</PresentationFormat>
  <Paragraphs>127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Profile</vt:lpstr>
      <vt:lpstr>The Words of Jesus</vt:lpstr>
      <vt:lpstr>The Words of Jesus</vt:lpstr>
      <vt:lpstr>Short "sound bites"</vt:lpstr>
      <vt:lpstr>Long discourses</vt:lpstr>
      <vt:lpstr>Long discourses</vt:lpstr>
      <vt:lpstr>The Sermon on the Mount</vt:lpstr>
      <vt:lpstr>The Sermon on the Mount</vt:lpstr>
      <vt:lpstr>Jesus in Dialogue</vt:lpstr>
      <vt:lpstr>Jesus' Parables</vt:lpstr>
      <vt:lpstr>Why did Jesus use parables?</vt:lpstr>
      <vt:lpstr>Jesus' parables categorized by type</vt:lpstr>
      <vt:lpstr>Jesus' parables by topic</vt:lpstr>
      <vt:lpstr>Parable of the Sower</vt:lpstr>
      <vt:lpstr>Parables of Treasure &amp; Pearl</vt:lpstr>
      <vt:lpstr>Pharisee &amp; Tax Collector</vt:lpstr>
      <vt:lpstr>The End …</vt:lpstr>
    </vt:vector>
  </TitlesOfParts>
  <Company>Biblical Theological Seminary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Words of Jesus</dc:title>
  <dc:creator>Robert C. Newman</dc:creator>
  <cp:lastModifiedBy>Newman</cp:lastModifiedBy>
  <cp:revision>87</cp:revision>
  <dcterms:created xsi:type="dcterms:W3CDTF">2004-10-14T21:55:16Z</dcterms:created>
  <dcterms:modified xsi:type="dcterms:W3CDTF">2015-07-10T23:15:57Z</dcterms:modified>
</cp:coreProperties>
</file>