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5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21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" name="Group 32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22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22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22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22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22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2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3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23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3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3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3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3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3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3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3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3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4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4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4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4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4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4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4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5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5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5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5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5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5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5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6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6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6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6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6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6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6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6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26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26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27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7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7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7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27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7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27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7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7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28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28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28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8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8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28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8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28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8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28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29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29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29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29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29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29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29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29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29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29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30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30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30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30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0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0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30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30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30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30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31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31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31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31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31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31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31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31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31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31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32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32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" name="Rectangle 220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6" name="Rectangle 21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7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" name="Rectangle 10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52D6C3-0944-47A1-8C83-4EBF42473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9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63E84-D54F-4197-9197-96CB6A6B7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4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0960-888B-4188-A311-B08AD2BC1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17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65E8-BE35-419C-B89B-A76BF1BAA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9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2674-082E-4408-85C0-162F3ADDE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99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82B3-6C46-48B6-8672-7413F7E4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E4A7-E065-46BA-8A1F-A49EEF3A5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A965-40F5-4E5A-AAA3-DDF40724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8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4EB5-3676-4F89-B42D-0FB9D4ED5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3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AD8E-A920-4083-85FE-677F9A7C4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7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956C-910D-4868-8ED7-A59D8154C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9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6B6D-A6E1-4267-AAB0-F747D1510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9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5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222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122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123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124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125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126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127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128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129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130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131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132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133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134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135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136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137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138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139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140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141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142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143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144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145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146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147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148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149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150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151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152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153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154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155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156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157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158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159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160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161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162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163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164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165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166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167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168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169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170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171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172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Line 173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Line 174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Line 175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Line 176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Line 177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Line 178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Line 179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180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181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182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183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184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185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186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187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188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189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190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191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192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193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194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195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196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197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198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199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200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Line 201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202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203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204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205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206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207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208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209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210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211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212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213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214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15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16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17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18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19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224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16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Rectangle 112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6" name="Rectangle 117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Rectangle 113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A7F2E047-9211-4BD7-B136-A4CB4E303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Witnessing to Jews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4648200"/>
            <a:ext cx="6662737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Ron Elkin</a:t>
            </a:r>
          </a:p>
          <a:p>
            <a:pPr eaLnBrk="1" hangingPunct="1"/>
            <a:r>
              <a:rPr lang="en-US" altLang="en-US" smtClean="0"/>
              <a:t>AMMI Ministry</a:t>
            </a:r>
          </a:p>
          <a:p>
            <a:pPr eaLnBrk="1" hangingPunct="1"/>
            <a:r>
              <a:rPr lang="en-US" altLang="en-US" smtClean="0"/>
              <a:t>Philadelphia, USA</a:t>
            </a:r>
          </a:p>
        </p:txBody>
      </p:sp>
      <p:pic>
        <p:nvPicPr>
          <p:cNvPr id="31749" name="Picture 5" descr="SO01575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8194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itnJew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5562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Obstacles to Gospel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Theological Differences</a:t>
            </a:r>
          </a:p>
          <a:p>
            <a:pPr lvl="1" eaLnBrk="1" hangingPunct="1"/>
            <a:r>
              <a:rPr lang="en-US" altLang="en-US" smtClean="0"/>
              <a:t>Jesus </a:t>
            </a:r>
          </a:p>
          <a:p>
            <a:pPr lvl="2" eaLnBrk="1" hangingPunct="1"/>
            <a:r>
              <a:rPr lang="en-US" altLang="en-US" smtClean="0"/>
              <a:t>Not the Messiah; didn</a:t>
            </a:r>
            <a:r>
              <a:rPr lang="en-US" altLang="en-US" smtClean="0">
                <a:cs typeface="Times New Roman" pitchFamily="18" charset="0"/>
              </a:rPr>
              <a:t>'</a:t>
            </a:r>
            <a:r>
              <a:rPr lang="en-US" altLang="en-US" smtClean="0"/>
              <a:t>t set up Kingdom</a:t>
            </a:r>
          </a:p>
          <a:p>
            <a:pPr lvl="2" eaLnBrk="1" hangingPunct="1"/>
            <a:r>
              <a:rPr lang="en-US" altLang="en-US" smtClean="0"/>
              <a:t>God cannot be man.</a:t>
            </a:r>
          </a:p>
          <a:p>
            <a:pPr lvl="2" eaLnBrk="1" hangingPunct="1"/>
            <a:r>
              <a:rPr lang="en-US" altLang="en-US" smtClean="0"/>
              <a:t>The Rabbis don</a:t>
            </a:r>
            <a:r>
              <a:rPr lang="en-US" altLang="en-US" smtClean="0">
                <a:cs typeface="Times New Roman" pitchFamily="18" charset="0"/>
              </a:rPr>
              <a:t>'</a:t>
            </a:r>
            <a:r>
              <a:rPr lang="en-US" altLang="en-US" smtClean="0"/>
              <a:t>t accept him.</a:t>
            </a:r>
          </a:p>
          <a:p>
            <a:pPr lvl="1" eaLnBrk="1" hangingPunct="1"/>
            <a:r>
              <a:rPr lang="en-US" altLang="en-US" smtClean="0"/>
              <a:t>Sin</a:t>
            </a:r>
          </a:p>
          <a:p>
            <a:pPr lvl="2" eaLnBrk="1" hangingPunct="1"/>
            <a:r>
              <a:rPr lang="en-US" altLang="en-US" smtClean="0"/>
              <a:t>Man is basically good, made in God</a:t>
            </a:r>
            <a:r>
              <a:rPr lang="en-US" altLang="en-US" smtClean="0">
                <a:cs typeface="Times New Roman" pitchFamily="18" charset="0"/>
              </a:rPr>
              <a:t>'</a:t>
            </a:r>
            <a:r>
              <a:rPr lang="en-US" altLang="en-US" smtClean="0"/>
              <a:t>s image.</a:t>
            </a:r>
          </a:p>
          <a:p>
            <a:pPr lvl="2" eaLnBrk="1" hangingPunct="1"/>
            <a:r>
              <a:rPr lang="en-US" altLang="en-US" smtClean="0"/>
              <a:t>Righteousness is increased by good deeds.</a:t>
            </a:r>
          </a:p>
        </p:txBody>
      </p:sp>
    </p:spTree>
    <p:custDataLst>
      <p:tags r:id="rId1"/>
    </p:custDataLst>
  </p:cSld>
  <p:clrMapOvr>
    <a:masterClrMapping/>
  </p:clrMapOvr>
  <p:transition advTm="44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Our Responses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4953000"/>
            <a:ext cx="6662737" cy="735013"/>
          </a:xfrm>
        </p:spPr>
        <p:txBody>
          <a:bodyPr/>
          <a:lstStyle/>
          <a:p>
            <a:pPr eaLnBrk="1" hangingPunct="1"/>
            <a:r>
              <a:rPr lang="en-US" altLang="en-US" smtClean="0"/>
              <a:t>To the Major Objections </a:t>
            </a:r>
          </a:p>
          <a:p>
            <a:pPr eaLnBrk="1" hangingPunct="1"/>
            <a:r>
              <a:rPr lang="en-US" altLang="en-US" smtClean="0"/>
              <a:t>of Jews to the Gospel</a:t>
            </a:r>
          </a:p>
        </p:txBody>
      </p:sp>
      <p:pic>
        <p:nvPicPr>
          <p:cNvPr id="47108" name="Picture 4" descr="Jesuspr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3479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Persecution of Jews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Admit wrong done, express sorrow &amp; regret.</a:t>
            </a:r>
          </a:p>
          <a:p>
            <a:pPr eaLnBrk="1" hangingPunct="1"/>
            <a:r>
              <a:rPr lang="en-US" altLang="en-US" sz="2400" smtClean="0"/>
              <a:t>Explain prejudice as having source in our sin nature.</a:t>
            </a:r>
          </a:p>
          <a:p>
            <a:pPr eaLnBrk="1" hangingPunct="1"/>
            <a:r>
              <a:rPr lang="en-US" altLang="en-US" sz="2400" smtClean="0"/>
              <a:t>Use this as a way to show that all are sinners (Ps 14:2; 51:5, 9)</a:t>
            </a:r>
          </a:p>
        </p:txBody>
      </p:sp>
      <p:pic>
        <p:nvPicPr>
          <p:cNvPr id="41990" name="Picture 6" descr="Jews&amp;Crusader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1425" y="2214563"/>
            <a:ext cx="3529013" cy="388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31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Trinity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667000"/>
            <a:ext cx="7958138" cy="3505200"/>
          </a:xfrm>
        </p:spPr>
        <p:txBody>
          <a:bodyPr/>
          <a:lstStyle/>
          <a:p>
            <a:pPr eaLnBrk="1" hangingPunct="1"/>
            <a:r>
              <a:rPr lang="en-US" altLang="en-US" smtClean="0"/>
              <a:t>Word </a:t>
            </a:r>
            <a:r>
              <a:rPr lang="en-US" altLang="en-US" smtClean="0">
                <a:cs typeface="Times New Roman" pitchFamily="18" charset="0"/>
              </a:rPr>
              <a:t>"</a:t>
            </a:r>
            <a:r>
              <a:rPr lang="en-US" altLang="en-US" smtClean="0"/>
              <a:t>one</a:t>
            </a:r>
            <a:r>
              <a:rPr lang="en-US" altLang="en-US" smtClean="0">
                <a:cs typeface="Times New Roman" pitchFamily="18" charset="0"/>
              </a:rPr>
              <a:t>"</a:t>
            </a:r>
            <a:r>
              <a:rPr lang="en-US" altLang="en-US" smtClean="0"/>
              <a:t> in Deut 6:4 is </a:t>
            </a:r>
            <a:r>
              <a:rPr lang="en-US" altLang="en-US" i="1" smtClean="0"/>
              <a:t>achad</a:t>
            </a:r>
            <a:r>
              <a:rPr lang="en-US" altLang="en-US" smtClean="0"/>
              <a:t>, a plural unity (Gen 2:24; 11:6), in which two or more things are combined into one.</a:t>
            </a:r>
          </a:p>
          <a:p>
            <a:pPr eaLnBrk="1" hangingPunct="1"/>
            <a:r>
              <a:rPr lang="en-US" altLang="en-US" smtClean="0"/>
              <a:t>Another word, </a:t>
            </a:r>
            <a:r>
              <a:rPr lang="en-US" altLang="en-US" i="1" smtClean="0"/>
              <a:t>yachid</a:t>
            </a:r>
            <a:r>
              <a:rPr lang="en-US" altLang="en-US" smtClean="0"/>
              <a:t>, is used to mean </a:t>
            </a:r>
            <a:r>
              <a:rPr lang="en-US" altLang="en-US" smtClean="0">
                <a:cs typeface="Times New Roman" pitchFamily="18" charset="0"/>
              </a:rPr>
              <a:t>"</a:t>
            </a:r>
            <a:r>
              <a:rPr lang="en-US" altLang="en-US" smtClean="0"/>
              <a:t>only one</a:t>
            </a:r>
            <a:r>
              <a:rPr lang="en-US" altLang="en-US" smtClean="0">
                <a:cs typeface="Times New Roman" pitchFamily="18" charset="0"/>
              </a:rPr>
              <a:t>"</a:t>
            </a:r>
            <a:r>
              <a:rPr lang="en-US" altLang="en-US" smtClean="0"/>
              <a:t> (Gen 22:2).</a:t>
            </a:r>
          </a:p>
        </p:txBody>
      </p:sp>
    </p:spTree>
    <p:custDataLst>
      <p:tags r:id="rId1"/>
    </p:custDataLst>
  </p:cSld>
  <p:clrMapOvr>
    <a:masterClrMapping/>
  </p:clrMapOvr>
  <p:transition advTm="1557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Jesus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Jesus didn</a:t>
            </a:r>
            <a:r>
              <a:rPr lang="en-US" altLang="en-US" sz="2800" smtClean="0">
                <a:cs typeface="Times New Roman" pitchFamily="18" charset="0"/>
              </a:rPr>
              <a:t>'</a:t>
            </a:r>
            <a:r>
              <a:rPr lang="en-US" altLang="en-US" sz="2800" smtClean="0"/>
              <a:t>t being peace.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Jesus brought inner peace to those who trust him.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When he returns he will bring outward peace.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Rabbis</a:t>
            </a:r>
            <a:r>
              <a:rPr lang="en-US" altLang="en-US" sz="2400" smtClean="0">
                <a:cs typeface="Times New Roman" pitchFamily="18" charset="0"/>
              </a:rPr>
              <a:t>'</a:t>
            </a:r>
            <a:r>
              <a:rPr lang="en-US" altLang="en-US" sz="2400" smtClean="0"/>
              <a:t> two Messiahs (suffering &amp; reigning) are actually one </a:t>
            </a:r>
            <a:r>
              <a:rPr lang="en-US" altLang="en-US" sz="2400" smtClean="0">
                <a:cs typeface="Times New Roman" pitchFamily="18" charset="0"/>
              </a:rPr>
              <a:t>— Jesus!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God cannot be a man.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Is anything impossible for God?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Isa 7:14 – Virgin will bear son, Immanuel.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Rabbis don</a:t>
            </a:r>
            <a:r>
              <a:rPr lang="en-US" altLang="en-US" sz="2800" smtClean="0">
                <a:cs typeface="Times New Roman" pitchFamily="18" charset="0"/>
              </a:rPr>
              <a:t>'</a:t>
            </a:r>
            <a:r>
              <a:rPr lang="en-US" altLang="en-US" sz="2800" smtClean="0"/>
              <a:t>t accept him.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Some have.  Would you believe if I showed you?</a:t>
            </a:r>
          </a:p>
        </p:txBody>
      </p:sp>
    </p:spTree>
    <p:custDataLst>
      <p:tags r:id="rId1"/>
    </p:custDataLst>
  </p:cSld>
  <p:clrMapOvr>
    <a:masterClrMapping/>
  </p:clrMapOvr>
  <p:transition advTm="205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 &amp; Salvation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Sin nature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Ps 14:2-3 – no one does good, not even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Ps 51:5, 9 – sinful at birth; blot out my iniquity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Jer 17:9 – heart is deceitful above all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Isa 6:5 – woe to me… unclean lips!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Salvation by works?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sacrifice for willful sins – Num 15:30-31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David cried out to God for mercy – Ps 51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Abraham declared righteous by faith – Gen 15:6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Isaiah saved by God</a:t>
            </a:r>
            <a:r>
              <a:rPr lang="en-US" altLang="en-US" sz="2400" smtClean="0">
                <a:cs typeface="Times New Roman" pitchFamily="18" charset="0"/>
              </a:rPr>
              <a:t>'</a:t>
            </a:r>
            <a:r>
              <a:rPr lang="en-US" altLang="en-US" sz="2400" smtClean="0"/>
              <a:t>s mercy – Isa 6:7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  <p:custDataLst>
      <p:tags r:id="rId1"/>
    </p:custDataLst>
  </p:cSld>
  <p:clrMapOvr>
    <a:masterClrMapping/>
  </p:clrMapOvr>
  <p:transition advTm="226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Forgiveness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Sins were forgiven by a blood sacrifice – Lev 17:11.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Where is our atonement today?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Does God accept a bloodless sacrifice?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Why did God allow the temple to be destroyed?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temple destroyed for 70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Because of Israel</a:t>
            </a:r>
            <a:r>
              <a:rPr lang="en-US" altLang="en-US" sz="2000" smtClean="0">
                <a:cs typeface="Times New Roman" pitchFamily="18" charset="0"/>
              </a:rPr>
              <a:t>'</a:t>
            </a:r>
            <a:r>
              <a:rPr lang="en-US" altLang="en-US" sz="2000" smtClean="0"/>
              <a:t>s disobedience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2</a:t>
            </a:r>
            <a:r>
              <a:rPr lang="en-US" altLang="en-US" sz="2400" baseline="30000" smtClean="0"/>
              <a:t>nd</a:t>
            </a:r>
            <a:r>
              <a:rPr lang="en-US" altLang="en-US" sz="2400" smtClean="0"/>
              <a:t> temple now destroyed for 1930+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Destroyed only some 40 years after Jesus</a:t>
            </a:r>
            <a:r>
              <a:rPr lang="en-US" altLang="en-US" sz="2000" smtClean="0">
                <a:cs typeface="Times New Roman" pitchFamily="18" charset="0"/>
              </a:rPr>
              <a:t>'</a:t>
            </a:r>
            <a:r>
              <a:rPr lang="en-US" altLang="en-US" sz="2000" smtClean="0"/>
              <a:t> death</a:t>
            </a:r>
          </a:p>
        </p:txBody>
      </p:sp>
    </p:spTree>
    <p:custDataLst>
      <p:tags r:id="rId1"/>
    </p:custDataLst>
  </p:cSld>
  <p:clrMapOvr>
    <a:masterClrMapping/>
  </p:clrMapOvr>
  <p:transition advTm="158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Gospel </a:t>
            </a:r>
            <a:br>
              <a:rPr lang="en-US" altLang="en-US" smtClean="0"/>
            </a:br>
            <a:r>
              <a:rPr lang="en-US" altLang="en-US" smtClean="0"/>
              <a:t>in the Hebrew Bible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are sinners.</a:t>
            </a:r>
          </a:p>
          <a:p>
            <a:pPr lvl="1" eaLnBrk="1" hangingPunct="1"/>
            <a:r>
              <a:rPr lang="en-US" altLang="en-US" smtClean="0"/>
              <a:t>Ps 14:2; Jer 17:9; Isa 6:5</a:t>
            </a:r>
          </a:p>
          <a:p>
            <a:pPr eaLnBrk="1" hangingPunct="1"/>
            <a:r>
              <a:rPr lang="en-US" altLang="en-US" smtClean="0"/>
              <a:t>Sins separate us from God.</a:t>
            </a:r>
          </a:p>
          <a:p>
            <a:pPr lvl="1" eaLnBrk="1" hangingPunct="1"/>
            <a:r>
              <a:rPr lang="en-US" altLang="en-US" smtClean="0"/>
              <a:t>Isa 59:2; Ex 34:33; Dan 12:2</a:t>
            </a:r>
          </a:p>
          <a:p>
            <a:pPr eaLnBrk="1" hangingPunct="1"/>
            <a:r>
              <a:rPr lang="en-US" altLang="en-US" smtClean="0"/>
              <a:t>Our good deeds are not enough.</a:t>
            </a:r>
          </a:p>
          <a:p>
            <a:pPr lvl="1" eaLnBrk="1" hangingPunct="1"/>
            <a:r>
              <a:rPr lang="en-US" altLang="en-US" smtClean="0"/>
              <a:t>Isa 64:6 – all our righteousness like filthy rags.</a:t>
            </a:r>
          </a:p>
        </p:txBody>
      </p:sp>
    </p:spTree>
    <p:custDataLst>
      <p:tags r:id="rId1"/>
    </p:custDataLst>
  </p:cSld>
  <p:clrMapOvr>
    <a:masterClrMapping/>
  </p:clrMapOvr>
  <p:transition advTm="146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Gospel </a:t>
            </a:r>
            <a:br>
              <a:rPr lang="en-US" altLang="en-US" smtClean="0"/>
            </a:br>
            <a:r>
              <a:rPr lang="en-US" altLang="en-US" smtClean="0"/>
              <a:t>in the Hebrew Bible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God gave a blood atonement.</a:t>
            </a:r>
          </a:p>
          <a:p>
            <a:pPr lvl="1" eaLnBrk="1" hangingPunct="1"/>
            <a:r>
              <a:rPr lang="en-US" altLang="en-US" smtClean="0"/>
              <a:t>Lev 17:11; Ex 12:7, 13</a:t>
            </a:r>
          </a:p>
          <a:p>
            <a:pPr eaLnBrk="1" hangingPunct="1"/>
            <a:r>
              <a:rPr lang="en-US" altLang="en-US" smtClean="0"/>
              <a:t>God promised a Messiah to bear our sins.</a:t>
            </a:r>
          </a:p>
          <a:p>
            <a:pPr lvl="1" eaLnBrk="1" hangingPunct="1"/>
            <a:r>
              <a:rPr lang="en-US" altLang="en-US" smtClean="0"/>
              <a:t>Isa 52:13-53:12</a:t>
            </a:r>
          </a:p>
          <a:p>
            <a:pPr eaLnBrk="1" hangingPunct="1"/>
            <a:r>
              <a:rPr lang="en-US" altLang="en-US" smtClean="0"/>
              <a:t>How do we know Jesus is the promised one?</a:t>
            </a:r>
          </a:p>
          <a:p>
            <a:pPr lvl="1" eaLnBrk="1" hangingPunct="1"/>
            <a:r>
              <a:rPr lang="en-US" altLang="en-US" smtClean="0"/>
              <a:t>Micah 5:2; Dan 9:26; Zech 12:10; Psalm 22</a:t>
            </a:r>
          </a:p>
        </p:txBody>
      </p:sp>
    </p:spTree>
    <p:custDataLst>
      <p:tags r:id="rId1"/>
    </p:custDataLst>
  </p:cSld>
  <p:clrMapOvr>
    <a:masterClrMapping/>
  </p:clrMapOvr>
  <p:transition advTm="209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Gospel </a:t>
            </a:r>
            <a:br>
              <a:rPr lang="en-US" altLang="en-US" smtClean="0"/>
            </a:br>
            <a:r>
              <a:rPr lang="en-US" altLang="en-US" smtClean="0"/>
              <a:t>in the Hebrew Bible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Salvation is by faith.</a:t>
            </a:r>
          </a:p>
          <a:p>
            <a:pPr lvl="1" eaLnBrk="1" hangingPunct="1"/>
            <a:r>
              <a:rPr lang="en-US" altLang="en-US" smtClean="0"/>
              <a:t>Gen 15:6; Isa 26:3-4; Ps 2:12</a:t>
            </a:r>
          </a:p>
          <a:p>
            <a:pPr eaLnBrk="1" hangingPunct="1"/>
            <a:r>
              <a:rPr lang="en-US" altLang="en-US" smtClean="0"/>
              <a:t>There is a life after death; where will you spend it?</a:t>
            </a:r>
          </a:p>
          <a:p>
            <a:pPr lvl="1" eaLnBrk="1" hangingPunct="1"/>
            <a:r>
              <a:rPr lang="en-US" altLang="en-US" smtClean="0"/>
              <a:t>Dan 12:2</a:t>
            </a:r>
          </a:p>
        </p:txBody>
      </p:sp>
    </p:spTree>
    <p:custDataLst>
      <p:tags r:id="rId1"/>
    </p:custDataLst>
  </p:cSld>
  <p:clrMapOvr>
    <a:masterClrMapping/>
  </p:clrMapOvr>
  <p:transition advTm="190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Topics to Cover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Branches of Judaism Today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Major Obstacles We Face in Sharing the Gospel with Jews.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to Respond to Major Jewish Objections to Christianity.</a:t>
            </a:r>
          </a:p>
        </p:txBody>
      </p:sp>
      <p:pic>
        <p:nvPicPr>
          <p:cNvPr id="32774" name="Picture 6" descr="CHANUKH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2214563"/>
            <a:ext cx="3438525" cy="388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0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Messianic Verses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Gen 3:12 – wounded but will crush Satan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Gen 49:10 – from tribe of Judah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2 Sam 7:16 – from line of David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Ps 2:12 – trust/believe in Messiah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Psalm 22 – will suffer; deliverance to be worldwide news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Psalm 110 – Messiah to be a priest &amp; king</a:t>
            </a:r>
          </a:p>
        </p:txBody>
      </p:sp>
    </p:spTree>
    <p:custDataLst>
      <p:tags r:id="rId1"/>
    </p:custDataLst>
  </p:cSld>
  <p:clrMapOvr>
    <a:masterClrMapping/>
  </p:clrMapOvr>
  <p:transition advTm="101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Messianic Verses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Isa 7:14 – born of a virgin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Isa 9:6-7 – boy who is God &amp; king forever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Isaiah 11 – will bring peace to Jews &amp; Gentiles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Jer 23:5-6 – a king who is God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Zech 9:9-10 – will enter Jerusalem on a donkey, yet rule all the earth one day</a:t>
            </a:r>
          </a:p>
        </p:txBody>
      </p:sp>
    </p:spTree>
    <p:custDataLst>
      <p:tags r:id="rId1"/>
    </p:custDataLst>
  </p:cSld>
  <p:clrMapOvr>
    <a:masterClrMapping/>
  </p:clrMapOvr>
  <p:transition advTm="25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Messianic Verses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Zech 12:10-13:1 – Israel will see the one they have pierced and they will mourn.</a:t>
            </a:r>
          </a:p>
          <a:p>
            <a:pPr eaLnBrk="1" hangingPunct="1"/>
            <a:r>
              <a:rPr lang="en-US" altLang="en-US" smtClean="0"/>
              <a:t>Mic 5:2 – to be born in Bethlehem, yet active for ages past.</a:t>
            </a:r>
          </a:p>
        </p:txBody>
      </p:sp>
    </p:spTree>
    <p:custDataLst>
      <p:tags r:id="rId1"/>
    </p:custDataLst>
  </p:cSld>
  <p:clrMapOvr>
    <a:masterClrMapping/>
  </p:clrMapOvr>
  <p:transition advTm="26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4800600"/>
            <a:ext cx="6662737" cy="887413"/>
          </a:xfrm>
        </p:spPr>
        <p:txBody>
          <a:bodyPr/>
          <a:lstStyle/>
          <a:p>
            <a:pPr eaLnBrk="1" hangingPunct="1"/>
            <a:r>
              <a:rPr lang="en-US" altLang="en-US" smtClean="0"/>
              <a:t>May God encourage and empower you to reach out to your Jewish friends and acquaintances!</a:t>
            </a:r>
          </a:p>
        </p:txBody>
      </p:sp>
      <p:pic>
        <p:nvPicPr>
          <p:cNvPr id="55300" name="Picture 4" descr="Tora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309721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0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Branches of Judaism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743200"/>
            <a:ext cx="7958138" cy="3352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Orthodox Judaism</a:t>
            </a:r>
          </a:p>
          <a:p>
            <a:pPr eaLnBrk="1" hangingPunct="1"/>
            <a:r>
              <a:rPr lang="en-US" altLang="en-US" sz="4000" smtClean="0"/>
              <a:t>Conservative Judaism</a:t>
            </a:r>
          </a:p>
          <a:p>
            <a:pPr eaLnBrk="1" hangingPunct="1"/>
            <a:r>
              <a:rPr lang="en-US" altLang="en-US" sz="4000" smtClean="0"/>
              <a:t>Reform Judaism</a:t>
            </a:r>
          </a:p>
        </p:txBody>
      </p:sp>
      <p:pic>
        <p:nvPicPr>
          <p:cNvPr id="33796" name="Picture 4" descr="DD0068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19400"/>
            <a:ext cx="22526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2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Orthodox Judaism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Revelation</a:t>
            </a:r>
          </a:p>
          <a:p>
            <a:pPr lvl="1" eaLnBrk="1" hangingPunct="1"/>
            <a:r>
              <a:rPr lang="en-US" altLang="en-US" sz="2000" smtClean="0"/>
              <a:t>Bible is God</a:t>
            </a:r>
            <a:r>
              <a:rPr lang="en-US" altLang="en-US" sz="2000" smtClean="0">
                <a:cs typeface="Times New Roman" pitchFamily="18" charset="0"/>
              </a:rPr>
              <a:t>'</a:t>
            </a:r>
            <a:r>
              <a:rPr lang="en-US" altLang="en-US" sz="2000" smtClean="0"/>
              <a:t>s Word.</a:t>
            </a:r>
          </a:p>
          <a:p>
            <a:pPr lvl="1" eaLnBrk="1" hangingPunct="1"/>
            <a:r>
              <a:rPr lang="en-US" altLang="en-US" sz="2000" smtClean="0"/>
              <a:t>So is the Oral Law.</a:t>
            </a:r>
          </a:p>
          <a:p>
            <a:pPr eaLnBrk="1" hangingPunct="1"/>
            <a:r>
              <a:rPr lang="en-US" altLang="en-US" sz="2400" smtClean="0"/>
              <a:t>Creed</a:t>
            </a:r>
          </a:p>
          <a:p>
            <a:pPr lvl="1" eaLnBrk="1" hangingPunct="1"/>
            <a:r>
              <a:rPr lang="en-US" altLang="en-US" sz="2000" smtClean="0"/>
              <a:t>Nothing quite like the Westminster Confession</a:t>
            </a:r>
          </a:p>
          <a:p>
            <a:pPr lvl="1" eaLnBrk="1" hangingPunct="1"/>
            <a:r>
              <a:rPr lang="en-US" altLang="en-US" sz="2000" smtClean="0"/>
              <a:t>The Shema (Deut 6:4-5)</a:t>
            </a:r>
          </a:p>
          <a:p>
            <a:pPr eaLnBrk="1" hangingPunct="1"/>
            <a:r>
              <a:rPr lang="en-US" altLang="en-US" sz="2400" smtClean="0"/>
              <a:t>God</a:t>
            </a:r>
          </a:p>
          <a:p>
            <a:pPr lvl="1" eaLnBrk="1" hangingPunct="1"/>
            <a:r>
              <a:rPr lang="en-US" altLang="en-US" sz="2000" smtClean="0"/>
              <a:t>Derived from Bible, but reject Trinity</a:t>
            </a:r>
          </a:p>
        </p:txBody>
      </p:sp>
      <p:pic>
        <p:nvPicPr>
          <p:cNvPr id="34822" name="Picture 1030" descr="OrthJews0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2398713"/>
            <a:ext cx="3903663" cy="351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5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Orthodox Judaism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Emphasis on Practice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Law (as taught by Rabbis) is to be obeyed.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Good; to be enjoyed within limits of God’s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Basically good; can become better by good deeds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Eternal soul; eternal paradise for righteous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Evil allowed to test human character</a:t>
            </a:r>
          </a:p>
        </p:txBody>
      </p:sp>
      <p:pic>
        <p:nvPicPr>
          <p:cNvPr id="35846" name="Picture 6" descr="OrthJews0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2659063"/>
            <a:ext cx="3903663" cy="299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9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Orthodox Judaism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Israel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Elect; chosen to help establish God</a:t>
            </a:r>
            <a:r>
              <a:rPr lang="en-US" altLang="en-US" sz="2400" smtClean="0">
                <a:cs typeface="Times New Roman" pitchFamily="18" charset="0"/>
              </a:rPr>
              <a:t>'</a:t>
            </a:r>
            <a:r>
              <a:rPr lang="en-US" altLang="en-US" sz="2400" smtClean="0"/>
              <a:t>s rule &amp; glorify Him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Will one day live in peace in the Promised 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Messiah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Still to come, will bring in world peace, establish Israel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Not Jesus!  Not God!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End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There will be a resurrection of the dead.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Humans will live eternally.</a:t>
            </a:r>
          </a:p>
        </p:txBody>
      </p:sp>
    </p:spTree>
    <p:custDataLst>
      <p:tags r:id="rId1"/>
    </p:custDataLst>
  </p:cSld>
  <p:clrMapOvr>
    <a:masterClrMapping/>
  </p:clrMapOvr>
  <p:transition advTm="43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Conservative Judaism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Established as an alternative to Orthodox and Reform Judaism.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More adapted to Western and secular culture than are Orthodox Jews.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Rabbis have less authority.</a:t>
            </a:r>
          </a:p>
        </p:txBody>
      </p:sp>
      <p:pic>
        <p:nvPicPr>
          <p:cNvPr id="37894" name="Picture 6" descr="ConsJudais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514600"/>
            <a:ext cx="2403475" cy="388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Reform Judaism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Maintains Jewish identity.</a:t>
            </a:r>
          </a:p>
          <a:p>
            <a:pPr eaLnBrk="1" hangingPunct="1"/>
            <a:r>
              <a:rPr lang="en-US" altLang="en-US" sz="2800" smtClean="0"/>
              <a:t>Very liberal in theology</a:t>
            </a:r>
          </a:p>
          <a:p>
            <a:pPr lvl="1" eaLnBrk="1" hangingPunct="1"/>
            <a:r>
              <a:rPr lang="en-US" altLang="en-US" sz="2400" smtClean="0"/>
              <a:t>May or may not believe in God</a:t>
            </a:r>
          </a:p>
          <a:p>
            <a:pPr lvl="1" eaLnBrk="1" hangingPunct="1"/>
            <a:r>
              <a:rPr lang="en-US" altLang="en-US" sz="2400" smtClean="0"/>
              <a:t>Feel no obligation to obey the Bible or Rabbinic tradition</a:t>
            </a:r>
          </a:p>
        </p:txBody>
      </p:sp>
      <p:pic>
        <p:nvPicPr>
          <p:cNvPr id="38918" name="Picture 6" descr="RefJudMagCov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7975" y="2214563"/>
            <a:ext cx="2854325" cy="388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82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Obstacles to Gospel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Persecution by the Church</a:t>
            </a:r>
          </a:p>
          <a:p>
            <a:pPr lvl="1" eaLnBrk="1" hangingPunct="1"/>
            <a:r>
              <a:rPr lang="en-US" altLang="en-US" smtClean="0"/>
              <a:t>Many Jews killed &amp; oppressed in name of Jesus</a:t>
            </a:r>
          </a:p>
          <a:p>
            <a:pPr eaLnBrk="1" hangingPunct="1"/>
            <a:r>
              <a:rPr lang="en-US" altLang="en-US" smtClean="0"/>
              <a:t>Theological Differences with Christianity</a:t>
            </a:r>
          </a:p>
          <a:p>
            <a:pPr lvl="1" eaLnBrk="1" hangingPunct="1"/>
            <a:r>
              <a:rPr lang="en-US" altLang="en-US" smtClean="0"/>
              <a:t>God </a:t>
            </a:r>
          </a:p>
          <a:p>
            <a:pPr lvl="2" eaLnBrk="1" hangingPunct="1"/>
            <a:r>
              <a:rPr lang="en-US" altLang="en-US" smtClean="0"/>
              <a:t>no Trinity </a:t>
            </a:r>
          </a:p>
          <a:p>
            <a:pPr lvl="2" eaLnBrk="1" hangingPunct="1"/>
            <a:r>
              <a:rPr lang="en-US" altLang="en-US" smtClean="0"/>
              <a:t>God cannot be divided</a:t>
            </a:r>
          </a:p>
        </p:txBody>
      </p:sp>
    </p:spTree>
    <p:custDataLst>
      <p:tags r:id="rId1"/>
    </p:custDataLst>
  </p:cSld>
  <p:clrMapOvr>
    <a:masterClrMapping/>
  </p:clrMapOvr>
  <p:transition advTm="59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|1|1.2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2.9|12.9|6|4.8|4.8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2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9.2|2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6.3|64|5.7|22.2|4.4|31|13.1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1.7|7.9|8.1|8.5|39.1|14.5|57.7|8.7|1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7.1|12.2|28.1|6.2|14.4|6.7|2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6.1|50.3|3|71.6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7|43.5|2.9|67|28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55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4.3|6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8|16.8|7.9|7.4|1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6.7|5.1|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9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|4.7|2.7|8.2|2|10|31.3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3.6|5.2|1.1|5|1|6.5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1.3|5.7|1.2|7.3|4.7|1.2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8.1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5|2.1|3.7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3.7|19.2|6.3|1.6|9.3"/>
</p:tagLst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189</TotalTime>
  <Words>930</Words>
  <Application>Microsoft Office PowerPoint</Application>
  <PresentationFormat>On-screen Show (4:3)</PresentationFormat>
  <Paragraphs>142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Wingdings</vt:lpstr>
      <vt:lpstr>Calibri</vt:lpstr>
      <vt:lpstr>Straight Edge</vt:lpstr>
      <vt:lpstr>Witnessing to Jews</vt:lpstr>
      <vt:lpstr>Topics to Cover</vt:lpstr>
      <vt:lpstr>Branches of Judaism</vt:lpstr>
      <vt:lpstr>Orthodox Judaism</vt:lpstr>
      <vt:lpstr>Orthodox Judaism</vt:lpstr>
      <vt:lpstr>Orthodox Judaism</vt:lpstr>
      <vt:lpstr>Conservative Judaism</vt:lpstr>
      <vt:lpstr>Reform Judaism</vt:lpstr>
      <vt:lpstr>Major Obstacles to Gospel</vt:lpstr>
      <vt:lpstr>Major Obstacles to Gospel</vt:lpstr>
      <vt:lpstr>Our Responses</vt:lpstr>
      <vt:lpstr>Persecution of Jews</vt:lpstr>
      <vt:lpstr>Trinity</vt:lpstr>
      <vt:lpstr>Jesus</vt:lpstr>
      <vt:lpstr>Sin &amp; Salvation</vt:lpstr>
      <vt:lpstr>Forgiveness</vt:lpstr>
      <vt:lpstr>The Gospel  in the Hebrew Bible</vt:lpstr>
      <vt:lpstr>The Gospel  in the Hebrew Bible</vt:lpstr>
      <vt:lpstr>The Gospel  in the Hebrew Bible</vt:lpstr>
      <vt:lpstr>Major Messianic Verses</vt:lpstr>
      <vt:lpstr>Major Messianic Verses</vt:lpstr>
      <vt:lpstr>Major Messianic Verses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Witnessing to Jews</dc:title>
  <dc:creator>RC Newman</dc:creator>
  <cp:lastModifiedBy>Newman</cp:lastModifiedBy>
  <cp:revision>113</cp:revision>
  <cp:lastPrinted>1601-01-01T00:00:00Z</cp:lastPrinted>
  <dcterms:created xsi:type="dcterms:W3CDTF">2003-10-11T19:58:12Z</dcterms:created>
  <dcterms:modified xsi:type="dcterms:W3CDTF">2015-07-10T23:12:38Z</dcterms:modified>
</cp:coreProperties>
</file>