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82" r:id="rId21"/>
    <p:sldId id="277" r:id="rId22"/>
    <p:sldId id="278" r:id="rId23"/>
    <p:sldId id="279" r:id="rId24"/>
    <p:sldId id="280" r:id="rId25"/>
    <p:sldId id="281" r:id="rId26"/>
    <p:sldId id="283" r:id="rId27"/>
    <p:sldId id="284" r:id="rId28"/>
    <p:sldId id="300"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1" r:id="rId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55"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6882" name="Group 18"/>
          <p:cNvGrpSpPr>
            <a:grpSpLocks/>
          </p:cNvGrpSpPr>
          <p:nvPr/>
        </p:nvGrpSpPr>
        <p:grpSpPr bwMode="auto">
          <a:xfrm>
            <a:off x="0" y="0"/>
            <a:ext cx="9144000" cy="3365500"/>
            <a:chOff x="0" y="0"/>
            <a:chExt cx="5760" cy="2120"/>
          </a:xfrm>
        </p:grpSpPr>
        <p:pic>
          <p:nvPicPr>
            <p:cNvPr id="36880" name="Picture 16"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pPr lvl="0"/>
            <a:r>
              <a:rPr lang="en-US" altLang="en-US" noProof="0" smtClean="0"/>
              <a:t>Click to edit Master title style</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36871" name="Rectangle 7"/>
          <p:cNvSpPr>
            <a:spLocks noGrp="1" noChangeArrowheads="1"/>
          </p:cNvSpPr>
          <p:nvPr>
            <p:ph type="dt" sz="half" idx="2"/>
          </p:nvPr>
        </p:nvSpPr>
        <p:spPr>
          <a:xfrm>
            <a:off x="3359150" y="6343650"/>
            <a:ext cx="1905000" cy="457200"/>
          </a:xfrm>
        </p:spPr>
        <p:txBody>
          <a:bodyPr/>
          <a:lstStyle>
            <a:lvl1pPr>
              <a:defRPr/>
            </a:lvl1pPr>
          </a:lstStyle>
          <a:p>
            <a:endParaRPr lang="en-US" altLang="en-US"/>
          </a:p>
        </p:txBody>
      </p:sp>
      <p:sp>
        <p:nvSpPr>
          <p:cNvPr id="36872" name="Rectangle 8"/>
          <p:cNvSpPr>
            <a:spLocks noGrp="1" noChangeArrowheads="1"/>
          </p:cNvSpPr>
          <p:nvPr>
            <p:ph type="ftr" sz="quarter" idx="3"/>
          </p:nvPr>
        </p:nvSpPr>
        <p:spPr>
          <a:xfrm>
            <a:off x="6019800" y="6343650"/>
            <a:ext cx="2895600" cy="457200"/>
          </a:xfrm>
        </p:spPr>
        <p:txBody>
          <a:bodyPr/>
          <a:lstStyle>
            <a:lvl1pPr>
              <a:defRPr/>
            </a:lvl1pPr>
          </a:lstStyle>
          <a:p>
            <a:endParaRPr lang="en-US" altLang="en-US"/>
          </a:p>
        </p:txBody>
      </p:sp>
      <p:sp>
        <p:nvSpPr>
          <p:cNvPr id="36873" name="Rectangle 9"/>
          <p:cNvSpPr>
            <a:spLocks noGrp="1" noChangeArrowheads="1"/>
          </p:cNvSpPr>
          <p:nvPr>
            <p:ph type="sldNum" sz="quarter" idx="4"/>
          </p:nvPr>
        </p:nvSpPr>
        <p:spPr>
          <a:xfrm>
            <a:off x="125413" y="6361113"/>
            <a:ext cx="1905000" cy="457200"/>
          </a:xfrm>
        </p:spPr>
        <p:txBody>
          <a:bodyPr/>
          <a:lstStyle>
            <a:lvl1pPr>
              <a:defRPr/>
            </a:lvl1pPr>
          </a:lstStyle>
          <a:p>
            <a:fld id="{A33C5CFC-B0CA-4954-89E7-3705CFAAE3C6}"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5CA56-4F10-4B78-BBDD-3BC16DBBD2FD}" type="slidenum">
              <a:rPr lang="en-US" altLang="en-US"/>
              <a:pPr/>
              <a:t>‹#›</a:t>
            </a:fld>
            <a:endParaRPr lang="en-US" altLang="en-US"/>
          </a:p>
        </p:txBody>
      </p:sp>
    </p:spTree>
    <p:extLst>
      <p:ext uri="{BB962C8B-B14F-4D97-AF65-F5344CB8AC3E}">
        <p14:creationId xmlns:p14="http://schemas.microsoft.com/office/powerpoint/2010/main" val="36283101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B310C5-CF64-45A8-ACCB-E10BEACF320B}" type="slidenum">
              <a:rPr lang="en-US" altLang="en-US"/>
              <a:pPr/>
              <a:t>‹#›</a:t>
            </a:fld>
            <a:endParaRPr lang="en-US" altLang="en-US"/>
          </a:p>
        </p:txBody>
      </p:sp>
    </p:spTree>
    <p:extLst>
      <p:ext uri="{BB962C8B-B14F-4D97-AF65-F5344CB8AC3E}">
        <p14:creationId xmlns:p14="http://schemas.microsoft.com/office/powerpoint/2010/main" val="22642378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0383C24-1636-440B-9153-FA4C5B8D273A}" type="slidenum">
              <a:rPr lang="en-US" altLang="en-US"/>
              <a:pPr/>
              <a:t>‹#›</a:t>
            </a:fld>
            <a:endParaRPr lang="en-US" altLang="en-US"/>
          </a:p>
        </p:txBody>
      </p:sp>
    </p:spTree>
    <p:extLst>
      <p:ext uri="{BB962C8B-B14F-4D97-AF65-F5344CB8AC3E}">
        <p14:creationId xmlns:p14="http://schemas.microsoft.com/office/powerpoint/2010/main" val="251482986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18E3E88-E650-4664-9F48-1F146A5D17E9}" type="slidenum">
              <a:rPr lang="en-US" altLang="en-US"/>
              <a:pPr/>
              <a:t>‹#›</a:t>
            </a:fld>
            <a:endParaRPr lang="en-US" altLang="en-US"/>
          </a:p>
        </p:txBody>
      </p:sp>
    </p:spTree>
    <p:extLst>
      <p:ext uri="{BB962C8B-B14F-4D97-AF65-F5344CB8AC3E}">
        <p14:creationId xmlns:p14="http://schemas.microsoft.com/office/powerpoint/2010/main" val="2363226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35D8BD5-CDDC-46E6-9BE8-1DF0E969AB9B}" type="slidenum">
              <a:rPr lang="en-US" altLang="en-US"/>
              <a:pPr/>
              <a:t>‹#›</a:t>
            </a:fld>
            <a:endParaRPr lang="en-US" altLang="en-US"/>
          </a:p>
        </p:txBody>
      </p:sp>
    </p:spTree>
    <p:extLst>
      <p:ext uri="{BB962C8B-B14F-4D97-AF65-F5344CB8AC3E}">
        <p14:creationId xmlns:p14="http://schemas.microsoft.com/office/powerpoint/2010/main" val="15161992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E661941-DDC9-4DBB-86F9-382042632FEF}" type="slidenum">
              <a:rPr lang="en-US" altLang="en-US"/>
              <a:pPr/>
              <a:t>‹#›</a:t>
            </a:fld>
            <a:endParaRPr lang="en-US" altLang="en-US"/>
          </a:p>
        </p:txBody>
      </p:sp>
    </p:spTree>
    <p:extLst>
      <p:ext uri="{BB962C8B-B14F-4D97-AF65-F5344CB8AC3E}">
        <p14:creationId xmlns:p14="http://schemas.microsoft.com/office/powerpoint/2010/main" val="3566519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38829B3-4F33-4046-ADD6-F940377D1A6C}" type="slidenum">
              <a:rPr lang="en-US" altLang="en-US"/>
              <a:pPr/>
              <a:t>‹#›</a:t>
            </a:fld>
            <a:endParaRPr lang="en-US" altLang="en-US"/>
          </a:p>
        </p:txBody>
      </p:sp>
    </p:spTree>
    <p:extLst>
      <p:ext uri="{BB962C8B-B14F-4D97-AF65-F5344CB8AC3E}">
        <p14:creationId xmlns:p14="http://schemas.microsoft.com/office/powerpoint/2010/main" val="12202017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7157140-FAE9-43B8-80D1-48E3EE9A16BC}" type="slidenum">
              <a:rPr lang="en-US" altLang="en-US"/>
              <a:pPr/>
              <a:t>‹#›</a:t>
            </a:fld>
            <a:endParaRPr lang="en-US" altLang="en-US"/>
          </a:p>
        </p:txBody>
      </p:sp>
    </p:spTree>
    <p:extLst>
      <p:ext uri="{BB962C8B-B14F-4D97-AF65-F5344CB8AC3E}">
        <p14:creationId xmlns:p14="http://schemas.microsoft.com/office/powerpoint/2010/main" val="41280179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B5330B3-BB01-4CB3-9CE0-F243796EBB70}" type="slidenum">
              <a:rPr lang="en-US" altLang="en-US"/>
              <a:pPr/>
              <a:t>‹#›</a:t>
            </a:fld>
            <a:endParaRPr lang="en-US" altLang="en-US"/>
          </a:p>
        </p:txBody>
      </p:sp>
    </p:spTree>
    <p:extLst>
      <p:ext uri="{BB962C8B-B14F-4D97-AF65-F5344CB8AC3E}">
        <p14:creationId xmlns:p14="http://schemas.microsoft.com/office/powerpoint/2010/main" val="404391687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5F07490-0A87-4EE3-9545-DCBE3D06D202}" type="slidenum">
              <a:rPr lang="en-US" altLang="en-US"/>
              <a:pPr/>
              <a:t>‹#›</a:t>
            </a:fld>
            <a:endParaRPr lang="en-US" altLang="en-US"/>
          </a:p>
        </p:txBody>
      </p:sp>
    </p:spTree>
    <p:extLst>
      <p:ext uri="{BB962C8B-B14F-4D97-AF65-F5344CB8AC3E}">
        <p14:creationId xmlns:p14="http://schemas.microsoft.com/office/powerpoint/2010/main" val="31463900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5140" name="Group 20"/>
          <p:cNvGrpSpPr>
            <a:grpSpLocks/>
          </p:cNvGrpSpPr>
          <p:nvPr/>
        </p:nvGrpSpPr>
        <p:grpSpPr bwMode="auto">
          <a:xfrm>
            <a:off x="-7938" y="1636713"/>
            <a:ext cx="9148763" cy="4618037"/>
            <a:chOff x="-5" y="1031"/>
            <a:chExt cx="5763" cy="2909"/>
          </a:xfrm>
        </p:grpSpPr>
        <p:pic>
          <p:nvPicPr>
            <p:cNvPr id="5136" name="Picture 16" descr="ARTHSEP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5126" name="Rectangle 6"/>
          <p:cNvSpPr>
            <a:spLocks noGrp="1" noChangeArrowheads="1"/>
          </p:cNvSpPr>
          <p:nvPr>
            <p:ph type="title"/>
          </p:nvPr>
        </p:nvSpPr>
        <p:spPr bwMode="auto">
          <a:xfrm>
            <a:off x="317500" y="722313"/>
            <a:ext cx="8637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ltLang="en-US" smtClean="0"/>
              <a:t>Click to edit Master title style</a:t>
            </a:r>
          </a:p>
        </p:txBody>
      </p:sp>
      <p:sp>
        <p:nvSpPr>
          <p:cNvPr id="5127" name="Rectangle 7"/>
          <p:cNvSpPr>
            <a:spLocks noGrp="1" noChangeArrowheads="1"/>
          </p:cNvSpPr>
          <p:nvPr>
            <p:ph type="body" idx="1"/>
          </p:nvPr>
        </p:nvSpPr>
        <p:spPr bwMode="auto">
          <a:xfrm>
            <a:off x="328613" y="1941513"/>
            <a:ext cx="8208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8" name="Rectangle 8"/>
          <p:cNvSpPr>
            <a:spLocks noGrp="1" noChangeArrowheads="1"/>
          </p:cNvSpPr>
          <p:nvPr>
            <p:ph type="dt" sz="half" idx="2"/>
          </p:nvPr>
        </p:nvSpPr>
        <p:spPr bwMode="auto">
          <a:xfrm>
            <a:off x="3433763" y="63436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endParaRPr lang="en-US" altLang="en-US"/>
          </a:p>
        </p:txBody>
      </p:sp>
      <p:sp>
        <p:nvSpPr>
          <p:cNvPr id="5129" name="Rectangle 9"/>
          <p:cNvSpPr>
            <a:spLocks noGrp="1" noChangeArrowheads="1"/>
          </p:cNvSpPr>
          <p:nvPr>
            <p:ph type="ftr" sz="quarter" idx="3"/>
          </p:nvPr>
        </p:nvSpPr>
        <p:spPr bwMode="auto">
          <a:xfrm>
            <a:off x="6108700" y="63436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endParaRPr lang="en-US" altLang="en-US"/>
          </a:p>
        </p:txBody>
      </p:sp>
      <p:sp>
        <p:nvSpPr>
          <p:cNvPr id="5130" name="Rectangle 10"/>
          <p:cNvSpPr>
            <a:spLocks noGrp="1" noChangeArrowheads="1"/>
          </p:cNvSpPr>
          <p:nvPr>
            <p:ph type="sldNum" sz="quarter" idx="4"/>
          </p:nvPr>
        </p:nvSpPr>
        <p:spPr bwMode="auto">
          <a:xfrm>
            <a:off x="146050" y="63611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fld id="{DA0FF820-E13D-451F-B80B-6DC93DAC30A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CFF33"/>
        </a:buClr>
        <a:buSzPct val="7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rgbClr val="0099CC"/>
        </a:buClr>
        <a:buSzPct val="6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p:txBody>
          <a:bodyPr/>
          <a:lstStyle/>
          <a:p>
            <a:r>
              <a:rPr lang="en-US" altLang="en-US"/>
              <a:t>Why Atheism Cannot Be True</a:t>
            </a:r>
          </a:p>
        </p:txBody>
      </p:sp>
      <p:sp>
        <p:nvSpPr>
          <p:cNvPr id="64515" name="Rectangle 3"/>
          <p:cNvSpPr>
            <a:spLocks noGrp="1" noChangeArrowheads="1"/>
          </p:cNvSpPr>
          <p:nvPr>
            <p:ph type="subTitle" idx="1"/>
          </p:nvPr>
        </p:nvSpPr>
        <p:spPr/>
        <p:txBody>
          <a:bodyPr/>
          <a:lstStyle/>
          <a:p>
            <a:r>
              <a:rPr lang="en-US" altLang="en-US"/>
              <a:t>Robert C. Newman</a:t>
            </a:r>
          </a:p>
        </p:txBody>
      </p:sp>
      <p:pic>
        <p:nvPicPr>
          <p:cNvPr id="2" name="WhyAthNotTru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609600" y="5562600"/>
            <a:ext cx="609600" cy="609600"/>
          </a:xfrm>
          <a:prstGeom prst="rect">
            <a:avLst/>
          </a:prstGeom>
        </p:spPr>
      </p:pic>
    </p:spTree>
    <p:custDataLst>
      <p:tags r:id="rId1"/>
    </p:custDataLst>
  </p:cSld>
  <p:clrMapOvr>
    <a:masterClrMapping/>
  </p:clrMapOvr>
  <p:transition advTm="1665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64514"/>
                                        </p:tgtEl>
                                        <p:attrNameLst>
                                          <p:attrName>style.visibility</p:attrName>
                                        </p:attrNameLst>
                                      </p:cBhvr>
                                      <p:to>
                                        <p:strVal val="visible"/>
                                      </p:to>
                                    </p:set>
                                    <p:anim calcmode="lin" valueType="num">
                                      <p:cBhvr>
                                        <p:cTn id="11" dur="500" fill="hold"/>
                                        <p:tgtEl>
                                          <p:spTgt spid="64514"/>
                                        </p:tgtEl>
                                        <p:attrNameLst>
                                          <p:attrName>ppt_w</p:attrName>
                                        </p:attrNameLst>
                                      </p:cBhvr>
                                      <p:tavLst>
                                        <p:tav tm="0">
                                          <p:val>
                                            <p:fltVal val="0"/>
                                          </p:val>
                                        </p:tav>
                                        <p:tav tm="100000">
                                          <p:val>
                                            <p:strVal val="#ppt_w"/>
                                          </p:val>
                                        </p:tav>
                                      </p:tavLst>
                                    </p:anim>
                                    <p:anim calcmode="lin" valueType="num">
                                      <p:cBhvr>
                                        <p:cTn id="12" dur="500" fill="hold"/>
                                        <p:tgtEl>
                                          <p:spTgt spid="6451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4515">
                                            <p:txEl>
                                              <p:pRg st="0" end="0"/>
                                            </p:txEl>
                                          </p:spTgt>
                                        </p:tgtEl>
                                        <p:attrNameLst>
                                          <p:attrName>style.visibility</p:attrName>
                                        </p:attrNameLst>
                                      </p:cBhvr>
                                      <p:to>
                                        <p:strVal val="visible"/>
                                      </p:to>
                                    </p:set>
                                    <p:anim calcmode="lin" valueType="num">
                                      <p:cBhvr additive="base">
                                        <p:cTn id="17" dur="500" fill="hold"/>
                                        <p:tgtEl>
                                          <p:spTgt spid="64515">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64514" grpId="0" autoUpdateAnimBg="0"/>
      <p:bldP spid="6451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It cannot explain Jesus</a:t>
            </a:r>
          </a:p>
        </p:txBody>
      </p:sp>
      <p:sp>
        <p:nvSpPr>
          <p:cNvPr id="73731" name="Rectangle 3"/>
          <p:cNvSpPr>
            <a:spLocks noGrp="1" noChangeArrowheads="1"/>
          </p:cNvSpPr>
          <p:nvPr>
            <p:ph type="body" idx="1"/>
          </p:nvPr>
        </p:nvSpPr>
        <p:spPr/>
        <p:txBody>
          <a:bodyPr/>
          <a:lstStyle/>
          <a:p>
            <a:pPr>
              <a:lnSpc>
                <a:spcPct val="90000"/>
              </a:lnSpc>
            </a:pPr>
            <a:r>
              <a:rPr lang="en-US" altLang="en-US"/>
              <a:t>He fulfills numerous striking prophecies in the Old Testament:</a:t>
            </a:r>
          </a:p>
          <a:p>
            <a:pPr lvl="1">
              <a:lnSpc>
                <a:spcPct val="90000"/>
              </a:lnSpc>
            </a:pPr>
            <a:r>
              <a:rPr lang="en-US" altLang="en-US"/>
              <a:t>A light to the Gentiles</a:t>
            </a:r>
          </a:p>
          <a:p>
            <a:pPr lvl="1">
              <a:lnSpc>
                <a:spcPct val="90000"/>
              </a:lnSpc>
            </a:pPr>
            <a:r>
              <a:rPr lang="en-US" altLang="en-US"/>
              <a:t>Cut off in the period AD 28-35</a:t>
            </a:r>
          </a:p>
          <a:p>
            <a:pPr lvl="1">
              <a:lnSpc>
                <a:spcPct val="90000"/>
              </a:lnSpc>
            </a:pPr>
            <a:r>
              <a:rPr lang="en-US" altLang="en-US"/>
              <a:t>Solves several OT paradoxes</a:t>
            </a:r>
          </a:p>
          <a:p>
            <a:pPr>
              <a:lnSpc>
                <a:spcPct val="90000"/>
              </a:lnSpc>
            </a:pPr>
            <a:r>
              <a:rPr lang="en-US" altLang="en-US"/>
              <a:t>He actually existed,  and the sources about him look quite good if one does not assume miracles cannot occur.</a:t>
            </a:r>
          </a:p>
        </p:txBody>
      </p:sp>
    </p:spTree>
    <p:custDataLst>
      <p:tags r:id="rId1"/>
    </p:custDataLst>
  </p:cSld>
  <p:clrMapOvr>
    <a:masterClrMapping/>
  </p:clrMapOvr>
  <p:transition advTm="770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17500" y="52388"/>
            <a:ext cx="8637588" cy="1431925"/>
          </a:xfrm>
        </p:spPr>
        <p:txBody>
          <a:bodyPr/>
          <a:lstStyle/>
          <a:p>
            <a:r>
              <a:rPr lang="en-US" altLang="en-US"/>
              <a:t/>
            </a:r>
            <a:br>
              <a:rPr lang="en-US" altLang="en-US"/>
            </a:br>
            <a:r>
              <a:rPr lang="en-US" altLang="en-US"/>
              <a:t>A Light to the Gentiles</a:t>
            </a:r>
          </a:p>
        </p:txBody>
      </p:sp>
      <p:sp>
        <p:nvSpPr>
          <p:cNvPr id="74755" name="Text Box 3"/>
          <p:cNvSpPr txBox="1">
            <a:spLocks noChangeArrowheads="1"/>
          </p:cNvSpPr>
          <p:nvPr/>
        </p:nvSpPr>
        <p:spPr bwMode="auto">
          <a:xfrm>
            <a:off x="762000" y="2057400"/>
            <a:ext cx="76200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And now, says the LORD, who formed you from the womb to be His servant, to bring Jacob back to Him, in order that Israel might be gathered to Him….  He says, </a:t>
            </a:r>
            <a:r>
              <a:rPr lang="en-US" altLang="en-US" sz="2800">
                <a:latin typeface="Arial" charset="0"/>
                <a:cs typeface="Arial" charset="0"/>
              </a:rPr>
              <a:t>'</a:t>
            </a:r>
            <a:r>
              <a:rPr lang="en-US" altLang="en-US" sz="2800">
                <a:latin typeface="Arial" charset="0"/>
              </a:rPr>
              <a:t>It is too small a thing that you should be my servant to raise up the tribes of Jacob, and to restore the preserved ones of Israel; I will also make you a light of the nations, so that My salvation may reach to the ends of the earth.</a:t>
            </a:r>
            <a:r>
              <a:rPr lang="en-US" altLang="en-US" sz="2800">
                <a:latin typeface="Arial" charset="0"/>
                <a:cs typeface="Arial" charset="0"/>
              </a:rPr>
              <a:t>'"</a:t>
            </a:r>
            <a:r>
              <a:rPr lang="en-US" altLang="en-US" sz="2800">
                <a:latin typeface="Arial" charset="0"/>
              </a:rPr>
              <a:t> – Isaiah 49:5-6</a:t>
            </a:r>
          </a:p>
        </p:txBody>
      </p:sp>
    </p:spTree>
    <p:custDataLst>
      <p:tags r:id="rId1"/>
    </p:custDataLst>
  </p:cSld>
  <p:clrMapOvr>
    <a:masterClrMapping/>
  </p:clrMapOvr>
  <p:transition advTm="366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heckerboard(across)">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A Light to the Gentiles</a:t>
            </a:r>
          </a:p>
        </p:txBody>
      </p:sp>
      <p:sp>
        <p:nvSpPr>
          <p:cNvPr id="75779" name="Rectangle 3"/>
          <p:cNvSpPr>
            <a:spLocks noGrp="1" noChangeArrowheads="1"/>
          </p:cNvSpPr>
          <p:nvPr>
            <p:ph type="body" idx="1"/>
          </p:nvPr>
        </p:nvSpPr>
        <p:spPr/>
        <p:txBody>
          <a:bodyPr/>
          <a:lstStyle/>
          <a:p>
            <a:r>
              <a:rPr lang="en-US" altLang="en-US" sz="2800"/>
              <a:t>This fits Jesus beautifully!</a:t>
            </a:r>
          </a:p>
          <a:p>
            <a:r>
              <a:rPr lang="en-US" altLang="en-US" sz="2800"/>
              <a:t>Of all those who have claimed to be the Messiah, only Jesus has started a world religion of Gentiles.</a:t>
            </a:r>
          </a:p>
          <a:p>
            <a:r>
              <a:rPr lang="en-US" altLang="en-US" sz="2800"/>
              <a:t>Before Jesus came, few non-Jews believed in one God, much less the God of the Bible.</a:t>
            </a:r>
          </a:p>
          <a:p>
            <a:r>
              <a:rPr lang="en-US" altLang="en-US" sz="2800"/>
              <a:t>Now, nearly ½ the world believes in the God of Abraham.</a:t>
            </a:r>
          </a:p>
        </p:txBody>
      </p:sp>
    </p:spTree>
    <p:custDataLst>
      <p:tags r:id="rId1"/>
    </p:custDataLst>
  </p:cSld>
  <p:clrMapOvr>
    <a:masterClrMapping/>
  </p:clrMapOvr>
  <p:transition advTm="250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Cut off in the period AD 28-35</a:t>
            </a:r>
          </a:p>
        </p:txBody>
      </p:sp>
      <p:sp>
        <p:nvSpPr>
          <p:cNvPr id="76803" name="Text Box 3"/>
          <p:cNvSpPr txBox="1">
            <a:spLocks noChangeArrowheads="1"/>
          </p:cNvSpPr>
          <p:nvPr/>
        </p:nvSpPr>
        <p:spPr bwMode="auto">
          <a:xfrm>
            <a:off x="533400" y="2286000"/>
            <a:ext cx="7848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Know and understand this:  From the issuing of the decree to restore and rebuild Jerusalem until the Anointed One [Messiah] comes, there will be seven </a:t>
            </a:r>
            <a:r>
              <a:rPr lang="en-US" altLang="en-US" sz="2800">
                <a:latin typeface="Arial" charset="0"/>
                <a:cs typeface="Arial" charset="0"/>
              </a:rPr>
              <a:t>'</a:t>
            </a:r>
            <a:r>
              <a:rPr lang="en-US" altLang="en-US" sz="2800">
                <a:latin typeface="Arial" charset="0"/>
              </a:rPr>
              <a:t>sevens</a:t>
            </a:r>
            <a:r>
              <a:rPr lang="en-US" altLang="en-US" sz="2800">
                <a:latin typeface="Arial" charset="0"/>
                <a:cs typeface="Arial" charset="0"/>
              </a:rPr>
              <a:t>'</a:t>
            </a:r>
            <a:r>
              <a:rPr lang="en-US" altLang="en-US" sz="2800">
                <a:latin typeface="Arial" charset="0"/>
              </a:rPr>
              <a:t> and 62 'sevens.' It will be rebuilt, with streets and trench, but in times of trouble.  After the 62 'sevens.' the Anointed One will be cut off and will have nothing.</a:t>
            </a:r>
            <a:r>
              <a:rPr lang="en-US" altLang="en-US" sz="2800">
                <a:latin typeface="Arial" charset="0"/>
                <a:cs typeface="Arial" charset="0"/>
              </a:rPr>
              <a:t>"</a:t>
            </a:r>
            <a:r>
              <a:rPr lang="en-US" altLang="en-US" sz="2800">
                <a:latin typeface="Arial" charset="0"/>
              </a:rPr>
              <a:t> – Daniel 9:25-26</a:t>
            </a:r>
          </a:p>
        </p:txBody>
      </p:sp>
    </p:spTree>
    <p:custDataLst>
      <p:tags r:id="rId1"/>
    </p:custDataLst>
  </p:cSld>
  <p:clrMapOvr>
    <a:masterClrMapping/>
  </p:clrMapOvr>
  <p:transition advTm="361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checkerboard(across)">
                                      <p:cBhvr>
                                        <p:cTn id="7"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Cut off in the period AD 28-35</a:t>
            </a:r>
          </a:p>
        </p:txBody>
      </p:sp>
      <p:sp>
        <p:nvSpPr>
          <p:cNvPr id="77827" name="Rectangle 3"/>
          <p:cNvSpPr>
            <a:spLocks noGrp="1" noChangeArrowheads="1"/>
          </p:cNvSpPr>
          <p:nvPr>
            <p:ph type="body" idx="1"/>
          </p:nvPr>
        </p:nvSpPr>
        <p:spPr/>
        <p:txBody>
          <a:bodyPr/>
          <a:lstStyle/>
          <a:p>
            <a:pPr>
              <a:lnSpc>
                <a:spcPct val="90000"/>
              </a:lnSpc>
            </a:pPr>
            <a:r>
              <a:rPr lang="en-US" altLang="en-US"/>
              <a:t>The unit of time measurement appears to be the 7-year sabbath cycle.</a:t>
            </a:r>
          </a:p>
          <a:p>
            <a:pPr>
              <a:lnSpc>
                <a:spcPct val="90000"/>
              </a:lnSpc>
            </a:pPr>
            <a:r>
              <a:rPr lang="en-US" altLang="en-US"/>
              <a:t>The starting point seems to be the command of King Artaxerxes 1 in his 20</a:t>
            </a:r>
            <a:r>
              <a:rPr lang="en-US" altLang="en-US" baseline="30000"/>
              <a:t>th</a:t>
            </a:r>
            <a:r>
              <a:rPr lang="en-US" altLang="en-US"/>
              <a:t> year (445 BC), falling in the cycle 449-442 BC.</a:t>
            </a:r>
          </a:p>
          <a:p>
            <a:pPr>
              <a:lnSpc>
                <a:spcPct val="90000"/>
              </a:lnSpc>
            </a:pPr>
            <a:r>
              <a:rPr lang="en-US" altLang="en-US"/>
              <a:t>Using the usual inclusive method of counting, the 69</a:t>
            </a:r>
            <a:r>
              <a:rPr lang="en-US" altLang="en-US" baseline="30000"/>
              <a:t>th</a:t>
            </a:r>
            <a:r>
              <a:rPr lang="en-US" altLang="en-US"/>
              <a:t> cycle is 28-35 AD.</a:t>
            </a:r>
          </a:p>
        </p:txBody>
      </p:sp>
    </p:spTree>
    <p:custDataLst>
      <p:tags r:id="rId1"/>
    </p:custDataLst>
  </p:cSld>
  <p:clrMapOvr>
    <a:masterClrMapping/>
  </p:clrMapOvr>
  <p:transition advTm="584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ChangeArrowheads="1"/>
          </p:cNvSpPr>
          <p:nvPr/>
        </p:nvSpPr>
        <p:spPr bwMode="auto">
          <a:xfrm>
            <a:off x="1143000" y="2895600"/>
            <a:ext cx="6477000" cy="6096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a:latin typeface="Tahoma" pitchFamily="34" charset="0"/>
              </a:rPr>
              <a:t>    </a:t>
            </a:r>
            <a:r>
              <a:rPr lang="en-US" altLang="en-US">
                <a:solidFill>
                  <a:schemeClr val="bg2"/>
                </a:solidFill>
                <a:latin typeface="Tahoma" pitchFamily="34" charset="0"/>
              </a:rPr>
              <a:t>1</a:t>
            </a:r>
            <a:r>
              <a:rPr lang="en-US" altLang="en-US">
                <a:latin typeface="Tahoma" pitchFamily="34" charset="0"/>
              </a:rPr>
              <a:t>          </a:t>
            </a:r>
            <a:r>
              <a:rPr lang="en-US" altLang="en-US">
                <a:solidFill>
                  <a:schemeClr val="bg2"/>
                </a:solidFill>
                <a:latin typeface="Tahoma" pitchFamily="34" charset="0"/>
              </a:rPr>
              <a:t>2</a:t>
            </a:r>
            <a:r>
              <a:rPr lang="en-US" altLang="en-US">
                <a:latin typeface="Tahoma" pitchFamily="34" charset="0"/>
              </a:rPr>
              <a:t>          </a:t>
            </a:r>
            <a:r>
              <a:rPr lang="en-US" altLang="en-US">
                <a:solidFill>
                  <a:schemeClr val="bg2"/>
                </a:solidFill>
                <a:latin typeface="Tahoma" pitchFamily="34" charset="0"/>
              </a:rPr>
              <a:t>3</a:t>
            </a:r>
            <a:r>
              <a:rPr lang="en-US" altLang="en-US">
                <a:latin typeface="Tahoma" pitchFamily="34" charset="0"/>
              </a:rPr>
              <a:t>          </a:t>
            </a:r>
            <a:r>
              <a:rPr lang="en-US" altLang="en-US">
                <a:solidFill>
                  <a:schemeClr val="bg2"/>
                </a:solidFill>
                <a:latin typeface="Tahoma" pitchFamily="34" charset="0"/>
              </a:rPr>
              <a:t>4</a:t>
            </a:r>
            <a:r>
              <a:rPr lang="en-US" altLang="en-US">
                <a:latin typeface="Tahoma" pitchFamily="34" charset="0"/>
              </a:rPr>
              <a:t>         </a:t>
            </a:r>
            <a:r>
              <a:rPr lang="en-US" altLang="en-US">
                <a:solidFill>
                  <a:schemeClr val="bg2"/>
                </a:solidFill>
                <a:latin typeface="Tahoma" pitchFamily="34" charset="0"/>
              </a:rPr>
              <a:t>5</a:t>
            </a:r>
            <a:r>
              <a:rPr lang="en-US" altLang="en-US">
                <a:latin typeface="Tahoma" pitchFamily="34" charset="0"/>
              </a:rPr>
              <a:t>         </a:t>
            </a:r>
            <a:r>
              <a:rPr lang="en-US" altLang="en-US">
                <a:solidFill>
                  <a:schemeClr val="bg2"/>
                </a:solidFill>
                <a:latin typeface="Tahoma" pitchFamily="34" charset="0"/>
              </a:rPr>
              <a:t>6</a:t>
            </a:r>
          </a:p>
        </p:txBody>
      </p:sp>
      <p:sp>
        <p:nvSpPr>
          <p:cNvPr id="79876" name="Line 4"/>
          <p:cNvSpPr>
            <a:spLocks noChangeShapeType="1"/>
          </p:cNvSpPr>
          <p:nvPr/>
        </p:nvSpPr>
        <p:spPr bwMode="auto">
          <a:xfrm>
            <a:off x="3429000" y="28956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77" name="Line 5"/>
          <p:cNvSpPr>
            <a:spLocks noChangeShapeType="1"/>
          </p:cNvSpPr>
          <p:nvPr/>
        </p:nvSpPr>
        <p:spPr bwMode="auto">
          <a:xfrm>
            <a:off x="2286000" y="28956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78" name="Line 6"/>
          <p:cNvSpPr>
            <a:spLocks noChangeShapeType="1"/>
          </p:cNvSpPr>
          <p:nvPr/>
        </p:nvSpPr>
        <p:spPr bwMode="auto">
          <a:xfrm>
            <a:off x="4572000" y="28956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79" name="Line 7"/>
          <p:cNvSpPr>
            <a:spLocks noChangeShapeType="1"/>
          </p:cNvSpPr>
          <p:nvPr/>
        </p:nvSpPr>
        <p:spPr bwMode="auto">
          <a:xfrm>
            <a:off x="5638800" y="28956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0" name="Line 8"/>
          <p:cNvSpPr>
            <a:spLocks noChangeShapeType="1"/>
          </p:cNvSpPr>
          <p:nvPr/>
        </p:nvSpPr>
        <p:spPr bwMode="auto">
          <a:xfrm>
            <a:off x="6629400" y="28956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1" name="Rectangle 9"/>
          <p:cNvSpPr>
            <a:spLocks noChangeArrowheads="1"/>
          </p:cNvSpPr>
          <p:nvPr/>
        </p:nvSpPr>
        <p:spPr bwMode="auto">
          <a:xfrm>
            <a:off x="1219200" y="4267200"/>
            <a:ext cx="6477000" cy="6096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altLang="en-US">
                <a:latin typeface="Tahoma" pitchFamily="34" charset="0"/>
              </a:rPr>
              <a:t> </a:t>
            </a:r>
            <a:r>
              <a:rPr lang="en-US" altLang="en-US">
                <a:solidFill>
                  <a:schemeClr val="bg2"/>
                </a:solidFill>
                <a:latin typeface="Tahoma" pitchFamily="34" charset="0"/>
              </a:rPr>
              <a:t>65</a:t>
            </a:r>
            <a:r>
              <a:rPr lang="en-US" altLang="en-US">
                <a:latin typeface="Tahoma" pitchFamily="34" charset="0"/>
              </a:rPr>
              <a:t>         </a:t>
            </a:r>
            <a:r>
              <a:rPr lang="en-US" altLang="en-US">
                <a:solidFill>
                  <a:schemeClr val="bg2"/>
                </a:solidFill>
                <a:latin typeface="Tahoma" pitchFamily="34" charset="0"/>
              </a:rPr>
              <a:t>66</a:t>
            </a:r>
            <a:r>
              <a:rPr lang="en-US" altLang="en-US">
                <a:latin typeface="Tahoma" pitchFamily="34" charset="0"/>
              </a:rPr>
              <a:t>        </a:t>
            </a:r>
            <a:r>
              <a:rPr lang="en-US" altLang="en-US">
                <a:solidFill>
                  <a:schemeClr val="bg2"/>
                </a:solidFill>
                <a:latin typeface="Tahoma" pitchFamily="34" charset="0"/>
              </a:rPr>
              <a:t>67</a:t>
            </a:r>
            <a:r>
              <a:rPr lang="en-US" altLang="en-US">
                <a:latin typeface="Tahoma" pitchFamily="34" charset="0"/>
              </a:rPr>
              <a:t>         </a:t>
            </a:r>
            <a:r>
              <a:rPr lang="en-US" altLang="en-US">
                <a:solidFill>
                  <a:schemeClr val="bg2"/>
                </a:solidFill>
                <a:latin typeface="Tahoma" pitchFamily="34" charset="0"/>
              </a:rPr>
              <a:t>68</a:t>
            </a:r>
            <a:r>
              <a:rPr lang="en-US" altLang="en-US">
                <a:latin typeface="Tahoma" pitchFamily="34" charset="0"/>
              </a:rPr>
              <a:t>        </a:t>
            </a:r>
            <a:r>
              <a:rPr lang="en-US" altLang="en-US">
                <a:solidFill>
                  <a:schemeClr val="bg2"/>
                </a:solidFill>
                <a:latin typeface="Tahoma" pitchFamily="34" charset="0"/>
              </a:rPr>
              <a:t>69</a:t>
            </a:r>
            <a:r>
              <a:rPr lang="en-US" altLang="en-US">
                <a:latin typeface="Tahoma" pitchFamily="34" charset="0"/>
              </a:rPr>
              <a:t>   </a:t>
            </a:r>
          </a:p>
        </p:txBody>
      </p:sp>
      <p:sp>
        <p:nvSpPr>
          <p:cNvPr id="79882" name="Text Box 10"/>
          <p:cNvSpPr txBox="1">
            <a:spLocks noChangeArrowheads="1"/>
          </p:cNvSpPr>
          <p:nvPr/>
        </p:nvSpPr>
        <p:spPr bwMode="auto">
          <a:xfrm>
            <a:off x="762000" y="2243138"/>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ahoma" pitchFamily="34" charset="0"/>
              </a:rPr>
              <a:t>449       442       435       428      421     414     407 BC</a:t>
            </a:r>
          </a:p>
        </p:txBody>
      </p:sp>
      <p:sp>
        <p:nvSpPr>
          <p:cNvPr id="79883" name="Line 11"/>
          <p:cNvSpPr>
            <a:spLocks noChangeShapeType="1"/>
          </p:cNvSpPr>
          <p:nvPr/>
        </p:nvSpPr>
        <p:spPr bwMode="auto">
          <a:xfrm>
            <a:off x="6553200" y="4267200"/>
            <a:ext cx="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4" name="Line 12"/>
          <p:cNvSpPr>
            <a:spLocks noChangeShapeType="1"/>
          </p:cNvSpPr>
          <p:nvPr/>
        </p:nvSpPr>
        <p:spPr bwMode="auto">
          <a:xfrm>
            <a:off x="6553200" y="42672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5" name="Line 13"/>
          <p:cNvSpPr>
            <a:spLocks noChangeShapeType="1"/>
          </p:cNvSpPr>
          <p:nvPr/>
        </p:nvSpPr>
        <p:spPr bwMode="auto">
          <a:xfrm>
            <a:off x="5410200" y="42672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6" name="Line 14"/>
          <p:cNvSpPr>
            <a:spLocks noChangeShapeType="1"/>
          </p:cNvSpPr>
          <p:nvPr/>
        </p:nvSpPr>
        <p:spPr bwMode="auto">
          <a:xfrm>
            <a:off x="4267200" y="42672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7" name="Line 15"/>
          <p:cNvSpPr>
            <a:spLocks noChangeShapeType="1"/>
          </p:cNvSpPr>
          <p:nvPr/>
        </p:nvSpPr>
        <p:spPr bwMode="auto">
          <a:xfrm>
            <a:off x="3124200" y="42672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8" name="Line 16"/>
          <p:cNvSpPr>
            <a:spLocks noChangeShapeType="1"/>
          </p:cNvSpPr>
          <p:nvPr/>
        </p:nvSpPr>
        <p:spPr bwMode="auto">
          <a:xfrm>
            <a:off x="1981200" y="4267200"/>
            <a:ext cx="0" cy="609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9889" name="Text Box 17"/>
          <p:cNvSpPr txBox="1">
            <a:spLocks noChangeArrowheads="1"/>
          </p:cNvSpPr>
          <p:nvPr/>
        </p:nvSpPr>
        <p:spPr bwMode="auto">
          <a:xfrm>
            <a:off x="2152650" y="3657600"/>
            <a:ext cx="5751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a:latin typeface="Tahoma" pitchFamily="34" charset="0"/>
              </a:rPr>
              <a:t>… AD 7         14         21        28        35</a:t>
            </a:r>
          </a:p>
        </p:txBody>
      </p:sp>
      <p:sp>
        <p:nvSpPr>
          <p:cNvPr id="79890" name="Text Box 18"/>
          <p:cNvSpPr txBox="1">
            <a:spLocks noChangeArrowheads="1"/>
          </p:cNvSpPr>
          <p:nvPr/>
        </p:nvSpPr>
        <p:spPr bwMode="auto">
          <a:xfrm>
            <a:off x="1660525" y="5138738"/>
            <a:ext cx="417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ahoma" pitchFamily="34" charset="0"/>
                <a:sym typeface="Wingdings" pitchFamily="2" charset="2"/>
              </a:rPr>
              <a:t> Artaxerxes</a:t>
            </a:r>
            <a:r>
              <a:rPr lang="en-US" altLang="en-US">
                <a:latin typeface="Tahoma" pitchFamily="34" charset="0"/>
                <a:cs typeface="Tahoma" pitchFamily="34" charset="0"/>
                <a:sym typeface="Wingdings" pitchFamily="2" charset="2"/>
              </a:rPr>
              <a:t>'</a:t>
            </a:r>
            <a:r>
              <a:rPr lang="en-US" altLang="en-US">
                <a:latin typeface="Tahoma" pitchFamily="34" charset="0"/>
                <a:sym typeface="Wingdings" pitchFamily="2" charset="2"/>
              </a:rPr>
              <a:t> decree, 445 BC</a:t>
            </a:r>
            <a:endParaRPr lang="en-US" altLang="en-US">
              <a:latin typeface="Tahoma" pitchFamily="34" charset="0"/>
            </a:endParaRPr>
          </a:p>
        </p:txBody>
      </p:sp>
      <p:sp>
        <p:nvSpPr>
          <p:cNvPr id="79891" name="Text Box 19"/>
          <p:cNvSpPr txBox="1">
            <a:spLocks noChangeArrowheads="1"/>
          </p:cNvSpPr>
          <p:nvPr/>
        </p:nvSpPr>
        <p:spPr bwMode="auto">
          <a:xfrm>
            <a:off x="1584325" y="2471738"/>
            <a:ext cx="45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ahoma" pitchFamily="34" charset="0"/>
                <a:sym typeface="Wingdings" pitchFamily="2" charset="2"/>
              </a:rPr>
              <a:t></a:t>
            </a:r>
          </a:p>
        </p:txBody>
      </p:sp>
      <p:sp>
        <p:nvSpPr>
          <p:cNvPr id="79892" name="Text Box 20"/>
          <p:cNvSpPr txBox="1">
            <a:spLocks noChangeArrowheads="1"/>
          </p:cNvSpPr>
          <p:nvPr/>
        </p:nvSpPr>
        <p:spPr bwMode="auto">
          <a:xfrm>
            <a:off x="1676400" y="5715000"/>
            <a:ext cx="3756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ahoma" pitchFamily="34" charset="0"/>
                <a:sym typeface="Wingdings" pitchFamily="2" charset="2"/>
              </a:rPr>
              <a:t> Jesus</a:t>
            </a:r>
            <a:r>
              <a:rPr lang="en-US" altLang="en-US">
                <a:latin typeface="Tahoma" pitchFamily="34" charset="0"/>
                <a:cs typeface="Tahoma" pitchFamily="34" charset="0"/>
                <a:sym typeface="Wingdings" pitchFamily="2" charset="2"/>
              </a:rPr>
              <a:t>'</a:t>
            </a:r>
            <a:r>
              <a:rPr lang="en-US" altLang="en-US">
                <a:latin typeface="Tahoma" pitchFamily="34" charset="0"/>
                <a:sym typeface="Wingdings" pitchFamily="2" charset="2"/>
              </a:rPr>
              <a:t> crucifixion, 30 AD</a:t>
            </a:r>
            <a:endParaRPr lang="en-US" altLang="en-US">
              <a:latin typeface="Tahoma" pitchFamily="34" charset="0"/>
            </a:endParaRPr>
          </a:p>
        </p:txBody>
      </p:sp>
      <p:sp>
        <p:nvSpPr>
          <p:cNvPr id="79893" name="Text Box 21"/>
          <p:cNvSpPr txBox="1">
            <a:spLocks noChangeArrowheads="1"/>
          </p:cNvSpPr>
          <p:nvPr/>
        </p:nvSpPr>
        <p:spPr bwMode="auto">
          <a:xfrm>
            <a:off x="6705600" y="3886200"/>
            <a:ext cx="39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ahoma" pitchFamily="34" charset="0"/>
                <a:sym typeface="Wingdings" pitchFamily="2" charset="2"/>
              </a:rPr>
              <a:t></a:t>
            </a:r>
          </a:p>
        </p:txBody>
      </p:sp>
      <p:sp>
        <p:nvSpPr>
          <p:cNvPr id="79895" name="Rectangle 23"/>
          <p:cNvSpPr>
            <a:spLocks noGrp="1" noChangeArrowheads="1"/>
          </p:cNvSpPr>
          <p:nvPr>
            <p:ph type="title"/>
          </p:nvPr>
        </p:nvSpPr>
        <p:spPr/>
        <p:txBody>
          <a:bodyPr/>
          <a:lstStyle/>
          <a:p>
            <a:r>
              <a:rPr lang="en-US" altLang="en-US"/>
              <a:t>Cut off in the period AD 28-35</a:t>
            </a:r>
          </a:p>
        </p:txBody>
      </p:sp>
    </p:spTree>
  </p:cSld>
  <p:clrMapOvr>
    <a:masterClrMapping/>
  </p:clrMapOvr>
  <p:transition advTm="3967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17500" y="52388"/>
            <a:ext cx="8637588" cy="1431925"/>
          </a:xfrm>
        </p:spPr>
        <p:txBody>
          <a:bodyPr/>
          <a:lstStyle/>
          <a:p>
            <a:r>
              <a:rPr lang="en-US" altLang="en-US"/>
              <a:t>Jesus solves </a:t>
            </a:r>
            <a:br>
              <a:rPr lang="en-US" altLang="en-US"/>
            </a:br>
            <a:r>
              <a:rPr lang="en-US" altLang="en-US"/>
              <a:t>several OT paradoxes</a:t>
            </a:r>
          </a:p>
        </p:txBody>
      </p:sp>
      <p:sp>
        <p:nvSpPr>
          <p:cNvPr id="80899" name="Rectangle 3"/>
          <p:cNvSpPr>
            <a:spLocks noGrp="1" noChangeArrowheads="1"/>
          </p:cNvSpPr>
          <p:nvPr>
            <p:ph type="body" idx="1"/>
          </p:nvPr>
        </p:nvSpPr>
        <p:spPr/>
        <p:txBody>
          <a:bodyPr/>
          <a:lstStyle/>
          <a:p>
            <a:r>
              <a:rPr lang="en-US" altLang="en-US"/>
              <a:t>Born yet pre-existent</a:t>
            </a:r>
          </a:p>
          <a:p>
            <a:r>
              <a:rPr lang="en-US" altLang="en-US"/>
              <a:t>King yet priest</a:t>
            </a:r>
          </a:p>
          <a:p>
            <a:r>
              <a:rPr lang="en-US" altLang="en-US"/>
              <a:t>Humble yet exalted</a:t>
            </a:r>
          </a:p>
          <a:p>
            <a:r>
              <a:rPr lang="en-US" altLang="en-US"/>
              <a:t>Suffering yet reigning</a:t>
            </a:r>
          </a:p>
        </p:txBody>
      </p:sp>
    </p:spTree>
    <p:custDataLst>
      <p:tags r:id="rId1"/>
    </p:custDataLst>
  </p:cSld>
  <p:clrMapOvr>
    <a:masterClrMapping/>
  </p:clrMapOvr>
  <p:transition advTm="127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0899">
                                            <p:txEl>
                                              <p:pRg st="3" end="3"/>
                                            </p:txEl>
                                          </p:spTgt>
                                        </p:tgtEl>
                                        <p:attrNameLst>
                                          <p:attrName>style.visibility</p:attrName>
                                        </p:attrNameLst>
                                      </p:cBhvr>
                                      <p:to>
                                        <p:strVal val="visible"/>
                                      </p:to>
                                    </p:set>
                                    <p:anim calcmode="lin" valueType="num">
                                      <p:cBhvr additive="base">
                                        <p:cTn id="25" dur="500" fill="hold"/>
                                        <p:tgtEl>
                                          <p:spTgt spid="808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08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Born yet pre-existent</a:t>
            </a:r>
          </a:p>
        </p:txBody>
      </p:sp>
      <p:sp>
        <p:nvSpPr>
          <p:cNvPr id="81923" name="Text Box 3"/>
          <p:cNvSpPr txBox="1">
            <a:spLocks noChangeArrowheads="1"/>
          </p:cNvSpPr>
          <p:nvPr/>
        </p:nvSpPr>
        <p:spPr bwMode="auto">
          <a:xfrm>
            <a:off x="609600" y="2057400"/>
            <a:ext cx="76962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For to us a child is born, to us a son is given, and the government will be on his shoulders.  And he will be called Wonderful Counselor, Mighty God, Everlasting Father, Prince of Peace.  Of the increase of his government and peace there will be no end.  He will reign on David</a:t>
            </a:r>
            <a:r>
              <a:rPr lang="en-US" altLang="en-US" sz="2800">
                <a:latin typeface="Arial" charset="0"/>
                <a:cs typeface="Arial" charset="0"/>
              </a:rPr>
              <a:t>'</a:t>
            </a:r>
            <a:r>
              <a:rPr lang="en-US" altLang="en-US" sz="2800">
                <a:latin typeface="Arial" charset="0"/>
              </a:rPr>
              <a:t>s throne and over his kingdom, establishing and upholding it with justice and righteousness from that time on and forever.</a:t>
            </a:r>
            <a:r>
              <a:rPr lang="en-US" altLang="en-US" sz="2800">
                <a:latin typeface="Arial" charset="0"/>
                <a:cs typeface="Arial" charset="0"/>
              </a:rPr>
              <a:t>"</a:t>
            </a:r>
            <a:r>
              <a:rPr lang="en-US" altLang="en-US" sz="2800">
                <a:latin typeface="Arial" charset="0"/>
              </a:rPr>
              <a:t> – Isaiah 9:6-7</a:t>
            </a:r>
          </a:p>
        </p:txBody>
      </p:sp>
    </p:spTree>
    <p:custDataLst>
      <p:tags r:id="rId1"/>
    </p:custDataLst>
  </p:cSld>
  <p:clrMapOvr>
    <a:masterClrMapping/>
  </p:clrMapOvr>
  <p:transition advTm="433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checkerboard(across)">
                                      <p:cBhvr>
                                        <p:cTn id="7"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Born yet pre-existent</a:t>
            </a:r>
          </a:p>
        </p:txBody>
      </p:sp>
      <p:sp>
        <p:nvSpPr>
          <p:cNvPr id="82947" name="Rectangle 3"/>
          <p:cNvSpPr>
            <a:spLocks noGrp="1" noChangeArrowheads="1"/>
          </p:cNvSpPr>
          <p:nvPr>
            <p:ph type="body" idx="1"/>
          </p:nvPr>
        </p:nvSpPr>
        <p:spPr/>
        <p:txBody>
          <a:bodyPr/>
          <a:lstStyle/>
          <a:p>
            <a:r>
              <a:rPr lang="en-US" altLang="en-US"/>
              <a:t>Child born to us (Israel)</a:t>
            </a:r>
          </a:p>
          <a:p>
            <a:r>
              <a:rPr lang="en-US" altLang="en-US"/>
              <a:t>He is Messiah</a:t>
            </a:r>
          </a:p>
          <a:p>
            <a:pPr lvl="1"/>
            <a:r>
              <a:rPr lang="en-US" altLang="en-US"/>
              <a:t>Rules from David</a:t>
            </a:r>
            <a:r>
              <a:rPr lang="en-US" altLang="en-US">
                <a:cs typeface="Arial" charset="0"/>
              </a:rPr>
              <a:t>'</a:t>
            </a:r>
            <a:r>
              <a:rPr lang="en-US" altLang="en-US"/>
              <a:t>s throne</a:t>
            </a:r>
          </a:p>
          <a:p>
            <a:pPr lvl="1"/>
            <a:r>
              <a:rPr lang="en-US" altLang="en-US"/>
              <a:t>Rule is eternal, ever-expanding</a:t>
            </a:r>
          </a:p>
          <a:p>
            <a:r>
              <a:rPr lang="en-US" altLang="en-US"/>
              <a:t>He is given divine titles</a:t>
            </a:r>
          </a:p>
          <a:p>
            <a:pPr lvl="1"/>
            <a:r>
              <a:rPr lang="en-US" altLang="en-US"/>
              <a:t>Mighty God</a:t>
            </a:r>
          </a:p>
          <a:p>
            <a:pPr lvl="1"/>
            <a:r>
              <a:rPr lang="en-US" altLang="en-US"/>
              <a:t>Everlasting Father</a:t>
            </a:r>
          </a:p>
        </p:txBody>
      </p:sp>
    </p:spTree>
    <p:custDataLst>
      <p:tags r:id="rId1"/>
    </p:custDataLst>
  </p:cSld>
  <p:clrMapOvr>
    <a:masterClrMapping/>
  </p:clrMapOvr>
  <p:transition advTm="221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947">
                                            <p:txEl>
                                              <p:pRg st="4" end="4"/>
                                            </p:txEl>
                                          </p:spTgt>
                                        </p:tgtEl>
                                        <p:attrNameLst>
                                          <p:attrName>style.visibility</p:attrName>
                                        </p:attrNameLst>
                                      </p:cBhvr>
                                      <p:to>
                                        <p:strVal val="visible"/>
                                      </p:to>
                                    </p:set>
                                    <p:anim calcmode="lin" valueType="num">
                                      <p:cBhvr additive="base">
                                        <p:cTn id="31" dur="500" fill="hold"/>
                                        <p:tgtEl>
                                          <p:spTgt spid="829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29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947">
                                            <p:txEl>
                                              <p:pRg st="5" end="5"/>
                                            </p:txEl>
                                          </p:spTgt>
                                        </p:tgtEl>
                                        <p:attrNameLst>
                                          <p:attrName>style.visibility</p:attrName>
                                        </p:attrNameLst>
                                      </p:cBhvr>
                                      <p:to>
                                        <p:strVal val="visible"/>
                                      </p:to>
                                    </p:set>
                                    <p:anim calcmode="lin" valueType="num">
                                      <p:cBhvr additive="base">
                                        <p:cTn id="37" dur="500" fill="hold"/>
                                        <p:tgtEl>
                                          <p:spTgt spid="829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29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947">
                                            <p:txEl>
                                              <p:pRg st="6" end="6"/>
                                            </p:txEl>
                                          </p:spTgt>
                                        </p:tgtEl>
                                        <p:attrNameLst>
                                          <p:attrName>style.visibility</p:attrName>
                                        </p:attrNameLst>
                                      </p:cBhvr>
                                      <p:to>
                                        <p:strVal val="visible"/>
                                      </p:to>
                                    </p:set>
                                    <p:anim calcmode="lin" valueType="num">
                                      <p:cBhvr additive="base">
                                        <p:cTn id="43" dur="500" fill="hold"/>
                                        <p:tgtEl>
                                          <p:spTgt spid="829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29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Born yet pre-existent</a:t>
            </a:r>
          </a:p>
        </p:txBody>
      </p:sp>
      <p:sp>
        <p:nvSpPr>
          <p:cNvPr id="83971" name="Rectangle 3"/>
          <p:cNvSpPr>
            <a:spLocks noGrp="1" noChangeArrowheads="1"/>
          </p:cNvSpPr>
          <p:nvPr>
            <p:ph type="body" idx="1"/>
          </p:nvPr>
        </p:nvSpPr>
        <p:spPr/>
        <p:txBody>
          <a:bodyPr/>
          <a:lstStyle/>
          <a:p>
            <a:r>
              <a:rPr lang="en-US" altLang="en-US"/>
              <a:t>This fits the New Testament picture of Jesus.</a:t>
            </a:r>
          </a:p>
          <a:p>
            <a:r>
              <a:rPr lang="en-US" altLang="en-US"/>
              <a:t>Born in Bethlehem at the end of the 1</a:t>
            </a:r>
            <a:r>
              <a:rPr lang="en-US" altLang="en-US" baseline="30000"/>
              <a:t>st</a:t>
            </a:r>
            <a:r>
              <a:rPr lang="en-US" altLang="en-US"/>
              <a:t> century BC.</a:t>
            </a:r>
          </a:p>
          <a:p>
            <a:r>
              <a:rPr lang="en-US" altLang="en-US"/>
              <a:t>Almighty God taking upon himself human nature.</a:t>
            </a:r>
          </a:p>
        </p:txBody>
      </p:sp>
    </p:spTree>
    <p:custDataLst>
      <p:tags r:id="rId1"/>
    </p:custDataLst>
  </p:cSld>
  <p:clrMapOvr>
    <a:masterClrMapping/>
  </p:clrMapOvr>
  <p:transition advTm="349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Atheism Cannot Be True</a:t>
            </a:r>
          </a:p>
        </p:txBody>
      </p:sp>
      <p:sp>
        <p:nvSpPr>
          <p:cNvPr id="65539" name="Rectangle 3"/>
          <p:cNvSpPr>
            <a:spLocks noGrp="1" noChangeArrowheads="1"/>
          </p:cNvSpPr>
          <p:nvPr>
            <p:ph type="body" idx="1"/>
          </p:nvPr>
        </p:nvSpPr>
        <p:spPr/>
        <p:txBody>
          <a:bodyPr/>
          <a:lstStyle/>
          <a:p>
            <a:r>
              <a:rPr lang="en-US" altLang="en-US"/>
              <a:t>Because it cannot explain a universe with a beginning.</a:t>
            </a:r>
          </a:p>
          <a:p>
            <a:r>
              <a:rPr lang="en-US" altLang="en-US"/>
              <a:t>Because it cannot explain the origin and complexity of life.</a:t>
            </a:r>
          </a:p>
          <a:p>
            <a:r>
              <a:rPr lang="en-US" altLang="en-US"/>
              <a:t>Because it cannot explain Jesus.</a:t>
            </a:r>
          </a:p>
        </p:txBody>
      </p:sp>
    </p:spTree>
    <p:custDataLst>
      <p:tags r:id="rId1"/>
    </p:custDataLst>
  </p:cSld>
  <p:clrMapOvr>
    <a:masterClrMapping/>
  </p:clrMapOvr>
  <p:transition advTm="209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King yet priest</a:t>
            </a:r>
          </a:p>
        </p:txBody>
      </p:sp>
      <p:sp>
        <p:nvSpPr>
          <p:cNvPr id="91139" name="Text Box 3"/>
          <p:cNvSpPr txBox="1">
            <a:spLocks noChangeArrowheads="1"/>
          </p:cNvSpPr>
          <p:nvPr/>
        </p:nvSpPr>
        <p:spPr bwMode="auto">
          <a:xfrm>
            <a:off x="685800" y="2362200"/>
            <a:ext cx="76200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The LORD will extend your mighty scepter from Zion, you will rule in the midst of your enemies.  Your troops will be willing on your day of battle…  The LORD has sworn and will not change his mind, </a:t>
            </a:r>
            <a:r>
              <a:rPr lang="en-US" altLang="en-US" sz="2800">
                <a:latin typeface="Arial" charset="0"/>
                <a:cs typeface="Arial" charset="0"/>
              </a:rPr>
              <a:t>'</a:t>
            </a:r>
            <a:r>
              <a:rPr lang="en-US" altLang="en-US" sz="2800">
                <a:latin typeface="Arial" charset="0"/>
              </a:rPr>
              <a:t>You are a priest forever, in the order of Melchizedek.</a:t>
            </a:r>
            <a:r>
              <a:rPr lang="en-US" altLang="en-US" sz="2800">
                <a:latin typeface="Arial" charset="0"/>
                <a:cs typeface="Arial" charset="0"/>
              </a:rPr>
              <a:t>'"</a:t>
            </a:r>
            <a:r>
              <a:rPr lang="en-US" altLang="en-US" sz="2800">
                <a:latin typeface="Arial" charset="0"/>
              </a:rPr>
              <a:t> – Psalm 110:2, 4</a:t>
            </a:r>
          </a:p>
        </p:txBody>
      </p:sp>
    </p:spTree>
    <p:custDataLst>
      <p:tags r:id="rId1"/>
    </p:custDataLst>
  </p:cSld>
  <p:clrMapOvr>
    <a:masterClrMapping/>
  </p:clrMapOvr>
  <p:transition advTm="201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checkerboard(across)">
                                      <p:cBhvr>
                                        <p:cTn id="7" dur="5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King yet priest</a:t>
            </a:r>
          </a:p>
        </p:txBody>
      </p:sp>
      <p:sp>
        <p:nvSpPr>
          <p:cNvPr id="86019" name="Rectangle 3"/>
          <p:cNvSpPr>
            <a:spLocks noGrp="1" noChangeArrowheads="1"/>
          </p:cNvSpPr>
          <p:nvPr>
            <p:ph type="body" idx="1"/>
          </p:nvPr>
        </p:nvSpPr>
        <p:spPr/>
        <p:txBody>
          <a:bodyPr/>
          <a:lstStyle/>
          <a:p>
            <a:r>
              <a:rPr lang="en-US" altLang="en-US"/>
              <a:t>He is a king:</a:t>
            </a:r>
          </a:p>
          <a:p>
            <a:pPr lvl="1"/>
            <a:r>
              <a:rPr lang="en-US" altLang="en-US"/>
              <a:t>Scepter</a:t>
            </a:r>
          </a:p>
          <a:p>
            <a:pPr lvl="1"/>
            <a:r>
              <a:rPr lang="en-US" altLang="en-US"/>
              <a:t>Rules</a:t>
            </a:r>
          </a:p>
          <a:p>
            <a:pPr lvl="1"/>
            <a:r>
              <a:rPr lang="en-US" altLang="en-US"/>
              <a:t>Troops</a:t>
            </a:r>
          </a:p>
          <a:p>
            <a:r>
              <a:rPr lang="en-US" altLang="en-US"/>
              <a:t>He is a priest</a:t>
            </a:r>
          </a:p>
          <a:p>
            <a:pPr lvl="1"/>
            <a:r>
              <a:rPr lang="en-US" altLang="en-US"/>
              <a:t>A priest forever</a:t>
            </a:r>
          </a:p>
          <a:p>
            <a:pPr lvl="1"/>
            <a:r>
              <a:rPr lang="en-US" altLang="en-US"/>
              <a:t>Like Melchizedek</a:t>
            </a:r>
          </a:p>
        </p:txBody>
      </p:sp>
    </p:spTree>
    <p:custDataLst>
      <p:tags r:id="rId1"/>
    </p:custDataLst>
  </p:cSld>
  <p:clrMapOvr>
    <a:masterClrMapping/>
  </p:clrMapOvr>
  <p:transition advTm="129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4" end="4"/>
                                            </p:txEl>
                                          </p:spTgt>
                                        </p:tgtEl>
                                        <p:attrNameLst>
                                          <p:attrName>style.visibility</p:attrName>
                                        </p:attrNameLst>
                                      </p:cBhvr>
                                      <p:to>
                                        <p:strVal val="visible"/>
                                      </p:to>
                                    </p:set>
                                    <p:anim calcmode="lin" valueType="num">
                                      <p:cBhvr additive="base">
                                        <p:cTn id="31"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6019">
                                            <p:txEl>
                                              <p:pRg st="5" end="5"/>
                                            </p:txEl>
                                          </p:spTgt>
                                        </p:tgtEl>
                                        <p:attrNameLst>
                                          <p:attrName>style.visibility</p:attrName>
                                        </p:attrNameLst>
                                      </p:cBhvr>
                                      <p:to>
                                        <p:strVal val="visible"/>
                                      </p:to>
                                    </p:set>
                                    <p:anim calcmode="lin" valueType="num">
                                      <p:cBhvr additive="base">
                                        <p:cTn id="37" dur="500" fill="hold"/>
                                        <p:tgtEl>
                                          <p:spTgt spid="860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60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6019">
                                            <p:txEl>
                                              <p:pRg st="6" end="6"/>
                                            </p:txEl>
                                          </p:spTgt>
                                        </p:tgtEl>
                                        <p:attrNameLst>
                                          <p:attrName>style.visibility</p:attrName>
                                        </p:attrNameLst>
                                      </p:cBhvr>
                                      <p:to>
                                        <p:strVal val="visible"/>
                                      </p:to>
                                    </p:set>
                                    <p:anim calcmode="lin" valueType="num">
                                      <p:cBhvr additive="base">
                                        <p:cTn id="43" dur="500" fill="hold"/>
                                        <p:tgtEl>
                                          <p:spTgt spid="860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60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King yet priest</a:t>
            </a:r>
          </a:p>
        </p:txBody>
      </p:sp>
      <p:sp>
        <p:nvSpPr>
          <p:cNvPr id="87043" name="Rectangle 3"/>
          <p:cNvSpPr>
            <a:spLocks noGrp="1" noChangeArrowheads="1"/>
          </p:cNvSpPr>
          <p:nvPr>
            <p:ph type="body" idx="1"/>
          </p:nvPr>
        </p:nvSpPr>
        <p:spPr/>
        <p:txBody>
          <a:bodyPr/>
          <a:lstStyle/>
          <a:p>
            <a:r>
              <a:rPr lang="en-US" altLang="en-US" sz="2800"/>
              <a:t>This fits the New Testament picture of Jesus.</a:t>
            </a:r>
          </a:p>
          <a:p>
            <a:r>
              <a:rPr lang="en-US" altLang="en-US" sz="2800"/>
              <a:t>He is pictured as a priest in the letter to the Hebrews chapters 4-10, and a king throughout the New Testament.</a:t>
            </a:r>
          </a:p>
          <a:p>
            <a:r>
              <a:rPr lang="en-US" altLang="en-US" sz="2800"/>
              <a:t>Because the Hebrew Bible keeps kingship and priesthood strictly separate, the author of Psalm 110 must go all the way back to the book of Genesis to a Gentile to find a righteous priest-king.</a:t>
            </a:r>
          </a:p>
        </p:txBody>
      </p:sp>
    </p:spTree>
    <p:custDataLst>
      <p:tags r:id="rId1"/>
    </p:custDataLst>
  </p:cSld>
  <p:clrMapOvr>
    <a:masterClrMapping/>
  </p:clrMapOvr>
  <p:transition advTm="300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Humble yet exalted</a:t>
            </a:r>
          </a:p>
        </p:txBody>
      </p:sp>
      <p:sp>
        <p:nvSpPr>
          <p:cNvPr id="88067" name="Text Box 3"/>
          <p:cNvSpPr txBox="1">
            <a:spLocks noChangeArrowheads="1"/>
          </p:cNvSpPr>
          <p:nvPr/>
        </p:nvSpPr>
        <p:spPr bwMode="auto">
          <a:xfrm>
            <a:off x="762000" y="2362200"/>
            <a:ext cx="7696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Rejoice greatly, O Daughter of Zion!  Shout, O Daughter of Jerusalem!  See, your king comes to you, righteous and having salvation, gentle and riding on a donkey, on a colt, the foal of a donkey.</a:t>
            </a:r>
            <a:r>
              <a:rPr lang="en-US" altLang="en-US" sz="2800">
                <a:latin typeface="Arial" charset="0"/>
                <a:cs typeface="Arial" charset="0"/>
              </a:rPr>
              <a:t>"</a:t>
            </a:r>
            <a:r>
              <a:rPr lang="en-US" altLang="en-US" sz="2800">
                <a:latin typeface="Arial" charset="0"/>
              </a:rPr>
              <a:t> – Zechariah 9:9</a:t>
            </a:r>
          </a:p>
        </p:txBody>
      </p:sp>
    </p:spTree>
    <p:custDataLst>
      <p:tags r:id="rId1"/>
    </p:custDataLst>
  </p:cSld>
  <p:clrMapOvr>
    <a:masterClrMapping/>
  </p:clrMapOvr>
  <p:transition advTm="198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checkerboard(across)">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Humble yet exalted</a:t>
            </a:r>
          </a:p>
        </p:txBody>
      </p:sp>
      <p:sp>
        <p:nvSpPr>
          <p:cNvPr id="89091" name="Rectangle 3"/>
          <p:cNvSpPr>
            <a:spLocks noGrp="1" noChangeArrowheads="1"/>
          </p:cNvSpPr>
          <p:nvPr>
            <p:ph type="body" idx="1"/>
          </p:nvPr>
        </p:nvSpPr>
        <p:spPr/>
        <p:txBody>
          <a:bodyPr/>
          <a:lstStyle/>
          <a:p>
            <a:pPr>
              <a:lnSpc>
                <a:spcPct val="90000"/>
              </a:lnSpc>
            </a:pPr>
            <a:r>
              <a:rPr lang="en-US" altLang="en-US"/>
              <a:t>Israel</a:t>
            </a:r>
            <a:r>
              <a:rPr lang="en-US" altLang="en-US">
                <a:cs typeface="Arial" charset="0"/>
              </a:rPr>
              <a:t>'</a:t>
            </a:r>
            <a:r>
              <a:rPr lang="en-US" altLang="en-US"/>
              <a:t>s king comes to them on a very lowly, non-royal form of transportation, a donkey!</a:t>
            </a:r>
          </a:p>
          <a:p>
            <a:pPr>
              <a:lnSpc>
                <a:spcPct val="90000"/>
              </a:lnSpc>
            </a:pPr>
            <a:r>
              <a:rPr lang="en-US" altLang="en-US"/>
              <a:t>One Gentile ruler kidded a rabbi that he would loan their Messiah a horse, so that he could come in style.</a:t>
            </a:r>
          </a:p>
          <a:p>
            <a:pPr>
              <a:lnSpc>
                <a:spcPct val="90000"/>
              </a:lnSpc>
            </a:pPr>
            <a:r>
              <a:rPr lang="en-US" altLang="en-US"/>
              <a:t>The rabbi</a:t>
            </a:r>
            <a:r>
              <a:rPr lang="en-US" altLang="en-US">
                <a:cs typeface="Arial" charset="0"/>
              </a:rPr>
              <a:t>'</a:t>
            </a:r>
            <a:r>
              <a:rPr lang="en-US" altLang="en-US"/>
              <a:t>s reply: </a:t>
            </a:r>
            <a:r>
              <a:rPr lang="en-US" altLang="en-US">
                <a:cs typeface="Arial" charset="0"/>
              </a:rPr>
              <a:t>"</a:t>
            </a:r>
            <a:r>
              <a:rPr lang="en-US" altLang="en-US"/>
              <a:t>You should see this donkey!</a:t>
            </a:r>
            <a:r>
              <a:rPr lang="en-US" altLang="en-US">
                <a:cs typeface="Arial" charset="0"/>
              </a:rPr>
              <a:t>"</a:t>
            </a:r>
          </a:p>
        </p:txBody>
      </p:sp>
    </p:spTree>
    <p:custDataLst>
      <p:tags r:id="rId1"/>
    </p:custDataLst>
  </p:cSld>
  <p:clrMapOvr>
    <a:masterClrMapping/>
  </p:clrMapOvr>
  <p:transition advTm="302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Humble yet exalted</a:t>
            </a:r>
          </a:p>
        </p:txBody>
      </p:sp>
      <p:sp>
        <p:nvSpPr>
          <p:cNvPr id="90115" name="Text Box 3"/>
          <p:cNvSpPr txBox="1">
            <a:spLocks noChangeArrowheads="1"/>
          </p:cNvSpPr>
          <p:nvPr/>
        </p:nvSpPr>
        <p:spPr bwMode="auto">
          <a:xfrm>
            <a:off x="762000" y="1828800"/>
            <a:ext cx="75438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In my vision at night I looked, and there before me was one like a son of man, coming with the clouds of heaven.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a:t>
            </a:r>
            <a:r>
              <a:rPr lang="en-US" altLang="en-US" sz="2800">
                <a:latin typeface="Arial" charset="0"/>
                <a:cs typeface="Arial" charset="0"/>
              </a:rPr>
              <a:t>"</a:t>
            </a:r>
            <a:r>
              <a:rPr lang="en-US" altLang="en-US" sz="2800">
                <a:latin typeface="Arial" charset="0"/>
              </a:rPr>
              <a:t> – Daniel 7:13-14</a:t>
            </a:r>
          </a:p>
        </p:txBody>
      </p:sp>
    </p:spTree>
    <p:custDataLst>
      <p:tags r:id="rId1"/>
    </p:custDataLst>
  </p:cSld>
  <p:clrMapOvr>
    <a:masterClrMapping/>
  </p:clrMapOvr>
  <p:transition advTm="440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checkerboard(across)">
                                      <p:cBhvr>
                                        <p:cTn id="7" dur="5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p:txBody>
          <a:bodyPr/>
          <a:lstStyle/>
          <a:p>
            <a:r>
              <a:rPr lang="en-US" altLang="en-US"/>
              <a:t>This second passage, unlike the one in Zechariah, has the Messiah coming in great glory, on the clouds of heaven.</a:t>
            </a:r>
          </a:p>
          <a:p>
            <a:r>
              <a:rPr lang="en-US" altLang="en-US"/>
              <a:t>One rabbi suggested that if Israel was worthy, the Messiah would come on the clouds of heaven, but if Israel was unworthy, then he would come lowly, on a donkey.</a:t>
            </a:r>
          </a:p>
        </p:txBody>
      </p:sp>
      <p:sp>
        <p:nvSpPr>
          <p:cNvPr id="92165" name="Rectangle 5"/>
          <p:cNvSpPr>
            <a:spLocks noGrp="1" noChangeArrowheads="1"/>
          </p:cNvSpPr>
          <p:nvPr>
            <p:ph type="title"/>
          </p:nvPr>
        </p:nvSpPr>
        <p:spPr/>
        <p:txBody>
          <a:bodyPr/>
          <a:lstStyle/>
          <a:p>
            <a:r>
              <a:rPr lang="en-US" altLang="en-US"/>
              <a:t>Humble yet exalted</a:t>
            </a:r>
          </a:p>
        </p:txBody>
      </p:sp>
    </p:spTree>
    <p:custDataLst>
      <p:tags r:id="rId1"/>
    </p:custDataLst>
  </p:cSld>
  <p:clrMapOvr>
    <a:masterClrMapping/>
  </p:clrMapOvr>
  <p:transition advTm="167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checkerboard(across)">
                                      <p:cBhvr>
                                        <p:cTn id="7" dur="500"/>
                                        <p:tgtEl>
                                          <p:spTgt spid="92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2163">
                                            <p:txEl>
                                              <p:pRg st="1" end="1"/>
                                            </p:txEl>
                                          </p:spTgt>
                                        </p:tgtEl>
                                        <p:attrNameLst>
                                          <p:attrName>style.visibility</p:attrName>
                                        </p:attrNameLst>
                                      </p:cBhvr>
                                      <p:to>
                                        <p:strVal val="visible"/>
                                      </p:to>
                                    </p:set>
                                    <p:animEffect transition="in" filter="checkerboard(across)">
                                      <p:cBhvr>
                                        <p:cTn id="12" dur="500"/>
                                        <p:tgtEl>
                                          <p:spTgt spid="92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Humble yet exalted</a:t>
            </a:r>
          </a:p>
        </p:txBody>
      </p:sp>
      <p:sp>
        <p:nvSpPr>
          <p:cNvPr id="93187" name="Rectangle 3"/>
          <p:cNvSpPr>
            <a:spLocks noGrp="1" noChangeArrowheads="1"/>
          </p:cNvSpPr>
          <p:nvPr>
            <p:ph type="body" idx="1"/>
          </p:nvPr>
        </p:nvSpPr>
        <p:spPr/>
        <p:txBody>
          <a:bodyPr/>
          <a:lstStyle/>
          <a:p>
            <a:r>
              <a:rPr lang="en-US" altLang="en-US"/>
              <a:t>But there is no hint that the comings pictured are possible alternatives.</a:t>
            </a:r>
          </a:p>
          <a:p>
            <a:r>
              <a:rPr lang="en-US" altLang="en-US"/>
              <a:t>The NT model of the Messiah has both comings as real &amp; successive:</a:t>
            </a:r>
          </a:p>
          <a:p>
            <a:pPr lvl="1"/>
            <a:r>
              <a:rPr lang="en-US" altLang="en-US"/>
              <a:t>The Messiah comes first in lowliness, to suffer for our sins.</a:t>
            </a:r>
          </a:p>
          <a:p>
            <a:pPr lvl="1"/>
            <a:r>
              <a:rPr lang="en-US" altLang="en-US"/>
              <a:t>The Messiah comes a second time in power, to rescue his people &amp; judge his enemies.</a:t>
            </a:r>
          </a:p>
        </p:txBody>
      </p:sp>
    </p:spTree>
    <p:custDataLst>
      <p:tags r:id="rId1"/>
    </p:custDataLst>
  </p:cSld>
  <p:clrMapOvr>
    <a:masterClrMapping/>
  </p:clrMapOvr>
  <p:transition advTm="249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3187">
                                            <p:txEl>
                                              <p:pRg st="3" end="3"/>
                                            </p:txEl>
                                          </p:spTgt>
                                        </p:tgtEl>
                                        <p:attrNameLst>
                                          <p:attrName>style.visibility</p:attrName>
                                        </p:attrNameLst>
                                      </p:cBhvr>
                                      <p:to>
                                        <p:strVal val="visible"/>
                                      </p:to>
                                    </p:set>
                                    <p:anim calcmode="lin" valueType="num">
                                      <p:cBhvr additive="base">
                                        <p:cTn id="25" dur="500" fill="hold"/>
                                        <p:tgtEl>
                                          <p:spTgt spid="931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31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Suffering yet reigning</a:t>
            </a:r>
          </a:p>
        </p:txBody>
      </p:sp>
      <p:sp>
        <p:nvSpPr>
          <p:cNvPr id="110595" name="Rectangle 3"/>
          <p:cNvSpPr>
            <a:spLocks noGrp="1" noChangeArrowheads="1"/>
          </p:cNvSpPr>
          <p:nvPr>
            <p:ph type="body" idx="1"/>
          </p:nvPr>
        </p:nvSpPr>
        <p:spPr/>
        <p:txBody>
          <a:bodyPr/>
          <a:lstStyle/>
          <a:p>
            <a:pPr>
              <a:lnSpc>
                <a:spcPct val="90000"/>
              </a:lnSpc>
            </a:pPr>
            <a:r>
              <a:rPr lang="en-US" altLang="en-US" sz="2800"/>
              <a:t>That the Messiah would reign is basically what the title means, </a:t>
            </a:r>
            <a:r>
              <a:rPr lang="en-US" altLang="en-US" sz="2800">
                <a:cs typeface="Arial" charset="0"/>
              </a:rPr>
              <a:t>"</a:t>
            </a:r>
            <a:r>
              <a:rPr lang="en-US" altLang="en-US" sz="2800"/>
              <a:t>God</a:t>
            </a:r>
            <a:r>
              <a:rPr lang="en-US" altLang="en-US" sz="2800">
                <a:cs typeface="Arial" charset="0"/>
              </a:rPr>
              <a:t>'</a:t>
            </a:r>
            <a:r>
              <a:rPr lang="en-US" altLang="en-US" sz="2800"/>
              <a:t>s anointed king, who will rule a universal kingdom forever.</a:t>
            </a:r>
            <a:r>
              <a:rPr lang="en-US" altLang="en-US" sz="2800">
                <a:cs typeface="Arial" charset="0"/>
              </a:rPr>
              <a:t>"</a:t>
            </a:r>
          </a:p>
          <a:p>
            <a:pPr>
              <a:lnSpc>
                <a:spcPct val="90000"/>
              </a:lnSpc>
            </a:pPr>
            <a:r>
              <a:rPr lang="en-US" altLang="en-US" sz="2800"/>
              <a:t>There are several Old Testament passages that show him suffering:</a:t>
            </a:r>
          </a:p>
          <a:p>
            <a:pPr lvl="1">
              <a:lnSpc>
                <a:spcPct val="90000"/>
              </a:lnSpc>
            </a:pPr>
            <a:r>
              <a:rPr lang="en-US" altLang="en-US" sz="2400"/>
              <a:t>Psalm 22</a:t>
            </a:r>
          </a:p>
          <a:p>
            <a:pPr lvl="1">
              <a:lnSpc>
                <a:spcPct val="90000"/>
              </a:lnSpc>
            </a:pPr>
            <a:r>
              <a:rPr lang="en-US" altLang="en-US" sz="2400"/>
              <a:t>Zechariah 12</a:t>
            </a:r>
          </a:p>
          <a:p>
            <a:pPr lvl="1">
              <a:lnSpc>
                <a:spcPct val="90000"/>
              </a:lnSpc>
            </a:pPr>
            <a:r>
              <a:rPr lang="en-US" altLang="en-US" sz="2400"/>
              <a:t>Isaiah 53</a:t>
            </a:r>
          </a:p>
          <a:p>
            <a:pPr>
              <a:lnSpc>
                <a:spcPct val="90000"/>
              </a:lnSpc>
            </a:pPr>
            <a:r>
              <a:rPr lang="en-US" altLang="en-US" sz="2800"/>
              <a:t>We will just look at the last of these.</a:t>
            </a:r>
          </a:p>
        </p:txBody>
      </p:sp>
    </p:spTree>
    <p:custDataLst>
      <p:tags r:id="rId1"/>
    </p:custDataLst>
  </p:cSld>
  <p:clrMapOvr>
    <a:masterClrMapping/>
  </p:clrMapOvr>
  <p:transition advTm="241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595">
                                            <p:txEl>
                                              <p:pRg st="4" end="4"/>
                                            </p:txEl>
                                          </p:spTgt>
                                        </p:tgtEl>
                                        <p:attrNameLst>
                                          <p:attrName>style.visibility</p:attrName>
                                        </p:attrNameLst>
                                      </p:cBhvr>
                                      <p:to>
                                        <p:strVal val="visible"/>
                                      </p:to>
                                    </p:set>
                                    <p:anim calcmode="lin" valueType="num">
                                      <p:cBhvr additive="base">
                                        <p:cTn id="31" dur="500" fill="hold"/>
                                        <p:tgtEl>
                                          <p:spTgt spid="1105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05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0595">
                                            <p:txEl>
                                              <p:pRg st="5" end="5"/>
                                            </p:txEl>
                                          </p:spTgt>
                                        </p:tgtEl>
                                        <p:attrNameLst>
                                          <p:attrName>style.visibility</p:attrName>
                                        </p:attrNameLst>
                                      </p:cBhvr>
                                      <p:to>
                                        <p:strVal val="visible"/>
                                      </p:to>
                                    </p:set>
                                    <p:anim calcmode="lin" valueType="num">
                                      <p:cBhvr additive="base">
                                        <p:cTn id="37" dur="500" fill="hold"/>
                                        <p:tgtEl>
                                          <p:spTgt spid="1105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05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Suffering yet reigning</a:t>
            </a:r>
          </a:p>
        </p:txBody>
      </p:sp>
      <p:sp>
        <p:nvSpPr>
          <p:cNvPr id="94211" name="Text Box 3"/>
          <p:cNvSpPr txBox="1">
            <a:spLocks noChangeArrowheads="1"/>
          </p:cNvSpPr>
          <p:nvPr/>
        </p:nvSpPr>
        <p:spPr bwMode="auto">
          <a:xfrm>
            <a:off x="609600" y="1981200"/>
            <a:ext cx="79248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See, my servant will act wisely; he will be raised and lifted up and highly exalted.  Just as there were many who were appalled at him </a:t>
            </a:r>
            <a:r>
              <a:rPr lang="en-US" altLang="en-US" sz="2800">
                <a:latin typeface="Arial" charset="0"/>
                <a:cs typeface="Times New Roman" pitchFamily="18" charset="0"/>
              </a:rPr>
              <a:t>— his appearance was so disfigured beyond that of any man and his form marred beyond human likeness — so he will sprinkle many nations, and kings will shut their mouths because of him.  For what they were not told, they will see, and what they have not heard, they will understand.</a:t>
            </a:r>
            <a:r>
              <a:rPr lang="en-US" altLang="en-US" sz="2800">
                <a:latin typeface="Arial" charset="0"/>
                <a:cs typeface="Arial" charset="0"/>
              </a:rPr>
              <a:t>"</a:t>
            </a:r>
            <a:r>
              <a:rPr lang="en-US" altLang="en-US" sz="2800">
                <a:latin typeface="Arial" charset="0"/>
                <a:cs typeface="Times New Roman" pitchFamily="18" charset="0"/>
              </a:rPr>
              <a:t> – Isaiah 52:13-15</a:t>
            </a:r>
          </a:p>
        </p:txBody>
      </p:sp>
    </p:spTree>
    <p:custDataLst>
      <p:tags r:id="rId1"/>
    </p:custDataLst>
  </p:cSld>
  <p:clrMapOvr>
    <a:masterClrMapping/>
  </p:clrMapOvr>
  <p:transition advTm="283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heckerboard(across)">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1026"/>
          <p:cNvSpPr>
            <a:spLocks noGrp="1" noChangeArrowheads="1"/>
          </p:cNvSpPr>
          <p:nvPr>
            <p:ph type="title"/>
          </p:nvPr>
        </p:nvSpPr>
        <p:spPr/>
        <p:txBody>
          <a:bodyPr/>
          <a:lstStyle/>
          <a:p>
            <a:r>
              <a:rPr lang="en-US" altLang="en-US"/>
              <a:t>It cannot explain the universe</a:t>
            </a:r>
          </a:p>
        </p:txBody>
      </p:sp>
      <p:sp>
        <p:nvSpPr>
          <p:cNvPr id="66563" name="Rectangle 1027"/>
          <p:cNvSpPr>
            <a:spLocks noGrp="1" noChangeArrowheads="1"/>
          </p:cNvSpPr>
          <p:nvPr>
            <p:ph type="body" idx="1"/>
          </p:nvPr>
        </p:nvSpPr>
        <p:spPr/>
        <p:txBody>
          <a:bodyPr/>
          <a:lstStyle/>
          <a:p>
            <a:pPr>
              <a:lnSpc>
                <a:spcPct val="90000"/>
              </a:lnSpc>
            </a:pPr>
            <a:r>
              <a:rPr lang="en-US" altLang="en-US" sz="2800"/>
              <a:t>In an atheistic worldview, the universe must in some sense be eternal.</a:t>
            </a:r>
          </a:p>
          <a:p>
            <a:pPr>
              <a:lnSpc>
                <a:spcPct val="90000"/>
              </a:lnSpc>
            </a:pPr>
            <a:r>
              <a:rPr lang="en-US" altLang="en-US" sz="2800"/>
              <a:t>The evidence of cosmology points strongly to a universe that had a beginning.</a:t>
            </a:r>
          </a:p>
          <a:p>
            <a:pPr>
              <a:lnSpc>
                <a:spcPct val="90000"/>
              </a:lnSpc>
            </a:pPr>
            <a:r>
              <a:rPr lang="en-US" altLang="en-US" sz="2800"/>
              <a:t>Atheists are now reduced to postulating that outside our visible universe (which had a beginning) is a larger universe (we will never see) which had no beginning.</a:t>
            </a:r>
          </a:p>
          <a:p>
            <a:pPr>
              <a:lnSpc>
                <a:spcPct val="90000"/>
              </a:lnSpc>
            </a:pPr>
            <a:r>
              <a:rPr lang="en-US" altLang="en-US" sz="2800"/>
              <a:t>Isn</a:t>
            </a:r>
            <a:r>
              <a:rPr lang="en-US" altLang="en-US" sz="2800">
                <a:cs typeface="Arial" charset="0"/>
              </a:rPr>
              <a:t>'</a:t>
            </a:r>
            <a:r>
              <a:rPr lang="en-US" altLang="en-US" sz="2800"/>
              <a:t>t this just blind faith?</a:t>
            </a:r>
          </a:p>
        </p:txBody>
      </p:sp>
    </p:spTree>
    <p:custDataLst>
      <p:tags r:id="rId1"/>
    </p:custDataLst>
  </p:cSld>
  <p:clrMapOvr>
    <a:masterClrMapping/>
  </p:clrMapOvr>
  <p:transition advTm="547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Suffering yet reigning</a:t>
            </a:r>
          </a:p>
        </p:txBody>
      </p:sp>
      <p:sp>
        <p:nvSpPr>
          <p:cNvPr id="95235" name="Rectangle 3"/>
          <p:cNvSpPr>
            <a:spLocks noGrp="1" noChangeArrowheads="1"/>
          </p:cNvSpPr>
          <p:nvPr>
            <p:ph type="body" idx="1"/>
          </p:nvPr>
        </p:nvSpPr>
        <p:spPr/>
        <p:txBody>
          <a:bodyPr/>
          <a:lstStyle/>
          <a:p>
            <a:pPr>
              <a:buFont typeface="Wingdings" pitchFamily="2" charset="2"/>
              <a:buNone/>
            </a:pPr>
            <a:r>
              <a:rPr lang="en-US" altLang="en-US"/>
              <a:t>In Isaiah 52:13-15, we see that:</a:t>
            </a:r>
          </a:p>
          <a:p>
            <a:r>
              <a:rPr lang="en-US" altLang="en-US"/>
              <a:t>God’s servant will be highly exalted.</a:t>
            </a:r>
          </a:p>
          <a:p>
            <a:r>
              <a:rPr lang="en-US" altLang="en-US"/>
              <a:t>He will be disfigured so that many are appalled at him.</a:t>
            </a:r>
          </a:p>
          <a:p>
            <a:r>
              <a:rPr lang="en-US" altLang="en-US"/>
              <a:t>He will sprinkle (i.e., cleanse) many nations.</a:t>
            </a:r>
          </a:p>
        </p:txBody>
      </p:sp>
    </p:spTree>
    <p:custDataLst>
      <p:tags r:id="rId1"/>
    </p:custDataLst>
  </p:cSld>
  <p:clrMapOvr>
    <a:masterClrMapping/>
  </p:clrMapOvr>
  <p:transition advTm="183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additive="base">
                                        <p:cTn id="25" dur="500" fill="hold"/>
                                        <p:tgtEl>
                                          <p:spTgt spid="952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52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Suffering yet reigning</a:t>
            </a:r>
          </a:p>
        </p:txBody>
      </p:sp>
      <p:sp>
        <p:nvSpPr>
          <p:cNvPr id="96259" name="Text Box 3"/>
          <p:cNvSpPr txBox="1">
            <a:spLocks noChangeArrowheads="1"/>
          </p:cNvSpPr>
          <p:nvPr/>
        </p:nvSpPr>
        <p:spPr bwMode="auto">
          <a:xfrm>
            <a:off x="533400" y="1828800"/>
            <a:ext cx="8001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Who has believed our message, and to whom has the arm of the LORD been revealed?  He grew up before him like a tender shoot, and like a root out of dry ground.  He had no beauty or majesty to attract us to him, nothing in his appearance that we should desire him.  He was despised and rejected by men, a man of sorrows and familiar with suffering.  Like one from whom men hide their faces he was despised and we esteemed him not.</a:t>
            </a:r>
            <a:r>
              <a:rPr lang="en-US" altLang="en-US" sz="2800">
                <a:latin typeface="Arial" charset="0"/>
                <a:cs typeface="Arial" charset="0"/>
              </a:rPr>
              <a:t>"</a:t>
            </a:r>
            <a:r>
              <a:rPr lang="en-US" altLang="en-US" sz="2800">
                <a:latin typeface="Arial" charset="0"/>
              </a:rPr>
              <a:t> – Isaiah 53:1-3</a:t>
            </a:r>
          </a:p>
        </p:txBody>
      </p:sp>
    </p:spTree>
    <p:custDataLst>
      <p:tags r:id="rId1"/>
    </p:custDataLst>
  </p:cSld>
  <p:clrMapOvr>
    <a:masterClrMapping/>
  </p:clrMapOvr>
  <p:transition advTm="279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checkerboard(across)">
                                      <p:cBhvr>
                                        <p:cTn id="7"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Suffering yet reigning</a:t>
            </a:r>
          </a:p>
        </p:txBody>
      </p:sp>
      <p:sp>
        <p:nvSpPr>
          <p:cNvPr id="97283" name="Rectangle 3"/>
          <p:cNvSpPr>
            <a:spLocks noGrp="1" noChangeArrowheads="1"/>
          </p:cNvSpPr>
          <p:nvPr>
            <p:ph type="body" idx="1"/>
          </p:nvPr>
        </p:nvSpPr>
        <p:spPr/>
        <p:txBody>
          <a:bodyPr/>
          <a:lstStyle/>
          <a:p>
            <a:pPr>
              <a:buFont typeface="Wingdings" pitchFamily="2" charset="2"/>
              <a:buNone/>
            </a:pPr>
            <a:r>
              <a:rPr lang="en-US" altLang="en-US"/>
              <a:t>The next three verses tell us:</a:t>
            </a:r>
          </a:p>
          <a:p>
            <a:r>
              <a:rPr lang="en-US" altLang="en-US"/>
              <a:t>Who would have believed it?</a:t>
            </a:r>
          </a:p>
          <a:p>
            <a:r>
              <a:rPr lang="en-US" altLang="en-US"/>
              <a:t>The servant has no beauty or majesty.</a:t>
            </a:r>
          </a:p>
          <a:p>
            <a:r>
              <a:rPr lang="en-US" altLang="en-US"/>
              <a:t>He is despised and rejected.</a:t>
            </a:r>
          </a:p>
          <a:p>
            <a:r>
              <a:rPr lang="en-US" altLang="en-US"/>
              <a:t>He is sorrowful and suffering.</a:t>
            </a:r>
          </a:p>
        </p:txBody>
      </p:sp>
    </p:spTree>
    <p:custDataLst>
      <p:tags r:id="rId1"/>
    </p:custDataLst>
  </p:cSld>
  <p:clrMapOvr>
    <a:masterClrMapping/>
  </p:clrMapOvr>
  <p:transition advTm="375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Suffering yet reigning</a:t>
            </a:r>
          </a:p>
        </p:txBody>
      </p:sp>
      <p:sp>
        <p:nvSpPr>
          <p:cNvPr id="98307" name="Text Box 3"/>
          <p:cNvSpPr txBox="1">
            <a:spLocks noChangeArrowheads="1"/>
          </p:cNvSpPr>
          <p:nvPr/>
        </p:nvSpPr>
        <p:spPr bwMode="auto">
          <a:xfrm>
            <a:off x="457200" y="1905000"/>
            <a:ext cx="81534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Surely he took up our infirmities and carried our sorrows, yet we considered him stricken by God, smitten by him and afflicted.  But he was pierced for our transgressions, he was crushed for our iniquities; the punishment that brought us peace was upon him, and by his wounds we are healed.  All we, like sheep, have gone astray, each of us has turned to his own way; and the LORD has laid on him the iniquity of us all.</a:t>
            </a:r>
            <a:r>
              <a:rPr lang="en-US" altLang="en-US" sz="2800">
                <a:latin typeface="Arial" charset="0"/>
                <a:cs typeface="Arial" charset="0"/>
              </a:rPr>
              <a:t>"</a:t>
            </a:r>
            <a:r>
              <a:rPr lang="en-US" altLang="en-US" sz="2800">
                <a:latin typeface="Arial" charset="0"/>
              </a:rPr>
              <a:t> – Isaiah 53:4-6</a:t>
            </a:r>
          </a:p>
        </p:txBody>
      </p:sp>
    </p:spTree>
    <p:custDataLst>
      <p:tags r:id="rId1"/>
    </p:custDataLst>
  </p:cSld>
  <p:clrMapOvr>
    <a:masterClrMapping/>
  </p:clrMapOvr>
  <p:transition advTm="227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checkerboard(across)">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Suffering yet reigning</a:t>
            </a:r>
          </a:p>
        </p:txBody>
      </p:sp>
      <p:sp>
        <p:nvSpPr>
          <p:cNvPr id="99331" name="Rectangle 3"/>
          <p:cNvSpPr>
            <a:spLocks noGrp="1" noChangeArrowheads="1"/>
          </p:cNvSpPr>
          <p:nvPr>
            <p:ph type="body" idx="1"/>
          </p:nvPr>
        </p:nvSpPr>
        <p:spPr/>
        <p:txBody>
          <a:bodyPr/>
          <a:lstStyle/>
          <a:p>
            <a:pPr>
              <a:buFont typeface="Wingdings" pitchFamily="2" charset="2"/>
              <a:buNone/>
            </a:pPr>
            <a:r>
              <a:rPr lang="en-US" altLang="en-US"/>
              <a:t>These next 3 verses tell us:</a:t>
            </a:r>
          </a:p>
          <a:p>
            <a:r>
              <a:rPr lang="en-US" altLang="en-US"/>
              <a:t>The servant carried our sorrows, was punished for our sins.</a:t>
            </a:r>
          </a:p>
          <a:p>
            <a:r>
              <a:rPr lang="en-US" altLang="en-US"/>
              <a:t>But we thought God was punishing him because of what he had done.</a:t>
            </a:r>
          </a:p>
          <a:p>
            <a:r>
              <a:rPr lang="en-US" altLang="en-US"/>
              <a:t>By his punishment we are healed and have peace.</a:t>
            </a:r>
          </a:p>
        </p:txBody>
      </p:sp>
    </p:spTree>
    <p:custDataLst>
      <p:tags r:id="rId1"/>
    </p:custDataLst>
  </p:cSld>
  <p:clrMapOvr>
    <a:masterClrMapping/>
  </p:clrMapOvr>
  <p:transition advTm="153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Suffering yet reigning</a:t>
            </a:r>
          </a:p>
        </p:txBody>
      </p:sp>
      <p:sp>
        <p:nvSpPr>
          <p:cNvPr id="100356" name="Text Box 4"/>
          <p:cNvSpPr txBox="1">
            <a:spLocks noChangeArrowheads="1"/>
          </p:cNvSpPr>
          <p:nvPr/>
        </p:nvSpPr>
        <p:spPr bwMode="auto">
          <a:xfrm>
            <a:off x="533400" y="2209800"/>
            <a:ext cx="7848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He was oppressed and afflicted, yet he did not open his mouth; he was led like a lamb to the slaughter, and as a sheep before her shearers is silent, so he did not open his mouth.  By oppression and judgment he was taken away.  And who can speak of his descendants?  For he was cut off from the land of the living; for the transgression of my people he was stricken.</a:t>
            </a:r>
            <a:r>
              <a:rPr lang="en-US" altLang="en-US" sz="2800">
                <a:latin typeface="Arial" charset="0"/>
                <a:cs typeface="Arial" charset="0"/>
              </a:rPr>
              <a:t>"</a:t>
            </a:r>
            <a:r>
              <a:rPr lang="en-US" altLang="en-US" sz="2800">
                <a:latin typeface="Arial" charset="0"/>
              </a:rPr>
              <a:t> – Isaiah 53:7-8</a:t>
            </a:r>
          </a:p>
        </p:txBody>
      </p:sp>
    </p:spTree>
    <p:custDataLst>
      <p:tags r:id="rId1"/>
    </p:custDataLst>
  </p:cSld>
  <p:clrMapOvr>
    <a:masterClrMapping/>
  </p:clrMapOvr>
  <p:transition advTm="21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checkerboard(across)">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Suffering yet reigning</a:t>
            </a:r>
          </a:p>
        </p:txBody>
      </p:sp>
      <p:sp>
        <p:nvSpPr>
          <p:cNvPr id="102403" name="Rectangle 3"/>
          <p:cNvSpPr>
            <a:spLocks noGrp="1" noChangeArrowheads="1"/>
          </p:cNvSpPr>
          <p:nvPr>
            <p:ph type="body" idx="1"/>
          </p:nvPr>
        </p:nvSpPr>
        <p:spPr/>
        <p:txBody>
          <a:bodyPr/>
          <a:lstStyle/>
          <a:p>
            <a:pPr>
              <a:buFont typeface="Wingdings" pitchFamily="2" charset="2"/>
              <a:buNone/>
            </a:pPr>
            <a:r>
              <a:rPr lang="en-US" altLang="en-US"/>
              <a:t>These two verses tell us:</a:t>
            </a:r>
          </a:p>
          <a:p>
            <a:r>
              <a:rPr lang="en-US" altLang="en-US"/>
              <a:t>The servant is strangely silent when oppressed.</a:t>
            </a:r>
          </a:p>
          <a:p>
            <a:r>
              <a:rPr lang="en-US" altLang="en-US"/>
              <a:t>He is put to death by unjust judgment.</a:t>
            </a:r>
          </a:p>
          <a:p>
            <a:r>
              <a:rPr lang="en-US" altLang="en-US"/>
              <a:t>His death was to pay for the transgressions of my people.</a:t>
            </a:r>
          </a:p>
        </p:txBody>
      </p:sp>
    </p:spTree>
    <p:custDataLst>
      <p:tags r:id="rId1"/>
    </p:custDataLst>
  </p:cSld>
  <p:clrMapOvr>
    <a:masterClrMapping/>
  </p:clrMapOvr>
  <p:transition advTm="209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Suffering yet reigning</a:t>
            </a:r>
          </a:p>
        </p:txBody>
      </p:sp>
      <p:sp>
        <p:nvSpPr>
          <p:cNvPr id="103427" name="Text Box 3"/>
          <p:cNvSpPr txBox="1">
            <a:spLocks noChangeArrowheads="1"/>
          </p:cNvSpPr>
          <p:nvPr/>
        </p:nvSpPr>
        <p:spPr bwMode="auto">
          <a:xfrm>
            <a:off x="762000" y="2057400"/>
            <a:ext cx="7543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He was assigned a grave with the wicked, yet he was with a rich man in his death, because he had done no violence, nor was any deceit in his mouth.  Yet it was the LORD</a:t>
            </a:r>
            <a:r>
              <a:rPr lang="en-US" altLang="en-US" sz="2800">
                <a:latin typeface="Arial" charset="0"/>
                <a:cs typeface="Arial" charset="0"/>
              </a:rPr>
              <a:t>'</a:t>
            </a:r>
            <a:r>
              <a:rPr lang="en-US" altLang="en-US" sz="2800">
                <a:latin typeface="Arial" charset="0"/>
              </a:rPr>
              <a:t>s will to crush him and cause him to suffer, and though the LORD makes his life a guilt offering, he will see his offspring and prolong his days, and the will of the LORD will prosper in his hand.</a:t>
            </a:r>
            <a:r>
              <a:rPr lang="en-US" altLang="en-US" sz="2800">
                <a:latin typeface="Arial" charset="0"/>
                <a:cs typeface="Arial" charset="0"/>
              </a:rPr>
              <a:t>"</a:t>
            </a:r>
            <a:r>
              <a:rPr lang="en-US" altLang="en-US" sz="2800">
                <a:latin typeface="Arial" charset="0"/>
              </a:rPr>
              <a:t> – Isaiah 53:9-10</a:t>
            </a:r>
          </a:p>
        </p:txBody>
      </p:sp>
    </p:spTree>
    <p:custDataLst>
      <p:tags r:id="rId1"/>
    </p:custDataLst>
  </p:cSld>
  <p:clrMapOvr>
    <a:masterClrMapping/>
  </p:clrMapOvr>
  <p:transition advTm="199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checkerboard(across)">
                                      <p:cBhvr>
                                        <p:cTn id="7"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Suffering yet reigning</a:t>
            </a:r>
          </a:p>
        </p:txBody>
      </p:sp>
      <p:sp>
        <p:nvSpPr>
          <p:cNvPr id="104451" name="Rectangle 3"/>
          <p:cNvSpPr>
            <a:spLocks noGrp="1" noChangeArrowheads="1"/>
          </p:cNvSpPr>
          <p:nvPr>
            <p:ph type="body" idx="1"/>
          </p:nvPr>
        </p:nvSpPr>
        <p:spPr/>
        <p:txBody>
          <a:bodyPr/>
          <a:lstStyle/>
          <a:p>
            <a:pPr>
              <a:lnSpc>
                <a:spcPct val="90000"/>
              </a:lnSpc>
              <a:buFont typeface="Wingdings" pitchFamily="2" charset="2"/>
              <a:buNone/>
            </a:pPr>
            <a:r>
              <a:rPr lang="en-US" altLang="en-US"/>
              <a:t>These two verses tell us:</a:t>
            </a:r>
          </a:p>
          <a:p>
            <a:pPr>
              <a:lnSpc>
                <a:spcPct val="90000"/>
              </a:lnSpc>
            </a:pPr>
            <a:r>
              <a:rPr lang="en-US" altLang="en-US"/>
              <a:t>Though they planned to bury him with wicked men, he was actually with a rich man in his death.</a:t>
            </a:r>
          </a:p>
          <a:p>
            <a:pPr>
              <a:lnSpc>
                <a:spcPct val="90000"/>
              </a:lnSpc>
            </a:pPr>
            <a:r>
              <a:rPr lang="en-US" altLang="en-US"/>
              <a:t>God caused his suffering, making his life a guilt-offering.</a:t>
            </a:r>
          </a:p>
          <a:p>
            <a:pPr>
              <a:lnSpc>
                <a:spcPct val="90000"/>
              </a:lnSpc>
            </a:pPr>
            <a:r>
              <a:rPr lang="en-US" altLang="en-US"/>
              <a:t>Afterward, the servant will prolong his days.</a:t>
            </a:r>
          </a:p>
        </p:txBody>
      </p:sp>
    </p:spTree>
    <p:custDataLst>
      <p:tags r:id="rId1"/>
    </p:custDataLst>
  </p:cSld>
  <p:clrMapOvr>
    <a:masterClrMapping/>
  </p:clrMapOvr>
  <p:transition advTm="178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Suffering yet reigning</a:t>
            </a:r>
          </a:p>
        </p:txBody>
      </p:sp>
      <p:sp>
        <p:nvSpPr>
          <p:cNvPr id="105475" name="Text Box 3"/>
          <p:cNvSpPr txBox="1">
            <a:spLocks noChangeArrowheads="1"/>
          </p:cNvSpPr>
          <p:nvPr/>
        </p:nvSpPr>
        <p:spPr bwMode="auto">
          <a:xfrm>
            <a:off x="533400" y="2057400"/>
            <a:ext cx="8001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latin typeface="Arial" charset="0"/>
                <a:cs typeface="Arial" charset="0"/>
              </a:rPr>
              <a:t>"</a:t>
            </a:r>
            <a:r>
              <a:rPr lang="en-US" altLang="en-US" sz="2800">
                <a:latin typeface="Arial" charset="0"/>
              </a:rPr>
              <a:t>After the suffering of his soul, he will see the light of life and be satisfied; by knowledge of him my righteous servant will justify many, and he will bear their iniquities.  Therefore I will give him a portion with the great, and he will divide the spoils with the strong, because he poured out his life unto death, and was numbered with the transgressors.  For he bore the sin of many, and made intercession for the transgressors.</a:t>
            </a:r>
            <a:r>
              <a:rPr lang="en-US" altLang="en-US" sz="2800">
                <a:latin typeface="Arial" charset="0"/>
                <a:cs typeface="Arial" charset="0"/>
              </a:rPr>
              <a:t>"</a:t>
            </a:r>
            <a:r>
              <a:rPr lang="en-US" altLang="en-US" sz="2800">
                <a:latin typeface="Arial" charset="0"/>
              </a:rPr>
              <a:t> – Isaiah 53:11-12</a:t>
            </a:r>
          </a:p>
        </p:txBody>
      </p:sp>
    </p:spTree>
    <p:custDataLst>
      <p:tags r:id="rId1"/>
    </p:custDataLst>
  </p:cSld>
  <p:clrMapOvr>
    <a:masterClrMapping/>
  </p:clrMapOvr>
  <p:transition advTm="289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checkerboard(across)">
                                      <p:cBhvr>
                                        <p:cTn id="7"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It cannot explain the universe</a:t>
            </a:r>
          </a:p>
        </p:txBody>
      </p:sp>
      <p:sp>
        <p:nvSpPr>
          <p:cNvPr id="67587" name="Rectangle 3"/>
          <p:cNvSpPr>
            <a:spLocks noGrp="1" noChangeArrowheads="1"/>
          </p:cNvSpPr>
          <p:nvPr>
            <p:ph type="body" idx="1"/>
          </p:nvPr>
        </p:nvSpPr>
        <p:spPr/>
        <p:txBody>
          <a:bodyPr/>
          <a:lstStyle/>
          <a:p>
            <a:r>
              <a:rPr lang="en-US" altLang="en-US"/>
              <a:t>Recent discoveries indicate that the universe is very precisely put together to allow for life to exist.</a:t>
            </a:r>
          </a:p>
          <a:p>
            <a:r>
              <a:rPr lang="en-US" altLang="en-US"/>
              <a:t>Obviously, if the universe didn</a:t>
            </a:r>
            <a:r>
              <a:rPr lang="en-US" altLang="en-US">
                <a:cs typeface="Arial" charset="0"/>
              </a:rPr>
              <a:t>'</a:t>
            </a:r>
            <a:r>
              <a:rPr lang="en-US" altLang="en-US"/>
              <a:t>t allow life, we wouldn</a:t>
            </a:r>
            <a:r>
              <a:rPr lang="en-US" altLang="en-US">
                <a:cs typeface="Arial" charset="0"/>
              </a:rPr>
              <a:t>'</a:t>
            </a:r>
            <a:r>
              <a:rPr lang="en-US" altLang="en-US"/>
              <a:t>t be here to observe it!</a:t>
            </a:r>
          </a:p>
          <a:p>
            <a:r>
              <a:rPr lang="en-US" altLang="en-US"/>
              <a:t>But this precise </a:t>
            </a:r>
            <a:r>
              <a:rPr lang="en-US" altLang="en-US">
                <a:cs typeface="Arial" charset="0"/>
              </a:rPr>
              <a:t>"</a:t>
            </a:r>
            <a:r>
              <a:rPr lang="en-US" altLang="en-US"/>
              <a:t>fit</a:t>
            </a:r>
            <a:r>
              <a:rPr lang="en-US" altLang="en-US">
                <a:cs typeface="Arial" charset="0"/>
              </a:rPr>
              <a:t>"</a:t>
            </a:r>
            <a:r>
              <a:rPr lang="en-US" altLang="en-US"/>
              <a:t> is enormously more precise than anyone would have guessed.</a:t>
            </a:r>
          </a:p>
        </p:txBody>
      </p:sp>
    </p:spTree>
    <p:custDataLst>
      <p:tags r:id="rId1"/>
    </p:custDataLst>
  </p:cSld>
  <p:clrMapOvr>
    <a:masterClrMapping/>
  </p:clrMapOvr>
  <p:transition advTm="209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Suffering yet reigning</a:t>
            </a:r>
          </a:p>
        </p:txBody>
      </p:sp>
      <p:sp>
        <p:nvSpPr>
          <p:cNvPr id="106499" name="Rectangle 3"/>
          <p:cNvSpPr>
            <a:spLocks noGrp="1" noChangeArrowheads="1"/>
          </p:cNvSpPr>
          <p:nvPr>
            <p:ph type="body" idx="1"/>
          </p:nvPr>
        </p:nvSpPr>
        <p:spPr/>
        <p:txBody>
          <a:bodyPr/>
          <a:lstStyle/>
          <a:p>
            <a:pPr>
              <a:lnSpc>
                <a:spcPct val="90000"/>
              </a:lnSpc>
              <a:buFont typeface="Wingdings" pitchFamily="2" charset="2"/>
              <a:buNone/>
            </a:pPr>
            <a:r>
              <a:rPr lang="en-US" altLang="en-US"/>
              <a:t>These last two verses tell us:</a:t>
            </a:r>
          </a:p>
          <a:p>
            <a:pPr>
              <a:lnSpc>
                <a:spcPct val="90000"/>
              </a:lnSpc>
            </a:pPr>
            <a:r>
              <a:rPr lang="en-US" altLang="en-US"/>
              <a:t>After suffering, he will be satisfied.</a:t>
            </a:r>
          </a:p>
          <a:p>
            <a:pPr>
              <a:lnSpc>
                <a:spcPct val="90000"/>
              </a:lnSpc>
            </a:pPr>
            <a:r>
              <a:rPr lang="en-US" altLang="en-US"/>
              <a:t>After death, he will live.</a:t>
            </a:r>
          </a:p>
          <a:p>
            <a:pPr>
              <a:lnSpc>
                <a:spcPct val="90000"/>
              </a:lnSpc>
            </a:pPr>
            <a:r>
              <a:rPr lang="en-US" altLang="en-US"/>
              <a:t>Many will be justified by knowing him.</a:t>
            </a:r>
          </a:p>
          <a:p>
            <a:pPr>
              <a:lnSpc>
                <a:spcPct val="90000"/>
              </a:lnSpc>
            </a:pPr>
            <a:r>
              <a:rPr lang="en-US" altLang="en-US"/>
              <a:t>He will be counted among the great.</a:t>
            </a:r>
          </a:p>
          <a:p>
            <a:pPr>
              <a:lnSpc>
                <a:spcPct val="90000"/>
              </a:lnSpc>
            </a:pPr>
            <a:r>
              <a:rPr lang="en-US" altLang="en-US"/>
              <a:t>Though counted a transgressor, he actually bore their sins and made intercession for them.</a:t>
            </a:r>
          </a:p>
        </p:txBody>
      </p:sp>
    </p:spTree>
    <p:custDataLst>
      <p:tags r:id="rId1"/>
    </p:custDataLst>
  </p:cSld>
  <p:clrMapOvr>
    <a:masterClrMapping/>
  </p:clrMapOvr>
  <p:transition advTm="18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499">
                                            <p:txEl>
                                              <p:pRg st="4" end="4"/>
                                            </p:txEl>
                                          </p:spTgt>
                                        </p:tgtEl>
                                        <p:attrNameLst>
                                          <p:attrName>style.visibility</p:attrName>
                                        </p:attrNameLst>
                                      </p:cBhvr>
                                      <p:to>
                                        <p:strVal val="visible"/>
                                      </p:to>
                                    </p:set>
                                    <p:anim calcmode="lin" valueType="num">
                                      <p:cBhvr additive="base">
                                        <p:cTn id="31" dur="500" fill="hold"/>
                                        <p:tgtEl>
                                          <p:spTgt spid="1064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64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499">
                                            <p:txEl>
                                              <p:pRg st="5" end="5"/>
                                            </p:txEl>
                                          </p:spTgt>
                                        </p:tgtEl>
                                        <p:attrNameLst>
                                          <p:attrName>style.visibility</p:attrName>
                                        </p:attrNameLst>
                                      </p:cBhvr>
                                      <p:to>
                                        <p:strVal val="visible"/>
                                      </p:to>
                                    </p:set>
                                    <p:anim calcmode="lin" valueType="num">
                                      <p:cBhvr additive="base">
                                        <p:cTn id="37" dur="500" fill="hold"/>
                                        <p:tgtEl>
                                          <p:spTgt spid="1064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64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Suffering yet reigning</a:t>
            </a:r>
          </a:p>
        </p:txBody>
      </p:sp>
      <p:sp>
        <p:nvSpPr>
          <p:cNvPr id="107523" name="Rectangle 3"/>
          <p:cNvSpPr>
            <a:spLocks noGrp="1" noChangeArrowheads="1"/>
          </p:cNvSpPr>
          <p:nvPr>
            <p:ph type="body" idx="1"/>
          </p:nvPr>
        </p:nvSpPr>
        <p:spPr/>
        <p:txBody>
          <a:bodyPr/>
          <a:lstStyle/>
          <a:p>
            <a:r>
              <a:rPr lang="en-US" altLang="en-US"/>
              <a:t>All this marvelously fits the New Testament picture of Jesus, though it was written centuries in advance.</a:t>
            </a:r>
          </a:p>
          <a:p>
            <a:r>
              <a:rPr lang="en-US" altLang="en-US"/>
              <a:t>It fits no one else in history.</a:t>
            </a:r>
          </a:p>
          <a:p>
            <a:r>
              <a:rPr lang="en-US" altLang="en-US"/>
              <a:t>It gives us the basic theology of Christianity.</a:t>
            </a:r>
          </a:p>
        </p:txBody>
      </p:sp>
    </p:spTree>
    <p:custDataLst>
      <p:tags r:id="rId1"/>
    </p:custDataLst>
  </p:cSld>
  <p:clrMapOvr>
    <a:masterClrMapping/>
  </p:clrMapOvr>
  <p:transition advTm="163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It cannot explain Jesus.</a:t>
            </a:r>
          </a:p>
        </p:txBody>
      </p:sp>
      <p:sp>
        <p:nvSpPr>
          <p:cNvPr id="108547" name="Rectangle 3"/>
          <p:cNvSpPr>
            <a:spLocks noGrp="1" noChangeArrowheads="1"/>
          </p:cNvSpPr>
          <p:nvPr>
            <p:ph type="body" idx="1"/>
          </p:nvPr>
        </p:nvSpPr>
        <p:spPr/>
        <p:txBody>
          <a:bodyPr/>
          <a:lstStyle/>
          <a:p>
            <a:r>
              <a:rPr lang="en-US" altLang="en-US"/>
              <a:t>A </a:t>
            </a:r>
            <a:r>
              <a:rPr lang="en-US" altLang="en-US">
                <a:cs typeface="Arial" charset="0"/>
              </a:rPr>
              <a:t>"</a:t>
            </a:r>
            <a:r>
              <a:rPr lang="en-US" altLang="en-US"/>
              <a:t>light to the Gentiles</a:t>
            </a:r>
            <a:r>
              <a:rPr lang="en-US" altLang="en-US">
                <a:cs typeface="Arial" charset="0"/>
              </a:rPr>
              <a:t>"</a:t>
            </a:r>
          </a:p>
          <a:p>
            <a:r>
              <a:rPr lang="en-US" altLang="en-US"/>
              <a:t>Cut off in the period AD 28-35</a:t>
            </a:r>
          </a:p>
          <a:p>
            <a:r>
              <a:rPr lang="en-US" altLang="en-US"/>
              <a:t>Born yet pre-existent</a:t>
            </a:r>
          </a:p>
          <a:p>
            <a:r>
              <a:rPr lang="en-US" altLang="en-US"/>
              <a:t>King yet priest</a:t>
            </a:r>
          </a:p>
          <a:p>
            <a:r>
              <a:rPr lang="en-US" altLang="en-US"/>
              <a:t>Humble yet exalted</a:t>
            </a:r>
          </a:p>
          <a:p>
            <a:r>
              <a:rPr lang="en-US" altLang="en-US"/>
              <a:t>Suffering yet reigning</a:t>
            </a:r>
          </a:p>
        </p:txBody>
      </p:sp>
    </p:spTree>
    <p:custDataLst>
      <p:tags r:id="rId1"/>
    </p:custDataLst>
  </p:cSld>
  <p:clrMapOvr>
    <a:masterClrMapping/>
  </p:clrMapOvr>
  <p:transition advTm="170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8547">
                                            <p:txEl>
                                              <p:pRg st="5" end="5"/>
                                            </p:txEl>
                                          </p:spTgt>
                                        </p:tgtEl>
                                        <p:attrNameLst>
                                          <p:attrName>style.visibility</p:attrName>
                                        </p:attrNameLst>
                                      </p:cBhvr>
                                      <p:to>
                                        <p:strVal val="visible"/>
                                      </p:to>
                                    </p:set>
                                    <p:anim calcmode="lin" valueType="num">
                                      <p:cBhvr additive="base">
                                        <p:cTn id="37" dur="500" fill="hold"/>
                                        <p:tgtEl>
                                          <p:spTgt spid="1085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85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Atheism cannot be true.</a:t>
            </a:r>
          </a:p>
        </p:txBody>
      </p:sp>
      <p:sp>
        <p:nvSpPr>
          <p:cNvPr id="109571" name="Rectangle 3"/>
          <p:cNvSpPr>
            <a:spLocks noGrp="1" noChangeArrowheads="1"/>
          </p:cNvSpPr>
          <p:nvPr>
            <p:ph type="body" idx="1"/>
          </p:nvPr>
        </p:nvSpPr>
        <p:spPr/>
        <p:txBody>
          <a:bodyPr/>
          <a:lstStyle/>
          <a:p>
            <a:r>
              <a:rPr lang="en-US" altLang="en-US"/>
              <a:t>Because it cannot explain a universe with a beginning.</a:t>
            </a:r>
          </a:p>
          <a:p>
            <a:r>
              <a:rPr lang="en-US" altLang="en-US"/>
              <a:t>Because it cannot explain the origin and complexity of life.</a:t>
            </a:r>
          </a:p>
          <a:p>
            <a:r>
              <a:rPr lang="en-US" altLang="en-US"/>
              <a:t>Because it cannot explain Jesus.</a:t>
            </a:r>
          </a:p>
        </p:txBody>
      </p:sp>
    </p:spTree>
    <p:custDataLst>
      <p:tags r:id="rId1"/>
    </p:custDataLst>
  </p:cSld>
  <p:clrMapOvr>
    <a:masterClrMapping/>
  </p:clrMapOvr>
  <p:transition advTm="133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p:txBody>
          <a:bodyPr/>
          <a:lstStyle/>
          <a:p>
            <a:r>
              <a:rPr lang="en-US" altLang="en-US"/>
              <a:t>The End</a:t>
            </a:r>
          </a:p>
        </p:txBody>
      </p:sp>
      <p:sp>
        <p:nvSpPr>
          <p:cNvPr id="111619" name="Rectangle 3"/>
          <p:cNvSpPr>
            <a:spLocks noGrp="1" noChangeArrowheads="1"/>
          </p:cNvSpPr>
          <p:nvPr>
            <p:ph type="subTitle" idx="1"/>
          </p:nvPr>
        </p:nvSpPr>
        <p:spPr/>
        <p:txBody>
          <a:bodyPr/>
          <a:lstStyle/>
          <a:p>
            <a:r>
              <a:rPr lang="en-US" altLang="en-US"/>
              <a:t>Atheism is not a viable worldview.</a:t>
            </a:r>
          </a:p>
        </p:txBody>
      </p:sp>
    </p:spTree>
    <p:custDataLst>
      <p:tags r:id="rId1"/>
    </p:custDataLst>
  </p:cSld>
  <p:clrMapOvr>
    <a:masterClrMapping/>
  </p:clrMapOvr>
  <p:transition advTm="361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1619">
                                            <p:txEl>
                                              <p:pRg st="0" end="0"/>
                                            </p:txEl>
                                          </p:spTgt>
                                        </p:tgtEl>
                                        <p:attrNameLst>
                                          <p:attrName>style.visibility</p:attrName>
                                        </p:attrNameLst>
                                      </p:cBhvr>
                                      <p:to>
                                        <p:strVal val="visible"/>
                                      </p:to>
                                    </p:set>
                                    <p:anim calcmode="lin" valueType="num">
                                      <p:cBhvr additive="base">
                                        <p:cTn id="13" dur="500" fill="hold"/>
                                        <p:tgtEl>
                                          <p:spTgt spid="11161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16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utoUpdateAnimBg="0"/>
      <p:bldP spid="11161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It cannot explain the universe</a:t>
            </a:r>
          </a:p>
        </p:txBody>
      </p:sp>
      <p:sp>
        <p:nvSpPr>
          <p:cNvPr id="68611" name="Rectangle 3"/>
          <p:cNvSpPr>
            <a:spLocks noGrp="1" noChangeArrowheads="1"/>
          </p:cNvSpPr>
          <p:nvPr>
            <p:ph type="body" idx="1"/>
          </p:nvPr>
        </p:nvSpPr>
        <p:spPr/>
        <p:txBody>
          <a:bodyPr/>
          <a:lstStyle/>
          <a:p>
            <a:pPr>
              <a:lnSpc>
                <a:spcPct val="90000"/>
              </a:lnSpc>
            </a:pPr>
            <a:r>
              <a:rPr lang="en-US" altLang="en-US"/>
              <a:t>This </a:t>
            </a:r>
            <a:r>
              <a:rPr lang="en-US" altLang="en-US">
                <a:cs typeface="Arial" charset="0"/>
              </a:rPr>
              <a:t>"</a:t>
            </a:r>
            <a:r>
              <a:rPr lang="en-US" altLang="en-US"/>
              <a:t>fit</a:t>
            </a:r>
            <a:r>
              <a:rPr lang="en-US" altLang="en-US">
                <a:cs typeface="Arial" charset="0"/>
              </a:rPr>
              <a:t>"</a:t>
            </a:r>
            <a:r>
              <a:rPr lang="en-US" altLang="en-US"/>
              <a:t> is more precise than one part in 10</a:t>
            </a:r>
            <a:r>
              <a:rPr lang="en-US" altLang="en-US" baseline="30000"/>
              <a:t>100</a:t>
            </a:r>
            <a:r>
              <a:rPr lang="en-US" altLang="en-US"/>
              <a:t>.</a:t>
            </a:r>
          </a:p>
          <a:p>
            <a:pPr>
              <a:lnSpc>
                <a:spcPct val="90000"/>
              </a:lnSpc>
            </a:pPr>
            <a:r>
              <a:rPr lang="en-US" altLang="en-US"/>
              <a:t>How big is 10</a:t>
            </a:r>
            <a:r>
              <a:rPr lang="en-US" altLang="en-US" baseline="30000"/>
              <a:t>100?</a:t>
            </a:r>
            <a:endParaRPr lang="en-US" altLang="en-US"/>
          </a:p>
          <a:p>
            <a:pPr lvl="1">
              <a:lnSpc>
                <a:spcPct val="90000"/>
              </a:lnSpc>
            </a:pPr>
            <a:r>
              <a:rPr lang="en-US" altLang="en-US"/>
              <a:t>10</a:t>
            </a:r>
            <a:r>
              <a:rPr lang="en-US" altLang="en-US" baseline="30000"/>
              <a:t>28</a:t>
            </a:r>
            <a:r>
              <a:rPr lang="en-US" altLang="en-US"/>
              <a:t> grains sand 1 mi deep over whole earth</a:t>
            </a:r>
          </a:p>
          <a:p>
            <a:pPr lvl="1">
              <a:lnSpc>
                <a:spcPct val="90000"/>
              </a:lnSpc>
            </a:pPr>
            <a:r>
              <a:rPr lang="en-US" altLang="en-US"/>
              <a:t>10</a:t>
            </a:r>
            <a:r>
              <a:rPr lang="en-US" altLang="en-US" baseline="30000"/>
              <a:t>22</a:t>
            </a:r>
            <a:r>
              <a:rPr lang="en-US" altLang="en-US"/>
              <a:t> planets per universe</a:t>
            </a:r>
          </a:p>
          <a:p>
            <a:pPr lvl="1">
              <a:lnSpc>
                <a:spcPct val="90000"/>
              </a:lnSpc>
            </a:pPr>
            <a:r>
              <a:rPr lang="en-US" altLang="en-US"/>
              <a:t>10</a:t>
            </a:r>
            <a:r>
              <a:rPr lang="en-US" altLang="en-US" baseline="30000"/>
              <a:t>50</a:t>
            </a:r>
            <a:r>
              <a:rPr lang="en-US" altLang="en-US"/>
              <a:t> number of universes needed for enough grains of sand</a:t>
            </a:r>
          </a:p>
          <a:p>
            <a:pPr>
              <a:lnSpc>
                <a:spcPct val="90000"/>
              </a:lnSpc>
            </a:pPr>
            <a:r>
              <a:rPr lang="en-US" altLang="en-US"/>
              <a:t>Our universe looks designed!</a:t>
            </a:r>
          </a:p>
        </p:txBody>
      </p:sp>
    </p:spTree>
    <p:custDataLst>
      <p:tags r:id="rId1"/>
    </p:custDataLst>
  </p:cSld>
  <p:clrMapOvr>
    <a:masterClrMapping/>
  </p:clrMapOvr>
  <p:transition advTm="1058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611">
                                            <p:txEl>
                                              <p:pRg st="4" end="4"/>
                                            </p:txEl>
                                          </p:spTgt>
                                        </p:tgtEl>
                                        <p:attrNameLst>
                                          <p:attrName>style.visibility</p:attrName>
                                        </p:attrNameLst>
                                      </p:cBhvr>
                                      <p:to>
                                        <p:strVal val="visible"/>
                                      </p:to>
                                    </p:set>
                                    <p:anim calcmode="lin" valueType="num">
                                      <p:cBhvr additive="base">
                                        <p:cTn id="31" dur="500" fill="hold"/>
                                        <p:tgtEl>
                                          <p:spTgt spid="686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8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611">
                                            <p:txEl>
                                              <p:pRg st="5" end="5"/>
                                            </p:txEl>
                                          </p:spTgt>
                                        </p:tgtEl>
                                        <p:attrNameLst>
                                          <p:attrName>style.visibility</p:attrName>
                                        </p:attrNameLst>
                                      </p:cBhvr>
                                      <p:to>
                                        <p:strVal val="visible"/>
                                      </p:to>
                                    </p:set>
                                    <p:anim calcmode="lin" valueType="num">
                                      <p:cBhvr additive="base">
                                        <p:cTn id="37" dur="500" fill="hold"/>
                                        <p:tgtEl>
                                          <p:spTgt spid="6861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86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It cannot explain life</a:t>
            </a:r>
          </a:p>
        </p:txBody>
      </p:sp>
      <p:sp>
        <p:nvSpPr>
          <p:cNvPr id="69635" name="Rectangle 3"/>
          <p:cNvSpPr>
            <a:spLocks noGrp="1" noChangeArrowheads="1"/>
          </p:cNvSpPr>
          <p:nvPr>
            <p:ph type="body" idx="1"/>
          </p:nvPr>
        </p:nvSpPr>
        <p:spPr/>
        <p:txBody>
          <a:bodyPr/>
          <a:lstStyle/>
          <a:p>
            <a:r>
              <a:rPr lang="en-US" altLang="en-US" sz="2800"/>
              <a:t>Life is far more complex than anything else in the universe.</a:t>
            </a:r>
          </a:p>
          <a:p>
            <a:r>
              <a:rPr lang="en-US" altLang="en-US" sz="2800"/>
              <a:t>A simple bacterium would require 100 million pages to specify its structure.</a:t>
            </a:r>
          </a:p>
          <a:p>
            <a:pPr lvl="1"/>
            <a:r>
              <a:rPr lang="en-US" altLang="en-US" sz="2400"/>
              <a:t>Carl Sagan, </a:t>
            </a:r>
            <a:r>
              <a:rPr lang="en-US" altLang="en-US" sz="2400">
                <a:cs typeface="Arial" charset="0"/>
              </a:rPr>
              <a:t>"</a:t>
            </a:r>
            <a:r>
              <a:rPr lang="en-US" altLang="en-US" sz="2400"/>
              <a:t>Life,</a:t>
            </a:r>
            <a:r>
              <a:rPr lang="en-US" altLang="en-US" sz="2400">
                <a:cs typeface="Arial" charset="0"/>
              </a:rPr>
              <a:t>"</a:t>
            </a:r>
            <a:r>
              <a:rPr lang="en-US" altLang="en-US" sz="2400"/>
              <a:t> </a:t>
            </a:r>
            <a:r>
              <a:rPr lang="en-US" altLang="en-US" sz="2400" i="1"/>
              <a:t>Encyclopaedia Britannica</a:t>
            </a:r>
          </a:p>
          <a:p>
            <a:r>
              <a:rPr lang="en-US" altLang="en-US" sz="2800"/>
              <a:t>Life appeared rather suddenly on earth, just after it had cooled enough not to cook meat.</a:t>
            </a:r>
          </a:p>
          <a:p>
            <a:r>
              <a:rPr lang="en-US" altLang="en-US" sz="2800"/>
              <a:t>It looks like life was planted on earth.</a:t>
            </a:r>
          </a:p>
        </p:txBody>
      </p:sp>
    </p:spTree>
    <p:custDataLst>
      <p:tags r:id="rId1"/>
    </p:custDataLst>
  </p:cSld>
  <p:clrMapOvr>
    <a:masterClrMapping/>
  </p:clrMapOvr>
  <p:transition advTm="547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It cannot explain life</a:t>
            </a:r>
          </a:p>
        </p:txBody>
      </p:sp>
      <p:sp>
        <p:nvSpPr>
          <p:cNvPr id="70659" name="Rectangle 3"/>
          <p:cNvSpPr>
            <a:spLocks noGrp="1" noChangeArrowheads="1"/>
          </p:cNvSpPr>
          <p:nvPr>
            <p:ph type="body" idx="1"/>
          </p:nvPr>
        </p:nvSpPr>
        <p:spPr/>
        <p:txBody>
          <a:bodyPr/>
          <a:lstStyle/>
          <a:p>
            <a:pPr>
              <a:lnSpc>
                <a:spcPct val="90000"/>
              </a:lnSpc>
            </a:pPr>
            <a:r>
              <a:rPr lang="en-US" altLang="en-US"/>
              <a:t>The complexity of the simplest living things is far beyond the resources of our universe to have happened by chance.</a:t>
            </a:r>
          </a:p>
          <a:p>
            <a:pPr>
              <a:lnSpc>
                <a:spcPct val="90000"/>
              </a:lnSpc>
            </a:pPr>
            <a:r>
              <a:rPr lang="en-US" altLang="en-US"/>
              <a:t>More complex living things typically show up rather suddenly in the fossil record.</a:t>
            </a:r>
          </a:p>
          <a:p>
            <a:pPr>
              <a:lnSpc>
                <a:spcPct val="90000"/>
              </a:lnSpc>
            </a:pPr>
            <a:r>
              <a:rPr lang="en-US" altLang="en-US"/>
              <a:t>The major body plans of the animals all appear within 5 million years at the Cambrian explosion ~525 million yrs ago.</a:t>
            </a:r>
          </a:p>
        </p:txBody>
      </p:sp>
    </p:spTree>
    <p:custDataLst>
      <p:tags r:id="rId1"/>
    </p:custDataLst>
  </p:cSld>
  <p:clrMapOvr>
    <a:masterClrMapping/>
  </p:clrMapOvr>
  <p:transition advTm="222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It cannot explain life</a:t>
            </a:r>
          </a:p>
        </p:txBody>
      </p:sp>
      <p:sp>
        <p:nvSpPr>
          <p:cNvPr id="71683" name="Rectangle 3"/>
          <p:cNvSpPr>
            <a:spLocks noGrp="1" noChangeArrowheads="1"/>
          </p:cNvSpPr>
          <p:nvPr>
            <p:ph type="body" idx="1"/>
          </p:nvPr>
        </p:nvSpPr>
        <p:spPr/>
        <p:txBody>
          <a:bodyPr/>
          <a:lstStyle/>
          <a:p>
            <a:r>
              <a:rPr lang="en-US" altLang="en-US"/>
              <a:t>There have been no new body plans (</a:t>
            </a:r>
            <a:r>
              <a:rPr lang="en-US" altLang="en-US" i="1"/>
              <a:t>phyla</a:t>
            </a:r>
            <a:r>
              <a:rPr lang="en-US" altLang="en-US"/>
              <a:t>) for animals formed since then.</a:t>
            </a:r>
          </a:p>
          <a:p>
            <a:r>
              <a:rPr lang="en-US" altLang="en-US"/>
              <a:t>This is the opposite of what one would expect from Darwinian evolution.</a:t>
            </a:r>
          </a:p>
          <a:p>
            <a:r>
              <a:rPr lang="en-US" altLang="en-US"/>
              <a:t>The fossil record is characterized by:</a:t>
            </a:r>
          </a:p>
          <a:p>
            <a:pPr lvl="1"/>
            <a:r>
              <a:rPr lang="en-US" altLang="en-US"/>
              <a:t>Sudden appearance of new forms.</a:t>
            </a:r>
          </a:p>
          <a:p>
            <a:pPr lvl="1"/>
            <a:r>
              <a:rPr lang="en-US" altLang="en-US"/>
              <a:t>Virtually no change after the form appears.</a:t>
            </a:r>
          </a:p>
        </p:txBody>
      </p:sp>
    </p:spTree>
    <p:custDataLst>
      <p:tags r:id="rId1"/>
    </p:custDataLst>
  </p:cSld>
  <p:clrMapOvr>
    <a:masterClrMapping/>
  </p:clrMapOvr>
  <p:transition advTm="239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683">
                                            <p:txEl>
                                              <p:pRg st="4" end="4"/>
                                            </p:txEl>
                                          </p:spTgt>
                                        </p:tgtEl>
                                        <p:attrNameLst>
                                          <p:attrName>style.visibility</p:attrName>
                                        </p:attrNameLst>
                                      </p:cBhvr>
                                      <p:to>
                                        <p:strVal val="visible"/>
                                      </p:to>
                                    </p:set>
                                    <p:anim calcmode="lin" valueType="num">
                                      <p:cBhvr additive="base">
                                        <p:cTn id="31" dur="500" fill="hold"/>
                                        <p:tgtEl>
                                          <p:spTgt spid="716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6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It cannot explain life</a:t>
            </a:r>
          </a:p>
        </p:txBody>
      </p:sp>
      <p:sp>
        <p:nvSpPr>
          <p:cNvPr id="72707" name="Rectangle 3"/>
          <p:cNvSpPr>
            <a:spLocks noGrp="1" noChangeArrowheads="1"/>
          </p:cNvSpPr>
          <p:nvPr>
            <p:ph type="body" idx="1"/>
          </p:nvPr>
        </p:nvSpPr>
        <p:spPr/>
        <p:txBody>
          <a:bodyPr/>
          <a:lstStyle/>
          <a:p>
            <a:r>
              <a:rPr lang="en-US" altLang="en-US"/>
              <a:t>Transitional forms in the fossil record are too rare.</a:t>
            </a:r>
          </a:p>
          <a:p>
            <a:pPr lvl="1"/>
            <a:r>
              <a:rPr lang="en-US" altLang="en-US"/>
              <a:t>Given a world with no God, transitions have to occur by </a:t>
            </a:r>
            <a:r>
              <a:rPr lang="en-US" altLang="en-US">
                <a:cs typeface="Arial" charset="0"/>
              </a:rPr>
              <a:t>"</a:t>
            </a:r>
            <a:r>
              <a:rPr lang="en-US" altLang="en-US"/>
              <a:t>random walks.</a:t>
            </a:r>
            <a:r>
              <a:rPr lang="en-US" altLang="en-US">
                <a:cs typeface="Arial" charset="0"/>
              </a:rPr>
              <a:t>"</a:t>
            </a:r>
          </a:p>
          <a:p>
            <a:r>
              <a:rPr lang="en-US" altLang="en-US"/>
              <a:t>Life looks like it was designed, and its development overseen, by a guiding mind.</a:t>
            </a:r>
          </a:p>
        </p:txBody>
      </p:sp>
    </p:spTree>
    <p:custDataLst>
      <p:tags r:id="rId1"/>
    </p:custDataLst>
  </p:cSld>
  <p:clrMapOvr>
    <a:masterClrMapping/>
  </p:clrMapOvr>
  <p:transition advTm="528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2707">
                                            <p:txEl>
                                              <p:pRg st="2" end="2"/>
                                            </p:txEl>
                                          </p:spTgt>
                                        </p:tgtEl>
                                        <p:attrNameLst>
                                          <p:attrName>style.visibility</p:attrName>
                                        </p:attrNameLst>
                                      </p:cBhvr>
                                      <p:to>
                                        <p:strVal val="visible"/>
                                      </p:to>
                                    </p:set>
                                    <p:anim calcmode="lin" valueType="num">
                                      <p:cBhvr additive="base">
                                        <p:cTn id="19" dur="500" fill="hold"/>
                                        <p:tgtEl>
                                          <p:spTgt spid="727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27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bldLvl="2"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5.1"/>
</p:tagLst>
</file>

<file path=ppt/tags/tag10.xml><?xml version="1.0" encoding="utf-8"?>
<p:tagLst xmlns:a="http://schemas.openxmlformats.org/drawingml/2006/main" xmlns:r="http://schemas.openxmlformats.org/officeDocument/2006/relationships" xmlns:p="http://schemas.openxmlformats.org/presentationml/2006/main">
  <p:tag name="TIMING" val="|27|8.9|1.6|2.5|3.9"/>
</p:tagLst>
</file>

<file path=ppt/tags/tag11.xml><?xml version="1.0" encoding="utf-8"?>
<p:tagLst xmlns:a="http://schemas.openxmlformats.org/drawingml/2006/main" xmlns:r="http://schemas.openxmlformats.org/officeDocument/2006/relationships" xmlns:p="http://schemas.openxmlformats.org/presentationml/2006/main">
  <p:tag name="TIMING" val="|6.8"/>
</p:tagLst>
</file>

<file path=ppt/tags/tag12.xml><?xml version="1.0" encoding="utf-8"?>
<p:tagLst xmlns:a="http://schemas.openxmlformats.org/drawingml/2006/main" xmlns:r="http://schemas.openxmlformats.org/officeDocument/2006/relationships" xmlns:p="http://schemas.openxmlformats.org/presentationml/2006/main">
  <p:tag name="TIMING" val="|0.3|2.9|6.5|7.2"/>
</p:tagLst>
</file>

<file path=ppt/tags/tag13.xml><?xml version="1.0" encoding="utf-8"?>
<p:tagLst xmlns:a="http://schemas.openxmlformats.org/drawingml/2006/main" xmlns:r="http://schemas.openxmlformats.org/officeDocument/2006/relationships" xmlns:p="http://schemas.openxmlformats.org/presentationml/2006/main">
  <p:tag name="TIMING" val="|4.8"/>
</p:tagLst>
</file>

<file path=ppt/tags/tag14.xml><?xml version="1.0" encoding="utf-8"?>
<p:tagLst xmlns:a="http://schemas.openxmlformats.org/drawingml/2006/main" xmlns:r="http://schemas.openxmlformats.org/officeDocument/2006/relationships" xmlns:p="http://schemas.openxmlformats.org/presentationml/2006/main">
  <p:tag name="TIMING" val="|0.2|23.6|25.8"/>
</p:tagLst>
</file>

<file path=ppt/tags/tag15.xml><?xml version="1.0" encoding="utf-8"?>
<p:tagLst xmlns:a="http://schemas.openxmlformats.org/drawingml/2006/main" xmlns:r="http://schemas.openxmlformats.org/officeDocument/2006/relationships" xmlns:p="http://schemas.openxmlformats.org/presentationml/2006/main">
  <p:tag name="TIMING" val="|4.2|1.8|1.4|1.7"/>
</p:tagLst>
</file>

<file path=ppt/tags/tag16.xml><?xml version="1.0" encoding="utf-8"?>
<p:tagLst xmlns:a="http://schemas.openxmlformats.org/drawingml/2006/main" xmlns:r="http://schemas.openxmlformats.org/officeDocument/2006/relationships" xmlns:p="http://schemas.openxmlformats.org/presentationml/2006/main">
  <p:tag name="TIMING" val="|3.6"/>
</p:tagLst>
</file>

<file path=ppt/tags/tag17.xml><?xml version="1.0" encoding="utf-8"?>
<p:tagLst xmlns:a="http://schemas.openxmlformats.org/drawingml/2006/main" xmlns:r="http://schemas.openxmlformats.org/officeDocument/2006/relationships" xmlns:p="http://schemas.openxmlformats.org/presentationml/2006/main">
  <p:tag name="TIMING" val="|0.3|4.3|0.9|3.9|3.2|0.9|1.4"/>
</p:tagLst>
</file>

<file path=ppt/tags/tag18.xml><?xml version="1.0" encoding="utf-8"?>
<p:tagLst xmlns:a="http://schemas.openxmlformats.org/drawingml/2006/main" xmlns:r="http://schemas.openxmlformats.org/officeDocument/2006/relationships" xmlns:p="http://schemas.openxmlformats.org/presentationml/2006/main">
  <p:tag name="TIMING" val="|0.3|1.7|3.6"/>
</p:tagLst>
</file>

<file path=ppt/tags/tag19.xml><?xml version="1.0" encoding="utf-8"?>
<p:tagLst xmlns:a="http://schemas.openxmlformats.org/drawingml/2006/main" xmlns:r="http://schemas.openxmlformats.org/officeDocument/2006/relationships" xmlns:p="http://schemas.openxmlformats.org/presentationml/2006/main">
  <p:tag name="TIMING" val="|4.9"/>
</p:tagLst>
</file>

<file path=ppt/tags/tag2.xml><?xml version="1.0" encoding="utf-8"?>
<p:tagLst xmlns:a="http://schemas.openxmlformats.org/drawingml/2006/main" xmlns:r="http://schemas.openxmlformats.org/officeDocument/2006/relationships" xmlns:p="http://schemas.openxmlformats.org/presentationml/2006/main">
  <p:tag name="TIMING" val="|2.2|3.1|4.1"/>
</p:tagLst>
</file>

<file path=ppt/tags/tag20.xml><?xml version="1.0" encoding="utf-8"?>
<p:tagLst xmlns:a="http://schemas.openxmlformats.org/drawingml/2006/main" xmlns:r="http://schemas.openxmlformats.org/officeDocument/2006/relationships" xmlns:p="http://schemas.openxmlformats.org/presentationml/2006/main">
  <p:tag name="TIMING" val="|0.5|1.9|0.9|0.9|1.3|1.5|2"/>
</p:tagLst>
</file>

<file path=ppt/tags/tag21.xml><?xml version="1.0" encoding="utf-8"?>
<p:tagLst xmlns:a="http://schemas.openxmlformats.org/drawingml/2006/main" xmlns:r="http://schemas.openxmlformats.org/officeDocument/2006/relationships" xmlns:p="http://schemas.openxmlformats.org/presentationml/2006/main">
  <p:tag name="TIMING" val="|0.4|3.3|7.1"/>
</p:tagLst>
</file>

<file path=ppt/tags/tag22.xml><?xml version="1.0" encoding="utf-8"?>
<p:tagLst xmlns:a="http://schemas.openxmlformats.org/drawingml/2006/main" xmlns:r="http://schemas.openxmlformats.org/officeDocument/2006/relationships" xmlns:p="http://schemas.openxmlformats.org/presentationml/2006/main">
  <p:tag name="TIMING" val="|4.2"/>
</p:tagLst>
</file>

<file path=ppt/tags/tag23.xml><?xml version="1.0" encoding="utf-8"?>
<p:tagLst xmlns:a="http://schemas.openxmlformats.org/drawingml/2006/main" xmlns:r="http://schemas.openxmlformats.org/officeDocument/2006/relationships" xmlns:p="http://schemas.openxmlformats.org/presentationml/2006/main">
  <p:tag name="TIMING" val="|0.3|8.3|7.2"/>
</p:tagLst>
</file>

<file path=ppt/tags/tag24.xml><?xml version="1.0" encoding="utf-8"?>
<p:tagLst xmlns:a="http://schemas.openxmlformats.org/drawingml/2006/main" xmlns:r="http://schemas.openxmlformats.org/officeDocument/2006/relationships" xmlns:p="http://schemas.openxmlformats.org/presentationml/2006/main">
  <p:tag name="TIMING" val="|1.7"/>
</p:tagLst>
</file>

<file path=ppt/tags/tag25.xml><?xml version="1.0" encoding="utf-8"?>
<p:tagLst xmlns:a="http://schemas.openxmlformats.org/drawingml/2006/main" xmlns:r="http://schemas.openxmlformats.org/officeDocument/2006/relationships" xmlns:p="http://schemas.openxmlformats.org/presentationml/2006/main">
  <p:tag name="TIMING" val="|0.4|4.8"/>
</p:tagLst>
</file>

<file path=ppt/tags/tag26.xml><?xml version="1.0" encoding="utf-8"?>
<p:tagLst xmlns:a="http://schemas.openxmlformats.org/drawingml/2006/main" xmlns:r="http://schemas.openxmlformats.org/officeDocument/2006/relationships" xmlns:p="http://schemas.openxmlformats.org/presentationml/2006/main">
  <p:tag name="TIMING" val="|0.3|3.5|4.6|3.1"/>
</p:tagLst>
</file>

<file path=ppt/tags/tag27.xml><?xml version="1.0" encoding="utf-8"?>
<p:tagLst xmlns:a="http://schemas.openxmlformats.org/drawingml/2006/main" xmlns:r="http://schemas.openxmlformats.org/officeDocument/2006/relationships" xmlns:p="http://schemas.openxmlformats.org/presentationml/2006/main">
  <p:tag name="TIMING" val="|2.4|8|3.1|1.6|1.1|2.4"/>
</p:tagLst>
</file>

<file path=ppt/tags/tag28.xml><?xml version="1.0" encoding="utf-8"?>
<p:tagLst xmlns:a="http://schemas.openxmlformats.org/drawingml/2006/main" xmlns:r="http://schemas.openxmlformats.org/officeDocument/2006/relationships" xmlns:p="http://schemas.openxmlformats.org/presentationml/2006/main">
  <p:tag name="TIMING" val="|1"/>
</p:tagLst>
</file>

<file path=ppt/tags/tag29.xml><?xml version="1.0" encoding="utf-8"?>
<p:tagLst xmlns:a="http://schemas.openxmlformats.org/drawingml/2006/main" xmlns:r="http://schemas.openxmlformats.org/officeDocument/2006/relationships" xmlns:p="http://schemas.openxmlformats.org/presentationml/2006/main">
  <p:tag name="TIMING" val="|0.4|2.2|2.6|4.4"/>
</p:tagLst>
</file>

<file path=ppt/tags/tag3.xml><?xml version="1.0" encoding="utf-8"?>
<p:tagLst xmlns:a="http://schemas.openxmlformats.org/drawingml/2006/main" xmlns:r="http://schemas.openxmlformats.org/officeDocument/2006/relationships" xmlns:p="http://schemas.openxmlformats.org/presentationml/2006/main">
  <p:tag name="TIMING" val="|2.1|6.5|4.7|12.8"/>
</p:tagLst>
</file>

<file path=ppt/tags/tag30.xml><?xml version="1.0" encoding="utf-8"?>
<p:tagLst xmlns:a="http://schemas.openxmlformats.org/drawingml/2006/main" xmlns:r="http://schemas.openxmlformats.org/officeDocument/2006/relationships" xmlns:p="http://schemas.openxmlformats.org/presentationml/2006/main">
  <p:tag name="TIMING" val="|0.6"/>
</p:tagLst>
</file>

<file path=ppt/tags/tag31.xml><?xml version="1.0" encoding="utf-8"?>
<p:tagLst xmlns:a="http://schemas.openxmlformats.org/drawingml/2006/main" xmlns:r="http://schemas.openxmlformats.org/officeDocument/2006/relationships" xmlns:p="http://schemas.openxmlformats.org/presentationml/2006/main">
  <p:tag name="TIMING" val="|0.3|1.4|2.4|23.2|2.9"/>
</p:tagLst>
</file>

<file path=ppt/tags/tag32.xml><?xml version="1.0" encoding="utf-8"?>
<p:tagLst xmlns:a="http://schemas.openxmlformats.org/drawingml/2006/main" xmlns:r="http://schemas.openxmlformats.org/officeDocument/2006/relationships" xmlns:p="http://schemas.openxmlformats.org/presentationml/2006/main">
  <p:tag name="TIMING" val="|0.3"/>
</p:tagLst>
</file>

<file path=ppt/tags/tag33.xml><?xml version="1.0" encoding="utf-8"?>
<p:tagLst xmlns:a="http://schemas.openxmlformats.org/drawingml/2006/main" xmlns:r="http://schemas.openxmlformats.org/officeDocument/2006/relationships" xmlns:p="http://schemas.openxmlformats.org/presentationml/2006/main">
  <p:tag name="TIMING" val="|0.2|0.9|5|3.8"/>
</p:tagLst>
</file>

<file path=ppt/tags/tag34.xml><?xml version="1.0" encoding="utf-8"?>
<p:tagLst xmlns:a="http://schemas.openxmlformats.org/drawingml/2006/main" xmlns:r="http://schemas.openxmlformats.org/officeDocument/2006/relationships" xmlns:p="http://schemas.openxmlformats.org/presentationml/2006/main">
  <p:tag name="TIMING" val="|0.4"/>
</p:tagLst>
</file>

<file path=ppt/tags/tag35.xml><?xml version="1.0" encoding="utf-8"?>
<p:tagLst xmlns:a="http://schemas.openxmlformats.org/drawingml/2006/main" xmlns:r="http://schemas.openxmlformats.org/officeDocument/2006/relationships" xmlns:p="http://schemas.openxmlformats.org/presentationml/2006/main">
  <p:tag name="TIMING" val="|0.4|0.8|3.9|2.8"/>
</p:tagLst>
</file>

<file path=ppt/tags/tag36.xml><?xml version="1.0" encoding="utf-8"?>
<p:tagLst xmlns:a="http://schemas.openxmlformats.org/drawingml/2006/main" xmlns:r="http://schemas.openxmlformats.org/officeDocument/2006/relationships" xmlns:p="http://schemas.openxmlformats.org/presentationml/2006/main">
  <p:tag name="TIMING" val="|0.4"/>
</p:tagLst>
</file>

<file path=ppt/tags/tag37.xml><?xml version="1.0" encoding="utf-8"?>
<p:tagLst xmlns:a="http://schemas.openxmlformats.org/drawingml/2006/main" xmlns:r="http://schemas.openxmlformats.org/officeDocument/2006/relationships" xmlns:p="http://schemas.openxmlformats.org/presentationml/2006/main">
  <p:tag name="TIMING" val="|0.5|2.2|4.8|4.5"/>
</p:tagLst>
</file>

<file path=ppt/tags/tag38.xml><?xml version="1.0" encoding="utf-8"?>
<p:tagLst xmlns:a="http://schemas.openxmlformats.org/drawingml/2006/main" xmlns:r="http://schemas.openxmlformats.org/officeDocument/2006/relationships" xmlns:p="http://schemas.openxmlformats.org/presentationml/2006/main">
  <p:tag name="TIMING" val="|0.4"/>
</p:tagLst>
</file>

<file path=ppt/tags/tag39.xml><?xml version="1.0" encoding="utf-8"?>
<p:tagLst xmlns:a="http://schemas.openxmlformats.org/drawingml/2006/main" xmlns:r="http://schemas.openxmlformats.org/officeDocument/2006/relationships" xmlns:p="http://schemas.openxmlformats.org/presentationml/2006/main">
  <p:tag name="TIMING" val="|0.6|0.8|2|2.1|3|2.4"/>
</p:tagLst>
</file>

<file path=ppt/tags/tag4.xml><?xml version="1.0" encoding="utf-8"?>
<p:tagLst xmlns:a="http://schemas.openxmlformats.org/drawingml/2006/main" xmlns:r="http://schemas.openxmlformats.org/officeDocument/2006/relationships" xmlns:p="http://schemas.openxmlformats.org/presentationml/2006/main">
  <p:tag name="TIMING" val="|0.6|8.5|5"/>
</p:tagLst>
</file>

<file path=ppt/tags/tag40.xml><?xml version="1.0" encoding="utf-8"?>
<p:tagLst xmlns:a="http://schemas.openxmlformats.org/drawingml/2006/main" xmlns:r="http://schemas.openxmlformats.org/officeDocument/2006/relationships" xmlns:p="http://schemas.openxmlformats.org/presentationml/2006/main">
  <p:tag name="TIMING" val="|0.2|5.2|2.5"/>
</p:tagLst>
</file>

<file path=ppt/tags/tag41.xml><?xml version="1.0" encoding="utf-8"?>
<p:tagLst xmlns:a="http://schemas.openxmlformats.org/drawingml/2006/main" xmlns:r="http://schemas.openxmlformats.org/officeDocument/2006/relationships" xmlns:p="http://schemas.openxmlformats.org/presentationml/2006/main">
  <p:tag name="TIMING" val="|2.1|1.8|2.8|1.4|1.3|1.6"/>
</p:tagLst>
</file>

<file path=ppt/tags/tag42.xml><?xml version="1.0" encoding="utf-8"?>
<p:tagLst xmlns:a="http://schemas.openxmlformats.org/drawingml/2006/main" xmlns:r="http://schemas.openxmlformats.org/officeDocument/2006/relationships" xmlns:p="http://schemas.openxmlformats.org/presentationml/2006/main">
  <p:tag name="TIMING" val="|1.9|3.7|3.7"/>
</p:tagLst>
</file>

<file path=ppt/tags/tag43.xml><?xml version="1.0" encoding="utf-8"?>
<p:tagLst xmlns:a="http://schemas.openxmlformats.org/drawingml/2006/main" xmlns:r="http://schemas.openxmlformats.org/officeDocument/2006/relationships" xmlns:p="http://schemas.openxmlformats.org/presentationml/2006/main">
  <p:tag name="TIMING" val="|0.6|3.8"/>
</p:tagLst>
</file>

<file path=ppt/tags/tag5.xml><?xml version="1.0" encoding="utf-8"?>
<p:tagLst xmlns:a="http://schemas.openxmlformats.org/drawingml/2006/main" xmlns:r="http://schemas.openxmlformats.org/officeDocument/2006/relationships" xmlns:p="http://schemas.openxmlformats.org/presentationml/2006/main">
  <p:tag name="TIMING" val="|0.2|5.2|14.4|7.5|9.7|9.4"/>
</p:tagLst>
</file>

<file path=ppt/tags/tag6.xml><?xml version="1.0" encoding="utf-8"?>
<p:tagLst xmlns:a="http://schemas.openxmlformats.org/drawingml/2006/main" xmlns:r="http://schemas.openxmlformats.org/officeDocument/2006/relationships" xmlns:p="http://schemas.openxmlformats.org/presentationml/2006/main">
  <p:tag name="TIMING" val="|6.5|5.2|3|18.6|13.1"/>
</p:tagLst>
</file>

<file path=ppt/tags/tag7.xml><?xml version="1.0" encoding="utf-8"?>
<p:tagLst xmlns:a="http://schemas.openxmlformats.org/drawingml/2006/main" xmlns:r="http://schemas.openxmlformats.org/officeDocument/2006/relationships" xmlns:p="http://schemas.openxmlformats.org/presentationml/2006/main">
  <p:tag name="TIMING" val="|0.5|7.5|4.4"/>
</p:tagLst>
</file>

<file path=ppt/tags/tag8.xml><?xml version="1.0" encoding="utf-8"?>
<p:tagLst xmlns:a="http://schemas.openxmlformats.org/drawingml/2006/main" xmlns:r="http://schemas.openxmlformats.org/officeDocument/2006/relationships" xmlns:p="http://schemas.openxmlformats.org/presentationml/2006/main">
  <p:tag name="TIMING" val="|0.2|6.7|7.1|1.9|2.6"/>
</p:tagLst>
</file>

<file path=ppt/tags/tag9.xml><?xml version="1.0" encoding="utf-8"?>
<p:tagLst xmlns:a="http://schemas.openxmlformats.org/drawingml/2006/main" xmlns:r="http://schemas.openxmlformats.org/officeDocument/2006/relationships" xmlns:p="http://schemas.openxmlformats.org/presentationml/2006/main">
  <p:tag name="TIMING" val="|0.3|6.3|25.7"/>
</p:tagLst>
</file>

<file path=ppt/theme/theme1.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230</TotalTime>
  <Words>2487</Words>
  <Application>Microsoft Office PowerPoint</Application>
  <PresentationFormat>On-screen Show (4:3)</PresentationFormat>
  <Paragraphs>188</Paragraphs>
  <Slides>44</Slides>
  <Notes>0</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Artsy</vt:lpstr>
      <vt:lpstr>Why Atheism Cannot Be True</vt:lpstr>
      <vt:lpstr>Atheism Cannot Be True</vt:lpstr>
      <vt:lpstr>It cannot explain the universe</vt:lpstr>
      <vt:lpstr>It cannot explain the universe</vt:lpstr>
      <vt:lpstr>It cannot explain the universe</vt:lpstr>
      <vt:lpstr>It cannot explain life</vt:lpstr>
      <vt:lpstr>It cannot explain life</vt:lpstr>
      <vt:lpstr>It cannot explain life</vt:lpstr>
      <vt:lpstr>It cannot explain life</vt:lpstr>
      <vt:lpstr>It cannot explain Jesus</vt:lpstr>
      <vt:lpstr> A Light to the Gentiles</vt:lpstr>
      <vt:lpstr>A Light to the Gentiles</vt:lpstr>
      <vt:lpstr>Cut off in the period AD 28-35</vt:lpstr>
      <vt:lpstr>Cut off in the period AD 28-35</vt:lpstr>
      <vt:lpstr>Cut off in the period AD 28-35</vt:lpstr>
      <vt:lpstr>Jesus solves  several OT paradoxes</vt:lpstr>
      <vt:lpstr>Born yet pre-existent</vt:lpstr>
      <vt:lpstr>Born yet pre-existent</vt:lpstr>
      <vt:lpstr>Born yet pre-existent</vt:lpstr>
      <vt:lpstr>King yet priest</vt:lpstr>
      <vt:lpstr>King yet priest</vt:lpstr>
      <vt:lpstr>King yet priest</vt:lpstr>
      <vt:lpstr>Humble yet exalted</vt:lpstr>
      <vt:lpstr>Humble yet exalted</vt:lpstr>
      <vt:lpstr>Humble yet exalted</vt:lpstr>
      <vt:lpstr>Humble yet exalted</vt:lpstr>
      <vt:lpstr>Humble yet exalted</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Suffering yet reigning</vt:lpstr>
      <vt:lpstr>It cannot explain Jesus.</vt:lpstr>
      <vt:lpstr>Atheism cannot be true.</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Atheism Cannot Be True</dc:title>
  <dc:creator>RC Newman</dc:creator>
  <cp:lastModifiedBy>Newman</cp:lastModifiedBy>
  <cp:revision>124</cp:revision>
  <cp:lastPrinted>1601-01-01T00:00:00Z</cp:lastPrinted>
  <dcterms:created xsi:type="dcterms:W3CDTF">2003-10-15T18:07:12Z</dcterms:created>
  <dcterms:modified xsi:type="dcterms:W3CDTF">2015-07-10T15:12:01Z</dcterms:modified>
</cp:coreProperties>
</file>