
<file path=[Content_Types].xml><?xml version="1.0" encoding="utf-8"?>
<Types xmlns="http://schemas.openxmlformats.org/package/2006/content-types">
  <Override PartName="/ppt/slides/slide14.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49.xml" ContentType="application/vnd.openxmlformats-officedocument.presentationml.slide+xml"/>
  <Override PartName="/ppt/tags/tag30.xml" ContentType="application/vnd.openxmlformats-officedocument.presentationml.tags+xml"/>
  <Default Extension="bin" ContentType="application/vnd.openxmlformats-officedocument.presentationml.printerSettings"/>
  <Override PartName="/ppt/tags/tag46.xml" ContentType="application/vnd.openxmlformats-officedocument.presentationml.tags+xml"/>
  <Override PartName="/ppt/tags/tag1.xml" ContentType="application/vnd.openxmlformats-officedocument.presentationml.tags+xml"/>
  <Override PartName="/ppt/tags/tag27.xml" ContentType="application/vnd.openxmlformats-officedocument.presentationml.tags+xml"/>
  <Override PartName="/ppt/tags/tag11.xml" ContentType="application/vnd.openxmlformats-officedocument.presentationml.tags+xml"/>
  <Default Extension="wmf" ContentType="image/x-wmf"/>
  <Override PartName="/ppt/slides/slide18.xml" ContentType="application/vnd.openxmlformats-officedocument.presentationml.slide+xml"/>
  <Override PartName="/ppt/slides/slide37.xml" ContentType="application/vnd.openxmlformats-officedocument.presentationml.slide+xml"/>
  <Override PartName="/ppt/tags/tag15.xml" ContentType="application/vnd.openxmlformats-officedocument.presentationml.tags+xml"/>
  <Override PartName="/ppt/slides/slide3.xml" ContentType="application/vnd.openxmlformats-officedocument.presentationml.slide+xml"/>
  <Override PartName="/ppt/slideLayouts/slideLayout1.xml" ContentType="application/vnd.openxmlformats-officedocument.presentationml.slideLayout+xml"/>
  <Override PartName="/ppt/tags/tag34.xml" ContentType="application/vnd.openxmlformats-officedocument.presentationml.tags+xml"/>
  <Override PartName="/ppt/slides/slide23.xml" ContentType="application/vnd.openxmlformats-officedocument.presentationml.slide+xml"/>
  <Override PartName="/ppt/slides/slide42.xml" ContentType="application/vnd.openxmlformats-officedocument.presentationml.slide+xml"/>
  <Override PartName="/ppt/theme/theme1.xml" ContentType="application/vnd.openxmlformats-officedocument.theme+xml"/>
  <Override PartName="/ppt/tags/tag20.xml" ContentType="application/vnd.openxmlformats-officedocument.presentationml.tags+xml"/>
  <Override PartName="/ppt/tags/tag5.xml" ContentType="application/vnd.openxmlformats-officedocument.presentationml.tags+xml"/>
  <Override PartName="/ppt/slideLayouts/slideLayout10.xml" ContentType="application/vnd.openxmlformats-officedocument.presentationml.slideLayout+xml"/>
  <Override PartName="/ppt/tags/tag19.xml" ContentType="application/vnd.openxmlformats-officedocument.presentationml.tags+xml"/>
  <Override PartName="/ppt/tags/tag38.xml" ContentType="application/vnd.openxmlformats-officedocument.presentationml.tags+xml"/>
  <Override PartName="/ppt/slideLayouts/slideLayout5.xml" ContentType="application/vnd.openxmlformats-officedocument.presentationml.slideLayout+xml"/>
  <Override PartName="/ppt/slides/slide30.xml" ContentType="application/vnd.openxmlformats-officedocument.presentationml.slide+xml"/>
  <Override PartName="/ppt/slides/slide27.xml" ContentType="application/vnd.openxmlformats-officedocument.presentationml.slide+xml"/>
  <Override PartName="/ppt/tags/tag9.xml" ContentType="application/vnd.openxmlformats-officedocument.presentationml.tags+xml"/>
  <Override PartName="/ppt/slides/slide11.xml" ContentType="application/vnd.openxmlformats-officedocument.presentationml.slide+xml"/>
  <Override PartName="/ppt/tags/tag24.xml" ContentType="application/vnd.openxmlformats-officedocument.presentationml.tags+xml"/>
  <Override PartName="/ppt/tags/tag43.xml" ContentType="application/vnd.openxmlformats-officedocument.presentationml.tags+xml"/>
  <Override PartName="/ppt/slides/slide7.xml" ContentType="application/vnd.openxmlformats-officedocument.presentationml.slide+xml"/>
  <Override PartName="/ppt/slides/slide46.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15.xml" ContentType="application/vnd.openxmlformats-officedocument.presentationml.slide+xml"/>
  <Override PartName="/ppt/tags/tag12.xml" ContentType="application/vnd.openxmlformats-officedocument.presentationml.tags+xml"/>
  <Override PartName="/ppt/tags/tag31.xml" ContentType="application/vnd.openxmlformats-officedocument.presentationml.tags+xml"/>
  <Override PartName="/ppt/tags/tag2.xml" ContentType="application/vnd.openxmlformats-officedocument.presentationml.tags+xml"/>
  <Override PartName="/ppt/tags/tag47.xml" ContentType="application/vnd.openxmlformats-officedocument.presentationml.tags+xml"/>
  <Override PartName="/ppt/slides/slide20.xml" ContentType="application/vnd.openxmlformats-officedocument.presentationml.slide+xml"/>
  <Override PartName="/ppt/tags/tag28.xml" ContentType="application/vnd.openxmlformats-officedocument.presentationml.tags+xml"/>
  <Override PartName="/ppt/presProps.xml" ContentType="application/vnd.openxmlformats-officedocument.presentationml.presProps+xml"/>
  <Override PartName="/ppt/slides/slide19.xml" ContentType="application/vnd.openxmlformats-officedocument.presentationml.slide+xml"/>
  <Override PartName="/ppt/slides/slide38.xml" ContentType="application/vnd.openxmlformats-officedocument.presentationml.slide+xml"/>
  <Override PartName="/ppt/tags/tag16.xml" ContentType="application/vnd.openxmlformats-officedocument.presentationml.tags+xml"/>
  <Override PartName="/ppt/slides/slide4.xml" ContentType="application/vnd.openxmlformats-officedocument.presentationml.slide+xml"/>
  <Override PartName="/ppt/slideLayouts/slideLayout2.xml" ContentType="application/vnd.openxmlformats-officedocument.presentationml.slideLayout+xml"/>
  <Override PartName="/ppt/tags/tag35.xml" ContentType="application/vnd.openxmlformats-officedocument.presentationml.tags+xml"/>
  <Override PartName="/ppt/slides/slide24.xml" ContentType="application/vnd.openxmlformats-officedocument.presentationml.slide+xml"/>
  <Override PartName="/ppt/slides/slide43.xml" ContentType="application/vnd.openxmlformats-officedocument.presentationml.slide+xml"/>
  <Override PartName="/ppt/tags/tag6.xml" ContentType="application/vnd.openxmlformats-officedocument.presentationml.tags+xml"/>
  <Override PartName="/ppt/tags/tag21.xml" ContentType="application/vnd.openxmlformats-officedocument.presentationml.tags+xml"/>
  <Override PartName="/ppt/tags/tag40.xml" ContentType="application/vnd.openxmlformats-officedocument.presentationml.tags+xml"/>
  <Override PartName="/ppt/slideLayouts/slideLayout11.xml" ContentType="application/vnd.openxmlformats-officedocument.presentationml.slideLayout+xml"/>
  <Override PartName="/docProps/core.xml" ContentType="application/vnd.openxmlformats-package.core-properties+xml"/>
  <Default Extension="jpeg" ContentType="image/jpeg"/>
  <Override PartName="/ppt/tags/tag39.xml" ContentType="application/vnd.openxmlformats-officedocument.presentationml.tags+xml"/>
  <Override PartName="/ppt/slides/slide12.xml" ContentType="application/vnd.openxmlformats-officedocument.presentationml.slide+xml"/>
  <Override PartName="/ppt/slides/slide8.xml" ContentType="application/vnd.openxmlformats-officedocument.presentationml.slide+xml"/>
  <Override PartName="/ppt/slides/slide28.xml" ContentType="application/vnd.openxmlformats-officedocument.presentationml.slide+xml"/>
  <Override PartName="/ppt/slides/slide47.xml" ContentType="application/vnd.openxmlformats-officedocument.presentationml.slide+xml"/>
  <Override PartName="/ppt/slideLayouts/slideLayout6.xml" ContentType="application/vnd.openxmlformats-officedocument.presentationml.slideLayout+xml"/>
  <Override PartName="/ppt/tags/tag25.xml" ContentType="application/vnd.openxmlformats-officedocument.presentationml.tags+xml"/>
  <Override PartName="/ppt/tags/tag44.xml" ContentType="application/vnd.openxmlformats-officedocument.presentationml.tags+xml"/>
  <Override PartName="/ppt/slides/slide31.xml" ContentType="application/vnd.openxmlformats-officedocument.presentationml.slide+xml"/>
  <Default Extension="rels" ContentType="application/vnd.openxmlformats-package.relationships+xml"/>
  <Override PartName="/ppt/slides/slide16.xml" ContentType="application/vnd.openxmlformats-officedocument.presentationml.slide+xml"/>
  <Override PartName="/ppt/slides/slide35.xml" ContentType="application/vnd.openxmlformats-officedocument.presentationml.slide+xml"/>
  <Override PartName="/ppt/tags/tag13.xml" ContentType="application/vnd.openxmlformats-officedocument.presentationml.tags+xml"/>
  <Override PartName="/ppt/tags/tag32.xml" ContentType="application/vnd.openxmlformats-officedocument.presentationml.tags+xml"/>
  <Override PartName="/ppt/tags/tag3.xml" ContentType="application/vnd.openxmlformats-officedocument.presentationml.tags+xml"/>
  <Override PartName="/ppt/tags/tag29.xml" ContentType="application/vnd.openxmlformats-officedocument.presentationml.tags+xml"/>
  <Override PartName="/ppt/slides/slide21.xml" ContentType="application/vnd.openxmlformats-officedocument.presentationml.slide+xml"/>
  <Override PartName="/ppt/slides/slide1.xml" ContentType="application/vnd.openxmlformats-officedocument.presentationml.slide+xml"/>
  <Override PartName="/ppt/slides/slide40.xml" ContentType="application/vnd.openxmlformats-officedocument.presentationml.slide+xml"/>
  <Override PartName="/ppt/tags/tag48.xml" ContentType="application/vnd.openxmlformats-officedocument.presentationml.tags+xml"/>
  <Override PartName="/ppt/slides/slide39.xml" ContentType="application/vnd.openxmlformats-officedocument.presentationml.slide+xml"/>
  <Override PartName="/ppt/tags/tag17.xml" ContentType="application/vnd.openxmlformats-officedocument.presentationml.tags+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s/slide25.xml" ContentType="application/vnd.openxmlformats-officedocument.presentationml.slide+xml"/>
  <Override PartName="/ppt/slides/slide44.xml" ContentType="application/vnd.openxmlformats-officedocument.presentationml.slide+xml"/>
  <Override PartName="/ppt/tags/tag36.xml" ContentType="application/vnd.openxmlformats-officedocument.presentationml.tags+xml"/>
  <Override PartName="/ppt/tags/tag22.xml" ContentType="application/vnd.openxmlformats-officedocument.presentationml.tags+xml"/>
  <Override PartName="/ppt/tags/tag41.xml" ContentType="application/vnd.openxmlformats-officedocument.presentationml.tags+xml"/>
  <Override PartName="/ppt/tags/tag7.xml" ContentType="application/vnd.openxmlformats-officedocument.presentationml.tags+xml"/>
  <Override PartName="/ppt/slides/slide9.xml" ContentType="application/vnd.openxmlformats-officedocument.presentationml.slide+xml"/>
  <Override PartName="/ppt/slides/slide13.xml" ContentType="application/vnd.openxmlformats-officedocument.presentationml.slide+xml"/>
  <Default Extension="xml" ContentType="application/xml"/>
  <Override PartName="/ppt/tableStyles.xml" ContentType="application/vnd.openxmlformats-officedocument.presentationml.tableStyles+xml"/>
  <Override PartName="/ppt/slides/slide48.xml" ContentType="application/vnd.openxmlformats-officedocument.presentationml.slide+xml"/>
  <Override PartName="/ppt/slideLayouts/slideLayout7.xml" ContentType="application/vnd.openxmlformats-officedocument.presentationml.slideLayout+xml"/>
  <Override PartName="/ppt/tags/tag26.xml" ContentType="application/vnd.openxmlformats-officedocument.presentationml.tags+xml"/>
  <Override PartName="/ppt/tags/tag45.xml" ContentType="application/vnd.openxmlformats-officedocument.presentationml.tags+xml"/>
  <Override PartName="/ppt/slides/slide32.xml" ContentType="application/vnd.openxmlformats-officedocument.presentationml.slide+xml"/>
  <Override PartName="/ppt/viewProps.xml" ContentType="application/vnd.openxmlformats-officedocument.presentationml.viewProps+xml"/>
  <Override PartName="/ppt/slides/slide29.xml" ContentType="application/vnd.openxmlformats-officedocument.presentationml.slide+xml"/>
  <Override PartName="/ppt/tags/tag10.xml" ContentType="application/vnd.openxmlformats-officedocument.presentationml.tags+xml"/>
  <Override PartName="/docProps/app.xml" ContentType="application/vnd.openxmlformats-officedocument.extended-properties+xml"/>
  <Override PartName="/ppt/presentation.xml" ContentType="application/vnd.openxmlformats-officedocument.presentationml.presentation.main+xml"/>
  <Override PartName="/ppt/slides/slide17.xml" ContentType="application/vnd.openxmlformats-officedocument.presentationml.slide+xml"/>
  <Override PartName="/ppt/slides/slide36.xml" ContentType="application/vnd.openxmlformats-officedocument.presentationml.slide+xml"/>
  <Override PartName="/ppt/tags/tag14.xml" ContentType="application/vnd.openxmlformats-officedocument.presentationml.tags+xml"/>
  <Override PartName="/ppt/tags/tag33.xml" ContentType="application/vnd.openxmlformats-officedocument.presentationml.tags+xml"/>
  <Override PartName="/ppt/tags/tag4.xml" ContentType="application/vnd.openxmlformats-officedocument.presentationml.tags+xml"/>
  <Override PartName="/ppt/slides/slide2.xml" ContentType="application/vnd.openxmlformats-officedocument.presentationml.slide+xml"/>
  <Override PartName="/ppt/slides/slide22.xml" ContentType="application/vnd.openxmlformats-officedocument.presentationml.slide+xml"/>
  <Override PartName="/ppt/slides/slide41.xml" ContentType="application/vnd.openxmlformats-officedocument.presentationml.slide+xml"/>
  <Override PartName="/ppt/tags/tag49.xml" ContentType="application/vnd.openxmlformats-officedocument.presentationml.tags+xml"/>
  <Override PartName="/ppt/tags/tag18.xml" ContentType="application/vnd.openxmlformats-officedocument.presentationml.tags+xml"/>
  <Override PartName="/ppt/tags/tag37.xml" ContentType="application/vnd.openxmlformats-officedocument.presentationml.tags+xml"/>
  <Override PartName="/ppt/slideLayouts/slideLayout4.xml" ContentType="application/vnd.openxmlformats-officedocument.presentationml.slideLayout+xml"/>
  <Override PartName="/ppt/tags/tag8.xml" ContentType="application/vnd.openxmlformats-officedocument.presentationml.tags+xml"/>
  <Override PartName="/ppt/slides/slide26.xml" ContentType="application/vnd.openxmlformats-officedocument.presentationml.slide+xml"/>
  <Override PartName="/ppt/slides/slide45.xml" ContentType="application/vnd.openxmlformats-officedocument.presentationml.slide+xml"/>
  <Override PartName="/ppt/slides/slide10.xml" ContentType="application/vnd.openxmlformats-officedocument.presentationml.slide+xml"/>
  <Override PartName="/ppt/tags/tag23.xml" ContentType="application/vnd.openxmlformats-officedocument.presentationml.tags+xml"/>
  <Override PartName="/ppt/tags/tag42.xml" ContentType="application/vnd.openxmlformats-officedocument.presentationml.tags+xml"/>
  <Override PartName="/ppt/slides/slide6.xml" ContentType="application/vnd.openxmlformats-officedocument.presentationml.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65" r:id="rId3"/>
    <p:sldId id="266" r:id="rId4"/>
    <p:sldId id="267" r:id="rId5"/>
    <p:sldId id="257" r:id="rId6"/>
    <p:sldId id="268" r:id="rId7"/>
    <p:sldId id="272" r:id="rId8"/>
    <p:sldId id="269" r:id="rId9"/>
    <p:sldId id="270" r:id="rId10"/>
    <p:sldId id="273" r:id="rId11"/>
    <p:sldId id="274" r:id="rId12"/>
    <p:sldId id="275" r:id="rId13"/>
    <p:sldId id="276" r:id="rId14"/>
    <p:sldId id="277" r:id="rId15"/>
    <p:sldId id="278" r:id="rId16"/>
    <p:sldId id="279" r:id="rId17"/>
    <p:sldId id="280" r:id="rId18"/>
    <p:sldId id="281" r:id="rId19"/>
    <p:sldId id="282" r:id="rId20"/>
    <p:sldId id="260" r:id="rId21"/>
    <p:sldId id="283" r:id="rId22"/>
    <p:sldId id="284" r:id="rId23"/>
    <p:sldId id="285" r:id="rId24"/>
    <p:sldId id="286" r:id="rId25"/>
    <p:sldId id="287" r:id="rId26"/>
    <p:sldId id="261" r:id="rId27"/>
    <p:sldId id="288" r:id="rId28"/>
    <p:sldId id="289" r:id="rId29"/>
    <p:sldId id="290" r:id="rId30"/>
    <p:sldId id="291" r:id="rId31"/>
    <p:sldId id="292" r:id="rId32"/>
    <p:sldId id="293" r:id="rId33"/>
    <p:sldId id="294" r:id="rId34"/>
    <p:sldId id="295" r:id="rId35"/>
    <p:sldId id="296" r:id="rId36"/>
    <p:sldId id="262" r:id="rId37"/>
    <p:sldId id="297" r:id="rId38"/>
    <p:sldId id="298" r:id="rId39"/>
    <p:sldId id="299" r:id="rId40"/>
    <p:sldId id="300" r:id="rId41"/>
    <p:sldId id="301" r:id="rId42"/>
    <p:sldId id="263" r:id="rId43"/>
    <p:sldId id="302" r:id="rId44"/>
    <p:sldId id="303" r:id="rId45"/>
    <p:sldId id="304" r:id="rId46"/>
    <p:sldId id="305" r:id="rId47"/>
    <p:sldId id="306" r:id="rId48"/>
    <p:sldId id="307" r:id="rId49"/>
    <p:sldId id="264" r:id="rId5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48" d="100"/>
          <a:sy n="148" d="100"/>
        </p:scale>
        <p:origin x="-1312" y="-11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printerSettings" Target="printerSettings/printerSettings1.bin"/><Relationship Id="rId52" Type="http://schemas.openxmlformats.org/officeDocument/2006/relationships/presProps" Target="presProps.xml"/><Relationship Id="rId53" Type="http://schemas.openxmlformats.org/officeDocument/2006/relationships/viewProps" Target="viewProps.xml"/><Relationship Id="rId54" Type="http://schemas.openxmlformats.org/officeDocument/2006/relationships/theme" Target="theme/theme1.xml"/><Relationship Id="rId55"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7334A36-E336-DE49-BE9F-8EEDB127FD27}" type="datetime1">
              <a:rPr lang="en-US"/>
              <a:pPr>
                <a:defRPr/>
              </a:pPr>
              <a:t>12/30/14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94DEBD-8632-4949-AC49-926777A2ADA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A26201-C62E-204B-B8A2-763A81C657F0}" type="datetime1">
              <a:rPr lang="en-US"/>
              <a:pPr>
                <a:defRPr/>
              </a:pPr>
              <a:t>12/30/14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F8DB1D-9489-DD40-BDB3-B3A9881C267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299BC7-F391-7C4C-9724-D9A96E5D43AC}" type="datetime1">
              <a:rPr lang="en-US"/>
              <a:pPr>
                <a:defRPr/>
              </a:pPr>
              <a:t>12/30/14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FDFC9A-20B0-3F48-8B92-C920450D5E2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D3D1E37-5B93-F94D-8B39-22CA0B7DC016}" type="datetime1">
              <a:rPr lang="en-US"/>
              <a:pPr>
                <a:defRPr/>
              </a:pPr>
              <a:t>12/30/14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E9AF26-DF84-564F-BA01-3F3B3290CB2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B2C84C3-288A-6B4E-B777-AE79F3B5621D}" type="datetime1">
              <a:rPr lang="en-US"/>
              <a:pPr>
                <a:defRPr/>
              </a:pPr>
              <a:t>12/30/14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260B6C5-82F7-484F-9622-61FD804C265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3DB7AB3-660C-3C4C-98CB-15286B334E84}" type="datetime1">
              <a:rPr lang="en-US"/>
              <a:pPr>
                <a:defRPr/>
              </a:pPr>
              <a:t>12/30/14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493C79-3D66-474F-9BCF-0311F9DE172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41C6C1-8BA8-6544-BCB8-C52BA61499E3}" type="datetime1">
              <a:rPr lang="en-US"/>
              <a:pPr>
                <a:defRPr/>
              </a:pPr>
              <a:t>12/30/14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CDE3FE-48FE-DB45-887B-4DCDFFFB3C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7C94D05-D9AF-AB47-967A-69D90077E894}" type="datetime1">
              <a:rPr lang="en-US"/>
              <a:pPr>
                <a:defRPr/>
              </a:pPr>
              <a:t>12/30/14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7BD5CB7-4F13-BA44-8CC4-6D51C040111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6BBB359-6B1A-AF46-A9A5-5DB610CABFE4}" type="datetime1">
              <a:rPr lang="en-US"/>
              <a:pPr>
                <a:defRPr/>
              </a:pPr>
              <a:t>12/30/14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5CDCA3D-FE76-CB41-9869-6E6AD9DE7F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5C9CAD4-FADC-3A4C-A97A-8963AEE1A0BB}" type="datetime1">
              <a:rPr lang="en-US"/>
              <a:pPr>
                <a:defRPr/>
              </a:pPr>
              <a:t>12/30/14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2461CD4-B599-3648-A19B-0188BA7682B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EE6E38-9092-A74B-AEA8-D2675DD5BBB2}" type="datetime1">
              <a:rPr lang="en-US"/>
              <a:pPr>
                <a:defRPr/>
              </a:pPr>
              <a:t>12/30/14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625608D-AD7E-6D45-9987-70E144043D5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1FA75ED5-9C18-0245-B1BD-C479BE817F0F}" type="datetime1">
              <a:rPr lang="en-US"/>
              <a:pPr>
                <a:defRPr/>
              </a:pPr>
              <a:t>12/30/14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CE2B97A4-C287-B348-9DCA-1770D2C603E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ＭＳ Ｐゴシック" charset="-128"/>
          <a:cs typeface="ＭＳ Ｐゴシック" charset="-128"/>
        </a:defRPr>
      </a:lvl1pPr>
      <a:lvl2pPr algn="ctr" rtl="0" fontAlgn="base">
        <a:spcBef>
          <a:spcPct val="0"/>
        </a:spcBef>
        <a:spcAft>
          <a:spcPct val="0"/>
        </a:spcAft>
        <a:defRPr sz="4400">
          <a:solidFill>
            <a:schemeClr val="tx1"/>
          </a:solidFill>
          <a:latin typeface="Calibri" charset="0"/>
          <a:ea typeface="ＭＳ Ｐゴシック" charset="-128"/>
          <a:cs typeface="ＭＳ Ｐゴシック" charset="-128"/>
        </a:defRPr>
      </a:lvl2pPr>
      <a:lvl3pPr algn="ctr" rtl="0" fontAlgn="base">
        <a:spcBef>
          <a:spcPct val="0"/>
        </a:spcBef>
        <a:spcAft>
          <a:spcPct val="0"/>
        </a:spcAft>
        <a:defRPr sz="4400">
          <a:solidFill>
            <a:schemeClr val="tx1"/>
          </a:solidFill>
          <a:latin typeface="Calibri" charset="0"/>
          <a:ea typeface="ＭＳ Ｐゴシック" charset="-128"/>
          <a:cs typeface="ＭＳ Ｐゴシック" charset="-128"/>
        </a:defRPr>
      </a:lvl3pPr>
      <a:lvl4pPr algn="ctr" rtl="0" fontAlgn="base">
        <a:spcBef>
          <a:spcPct val="0"/>
        </a:spcBef>
        <a:spcAft>
          <a:spcPct val="0"/>
        </a:spcAft>
        <a:defRPr sz="4400">
          <a:solidFill>
            <a:schemeClr val="tx1"/>
          </a:solidFill>
          <a:latin typeface="Calibri" charset="0"/>
          <a:ea typeface="ＭＳ Ｐゴシック" charset="-128"/>
          <a:cs typeface="ＭＳ Ｐゴシック" charset="-128"/>
        </a:defRPr>
      </a:lvl4pPr>
      <a:lvl5pPr algn="ctr" rtl="0" fontAlgn="base">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fontAlgn="base">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tags" Target="../tags/tag1.xml"/><Relationship Id="rId2" Type="http://schemas.openxmlformats.org/officeDocument/2006/relationships/audio" Target="1E5F02A1.mp3" TargetMode="External"/></Relationships>
</file>

<file path=ppt/slides/_rels/slide10.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1.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tags" Target="../tags/tag13.x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tags" Target="../tags/tag14.x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tags" Target="../tags/tag15.x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tags" Target="../tags/tag16.x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tags" Target="../tags/tag17.x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tags" Target="../tags/tag18.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tags" Target="../tags/tag19.x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tags" Target="../tags/tag20.xml"/><Relationship Id="rId2" Type="http://schemas.openxmlformats.org/officeDocument/2006/relationships/slideLayout" Target="../slideLayouts/slideLayout1.xml"/><Relationship Id="rId3" Type="http://schemas.openxmlformats.org/officeDocument/2006/relationships/image" Target="../media/image7.jpeg"/></Relationships>
</file>

<file path=ppt/slides/_rels/slide21.xml.rels><?xml version="1.0" encoding="UTF-8" standalone="yes"?>
<Relationships xmlns="http://schemas.openxmlformats.org/package/2006/relationships"><Relationship Id="rId1" Type="http://schemas.openxmlformats.org/officeDocument/2006/relationships/tags" Target="../tags/tag21.x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tags" Target="../tags/tag22.x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tags" Target="../tags/tag23.x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tags" Target="../tags/tag24.x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tags" Target="../tags/tag25.xml"/><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tags" Target="../tags/tag26.xml"/><Relationship Id="rId2" Type="http://schemas.openxmlformats.org/officeDocument/2006/relationships/slideLayout" Target="../slideLayouts/slideLayout1.xml"/><Relationship Id="rId3" Type="http://schemas.openxmlformats.org/officeDocument/2006/relationships/image" Target="../media/image8.wmf"/></Relationships>
</file>

<file path=ppt/slides/_rels/slide27.xml.rels><?xml version="1.0" encoding="UTF-8" standalone="yes"?>
<Relationships xmlns="http://schemas.openxmlformats.org/package/2006/relationships"><Relationship Id="rId1" Type="http://schemas.openxmlformats.org/officeDocument/2006/relationships/tags" Target="../tags/tag27.xml"/><Relationship Id="rId2"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tags" Target="../tags/tag28.xml"/><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tags" Target="../tags/tag29.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tags" Target="../tags/tag30.x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tags" Target="../tags/tag31.x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tags" Target="../tags/tag32.xml"/><Relationship Id="rId2"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tags" Target="../tags/tag33.xml"/><Relationship Id="rId2"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tags" Target="../tags/tag34.xml"/><Relationship Id="rId2"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tags" Target="../tags/tag35.xml"/><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tags" Target="../tags/tag36.xml"/><Relationship Id="rId2" Type="http://schemas.openxmlformats.org/officeDocument/2006/relationships/slideLayout" Target="../slideLayouts/slideLayout1.xml"/><Relationship Id="rId3" Type="http://schemas.openxmlformats.org/officeDocument/2006/relationships/image" Target="../media/image9.png"/></Relationships>
</file>

<file path=ppt/slides/_rels/slide37.xml.rels><?xml version="1.0" encoding="UTF-8" standalone="yes"?>
<Relationships xmlns="http://schemas.openxmlformats.org/package/2006/relationships"><Relationship Id="rId1" Type="http://schemas.openxmlformats.org/officeDocument/2006/relationships/tags" Target="../tags/tag37.xml"/><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tags" Target="../tags/tag38.xml"/><Relationship Id="rId2"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tags" Target="../tags/tag39.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tags" Target="../tags/tag40.xml"/><Relationship Id="rId2"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tags" Target="../tags/tag41.xml"/><Relationship Id="rId2"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tags" Target="../tags/tag42.xml"/><Relationship Id="rId2" Type="http://schemas.openxmlformats.org/officeDocument/2006/relationships/slideLayout" Target="../slideLayouts/slideLayout1.xml"/><Relationship Id="rId3" Type="http://schemas.openxmlformats.org/officeDocument/2006/relationships/image" Target="../media/image10.wmf"/></Relationships>
</file>

<file path=ppt/slides/_rels/slide43.xml.rels><?xml version="1.0" encoding="UTF-8" standalone="yes"?>
<Relationships xmlns="http://schemas.openxmlformats.org/package/2006/relationships"><Relationship Id="rId1" Type="http://schemas.openxmlformats.org/officeDocument/2006/relationships/tags" Target="../tags/tag43.xml"/><Relationship Id="rId2"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tags" Target="../tags/tag44.xml"/><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tags" Target="../tags/tag45.xml"/><Relationship Id="rId2"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tags" Target="../tags/tag46.xml"/><Relationship Id="rId2"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tags" Target="../tags/tag47.xml"/><Relationship Id="rId2"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tags" Target="../tags/tag48.xml"/><Relationship Id="rId2"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tags" Target="../tags/tag49.xml"/><Relationship Id="rId2" Type="http://schemas.openxmlformats.org/officeDocument/2006/relationships/slideLayout" Target="../slideLayouts/slideLayout1.xml"/><Relationship Id="rId3" Type="http://schemas.openxmlformats.org/officeDocument/2006/relationships/image" Target="../media/image11.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1" Type="http://schemas.openxmlformats.org/officeDocument/2006/relationships/tags" Target="../tags/tag5.xml"/><Relationship Id="rId2"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tags" Target="../tags/tag7.xml"/><Relationship Id="rId2" Type="http://schemas.openxmlformats.org/officeDocument/2006/relationships/slideLayout" Target="../slideLayouts/slideLayout1.xml"/><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Who Sold Joseph into Egypt?</a:t>
            </a:r>
          </a:p>
        </p:txBody>
      </p:sp>
      <p:sp>
        <p:nvSpPr>
          <p:cNvPr id="3" name="Subtitle 2"/>
          <p:cNvSpPr>
            <a:spLocks noGrp="1"/>
          </p:cNvSpPr>
          <p:nvPr>
            <p:ph type="subTitle" idx="1"/>
          </p:nvPr>
        </p:nvSpPr>
        <p:spPr/>
        <p:txBody>
          <a:bodyPr/>
          <a:lstStyle/>
          <a:p>
            <a:r>
              <a:rPr lang="en-US" smtClean="0">
                <a:solidFill>
                  <a:schemeClr val="tx2"/>
                </a:solidFill>
              </a:rPr>
              <a:t>Source Criticism in Genesis 37</a:t>
            </a:r>
          </a:p>
          <a:p>
            <a:r>
              <a:rPr lang="en-US" i="1" smtClean="0">
                <a:solidFill>
                  <a:schemeClr val="accent2"/>
                </a:solidFill>
              </a:rPr>
              <a:t>Robert E. Longacre</a:t>
            </a:r>
          </a:p>
          <a:p>
            <a:r>
              <a:rPr lang="en-US" i="1" smtClean="0">
                <a:solidFill>
                  <a:schemeClr val="accent2"/>
                </a:solidFill>
              </a:rPr>
              <a:t>Robert C. Newman</a:t>
            </a:r>
          </a:p>
        </p:txBody>
      </p:sp>
      <p:pic>
        <p:nvPicPr>
          <p:cNvPr id="4" name="MacOS">
            <a:hlinkClick r:id="" action="ppaction://media"/>
          </p:cNvPr>
          <p:cNvPicPr>
            <a:picLocks noRot="1" noChangeAspect="1"/>
          </p:cNvPicPr>
          <p:nvPr>
            <a:audioFile r:link="rId2"/>
          </p:nvPr>
        </p:nvPicPr>
        <p:blipFill>
          <a:blip r:embed="rId5"/>
          <a:srcRect/>
          <a:stretch>
            <a:fillRect/>
          </a:stretch>
        </p:blipFill>
        <p:spPr bwMode="auto">
          <a:xfrm>
            <a:off x="381000" y="5791200"/>
            <a:ext cx="609600" cy="609600"/>
          </a:xfrm>
          <a:prstGeom prst="rect">
            <a:avLst/>
          </a:prstGeom>
          <a:noFill/>
          <a:ln w="9525">
            <a:noFill/>
            <a:miter lim="800000"/>
            <a:headEnd/>
            <a:tailEnd/>
          </a:ln>
        </p:spPr>
      </p:pic>
    </p:spTree>
    <p:custDataLst>
      <p:tags r:id="rId1"/>
    </p:custDataLst>
  </p:cSld>
  <p:clrMapOvr>
    <a:masterClrMapping/>
  </p:clrMapOvr>
  <p:transition spd="slow" advTm="6528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additive="base">
                                        <p:cTn id="18"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additive="base">
                                        <p:cTn id="24"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additive="base">
                                        <p:cTn id="30"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p:cTn id="32" fill="hold" display="0">
                  <p:stCondLst>
                    <p:cond delay="indefinite"/>
                  </p:stCondLst>
                  <p:endCondLst>
                    <p:cond evt="onStopAudio" delay="0">
                      <p:tgtEl>
                        <p:sldTgt/>
                      </p:tgtEl>
                    </p:cond>
                  </p:endCondLst>
                </p:cTn>
                <p:tgtEl>
                  <p:spTgt spid="4"/>
                </p:tgtEl>
              </p:cMediaNode>
            </p:audio>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0" name="Picture 3"/>
          <p:cNvPicPr>
            <a:picLocks noChangeAspect="1"/>
          </p:cNvPicPr>
          <p:nvPr/>
        </p:nvPicPr>
        <p:blipFill>
          <a:blip r:embed="rId3"/>
          <a:srcRect/>
          <a:stretch>
            <a:fillRect/>
          </a:stretch>
        </p:blipFill>
        <p:spPr bwMode="auto">
          <a:xfrm>
            <a:off x="3886200" y="381000"/>
            <a:ext cx="4838700" cy="3016250"/>
          </a:xfrm>
          <a:prstGeom prst="rect">
            <a:avLst/>
          </a:prstGeom>
          <a:noFill/>
          <a:ln w="9525">
            <a:noFill/>
            <a:miter lim="800000"/>
            <a:headEnd/>
            <a:tailEnd/>
          </a:ln>
        </p:spPr>
      </p:pic>
      <p:sp>
        <p:nvSpPr>
          <p:cNvPr id="2" name="Title 1"/>
          <p:cNvSpPr>
            <a:spLocks noGrp="1"/>
          </p:cNvSpPr>
          <p:nvPr>
            <p:ph type="ctrTitle"/>
          </p:nvPr>
        </p:nvSpPr>
        <p:spPr>
          <a:xfrm>
            <a:off x="457200" y="3505200"/>
            <a:ext cx="7772400" cy="1470025"/>
          </a:xfrm>
        </p:spPr>
        <p:txBody>
          <a:bodyPr/>
          <a:lstStyle/>
          <a:p>
            <a:r>
              <a:rPr lang="en-US" smtClean="0"/>
              <a:t>Macrostructure(s)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ea typeface="+mn-ea"/>
              <a:cs typeface="+mn-cs"/>
            </a:endParaRPr>
          </a:p>
        </p:txBody>
      </p:sp>
    </p:spTree>
    <p:custDataLst>
      <p:tags r:id="rId1"/>
    </p:custDataLst>
  </p:cSld>
  <p:clrMapOvr>
    <a:masterClrMapping/>
  </p:clrMapOvr>
  <p:transition spd="slow" advTm="1999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smtClean="0"/>
              <a:t>What are Macrostructures?</a:t>
            </a:r>
          </a:p>
        </p:txBody>
      </p:sp>
      <p:sp>
        <p:nvSpPr>
          <p:cNvPr id="3" name="Content Placeholder 2"/>
          <p:cNvSpPr>
            <a:spLocks noGrp="1"/>
          </p:cNvSpPr>
          <p:nvPr>
            <p:ph idx="1"/>
          </p:nvPr>
        </p:nvSpPr>
        <p:spPr/>
        <p:txBody>
          <a:bodyPr/>
          <a:lstStyle/>
          <a:p>
            <a:r>
              <a:rPr lang="en-US" smtClean="0"/>
              <a:t>A macrostructure is the overall plan by which we can see the parts in relation to the whole.</a:t>
            </a:r>
          </a:p>
          <a:p>
            <a:r>
              <a:rPr lang="en-US" smtClean="0"/>
              <a:t>(1) What is the Joseph story all about?</a:t>
            </a:r>
          </a:p>
          <a:p>
            <a:r>
              <a:rPr lang="en-US" smtClean="0"/>
              <a:t>(2) How does the overall plan indicate the features seen in the parts?</a:t>
            </a:r>
          </a:p>
          <a:p>
            <a:pPr lvl="1"/>
            <a:r>
              <a:rPr lang="en-US" smtClean="0"/>
              <a:t>Inclusion/exclusion</a:t>
            </a:r>
          </a:p>
          <a:p>
            <a:pPr lvl="1"/>
            <a:r>
              <a:rPr lang="en-US" smtClean="0"/>
              <a:t>Balance</a:t>
            </a:r>
          </a:p>
          <a:p>
            <a:pPr lvl="1"/>
            <a:r>
              <a:rPr lang="en-US" smtClean="0"/>
              <a:t>Amount &amp; type of elaboration</a:t>
            </a:r>
          </a:p>
        </p:txBody>
      </p:sp>
    </p:spTree>
    <p:custDataLst>
      <p:tags r:id="rId1"/>
    </p:custDataLst>
  </p:cSld>
  <p:clrMapOvr>
    <a:masterClrMapping/>
  </p:clrMapOvr>
  <p:transition spd="slow" advTm="519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smtClean="0"/>
              <a:t>Macrostructure in Joseph Story</a:t>
            </a:r>
          </a:p>
        </p:txBody>
      </p:sp>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dirty="0" smtClean="0">
                <a:ea typeface="+mn-ea"/>
                <a:cs typeface="+mn-cs"/>
              </a:rPr>
              <a:t>Appears to be explicitly given here; note these passages:</a:t>
            </a:r>
          </a:p>
          <a:p>
            <a:pPr fontAlgn="auto">
              <a:spcAft>
                <a:spcPts val="0"/>
              </a:spcAft>
              <a:buFont typeface="Arial" pitchFamily="34" charset="0"/>
              <a:buChar char="•"/>
              <a:defRPr/>
            </a:pPr>
            <a:r>
              <a:rPr lang="en-US" dirty="0" smtClean="0">
                <a:ea typeface="+mn-ea"/>
                <a:cs typeface="+mn-cs"/>
              </a:rPr>
              <a:t>Gen 45:4-7: </a:t>
            </a:r>
            <a:r>
              <a:rPr lang="en-US" i="1" baseline="30000" dirty="0" smtClean="0">
                <a:ea typeface="+mn-ea"/>
                <a:cs typeface="+mn-cs"/>
              </a:rPr>
              <a:t>4 </a:t>
            </a:r>
            <a:r>
              <a:rPr lang="en-US" i="1" dirty="0" smtClean="0">
                <a:ea typeface="+mn-ea"/>
                <a:cs typeface="+mn-cs"/>
              </a:rPr>
              <a:t>So Joseph said to his brothers, “Come near to me, please.” And they came near. And he said, “I am your brother, Joseph, whom you sold into Egypt. </a:t>
            </a:r>
            <a:r>
              <a:rPr lang="en-US" i="1" baseline="30000" dirty="0" smtClean="0">
                <a:ea typeface="+mn-ea"/>
                <a:cs typeface="+mn-cs"/>
              </a:rPr>
              <a:t>5 </a:t>
            </a:r>
            <a:r>
              <a:rPr lang="en-US" i="1" dirty="0" smtClean="0">
                <a:ea typeface="+mn-ea"/>
                <a:cs typeface="+mn-cs"/>
              </a:rPr>
              <a:t>And now do not be distressed or angry with yourselves because you sold me here, for God sent me before you to preserve life. </a:t>
            </a:r>
            <a:r>
              <a:rPr lang="en-US" i="1" baseline="30000" dirty="0" smtClean="0">
                <a:ea typeface="+mn-ea"/>
                <a:cs typeface="+mn-cs"/>
              </a:rPr>
              <a:t>6 </a:t>
            </a:r>
            <a:r>
              <a:rPr lang="en-US" i="1" dirty="0" smtClean="0">
                <a:ea typeface="+mn-ea"/>
                <a:cs typeface="+mn-cs"/>
              </a:rPr>
              <a:t>For the famine has been in the land these two years, and there are yet five years in which there will be neither plowing nor harvest. </a:t>
            </a:r>
            <a:r>
              <a:rPr lang="en-US" i="1" baseline="30000" dirty="0" smtClean="0">
                <a:ea typeface="+mn-ea"/>
                <a:cs typeface="+mn-cs"/>
              </a:rPr>
              <a:t>7 </a:t>
            </a:r>
            <a:r>
              <a:rPr lang="en-US" i="1" dirty="0" smtClean="0">
                <a:ea typeface="+mn-ea"/>
                <a:cs typeface="+mn-cs"/>
              </a:rPr>
              <a:t>And God sent me before you to preserve for you a remnant on earth, and to keep alive for you many survivors.</a:t>
            </a:r>
          </a:p>
          <a:p>
            <a:pPr fontAlgn="auto">
              <a:spcAft>
                <a:spcPts val="0"/>
              </a:spcAft>
              <a:buFont typeface="Arial" pitchFamily="34" charset="0"/>
              <a:buChar char="•"/>
              <a:defRPr/>
            </a:pPr>
            <a:r>
              <a:rPr lang="en-US" dirty="0" smtClean="0">
                <a:ea typeface="+mn-ea"/>
                <a:cs typeface="+mn-cs"/>
              </a:rPr>
              <a:t>Gen 50:20: </a:t>
            </a:r>
            <a:r>
              <a:rPr lang="en-US" i="1" dirty="0" smtClean="0">
                <a:ea typeface="+mn-ea"/>
                <a:cs typeface="+mn-cs"/>
              </a:rPr>
              <a:t>As for you, you meant evil against me, but God meant it for good, to bring it about that many people should be kept alive, as they are today.</a:t>
            </a:r>
            <a:endParaRPr lang="en-US" i="1" dirty="0">
              <a:ea typeface="+mn-ea"/>
              <a:cs typeface="+mn-cs"/>
            </a:endParaRPr>
          </a:p>
        </p:txBody>
      </p:sp>
    </p:spTree>
    <p:custDataLst>
      <p:tags r:id="rId1"/>
    </p:custDataLst>
  </p:cSld>
  <p:clrMapOvr>
    <a:masterClrMapping/>
  </p:clrMapOvr>
  <p:transition spd="slow" advTm="8334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smtClean="0"/>
              <a:t>Macrostructure in Joseph Story</a:t>
            </a:r>
          </a:p>
        </p:txBody>
      </p:sp>
      <p:sp>
        <p:nvSpPr>
          <p:cNvPr id="3" name="Content Placeholder 2"/>
          <p:cNvSpPr>
            <a:spLocks noGrp="1"/>
          </p:cNvSpPr>
          <p:nvPr>
            <p:ph idx="1"/>
          </p:nvPr>
        </p:nvSpPr>
        <p:spPr/>
        <p:txBody>
          <a:bodyPr/>
          <a:lstStyle/>
          <a:p>
            <a:r>
              <a:rPr lang="en-US" smtClean="0"/>
              <a:t>Summarizing these verses: The brothers intended to harm Joseph by selling him as a slave into Egypt, but God made this part of his plan to save Jacob’s clan and others from death by famine.</a:t>
            </a:r>
          </a:p>
          <a:p>
            <a:r>
              <a:rPr lang="en-US" smtClean="0"/>
              <a:t>We can reduce this macrostructure to its component parts.</a:t>
            </a:r>
          </a:p>
        </p:txBody>
      </p:sp>
    </p:spTree>
    <p:custDataLst>
      <p:tags r:id="rId1"/>
    </p:custDataLst>
  </p:cSld>
  <p:clrMapOvr>
    <a:masterClrMapping/>
  </p:clrMapOvr>
  <p:transition spd="slow" advTm="182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smtClean="0"/>
              <a:t>Component Parts</a:t>
            </a:r>
          </a:p>
        </p:txBody>
      </p:sp>
      <p:sp>
        <p:nvSpPr>
          <p:cNvPr id="3" name="Content Placeholder 2"/>
          <p:cNvSpPr>
            <a:spLocks noGrp="1"/>
          </p:cNvSpPr>
          <p:nvPr>
            <p:ph idx="1"/>
          </p:nvPr>
        </p:nvSpPr>
        <p:spPr/>
        <p:txBody>
          <a:bodyPr/>
          <a:lstStyle/>
          <a:p>
            <a:r>
              <a:rPr lang="en-US" smtClean="0"/>
              <a:t>(1) Brothers’ </a:t>
            </a:r>
            <a:r>
              <a:rPr lang="en-US" i="1" smtClean="0"/>
              <a:t>intent</a:t>
            </a:r>
            <a:r>
              <a:rPr lang="en-US" smtClean="0"/>
              <a:t> to harm Joseph;</a:t>
            </a:r>
          </a:p>
          <a:p>
            <a:r>
              <a:rPr lang="en-US" smtClean="0"/>
              <a:t>(2) The </a:t>
            </a:r>
            <a:r>
              <a:rPr lang="en-US" i="1" smtClean="0"/>
              <a:t>perpetrating</a:t>
            </a:r>
            <a:r>
              <a:rPr lang="en-US" smtClean="0"/>
              <a:t> of the crime;</a:t>
            </a:r>
          </a:p>
          <a:p>
            <a:r>
              <a:rPr lang="en-US" smtClean="0"/>
              <a:t>(3) God’s </a:t>
            </a:r>
            <a:r>
              <a:rPr lang="en-US" i="1" smtClean="0"/>
              <a:t>plan</a:t>
            </a:r>
            <a:r>
              <a:rPr lang="en-US" smtClean="0"/>
              <a:t> to make Joseph a savior;</a:t>
            </a:r>
          </a:p>
          <a:p>
            <a:r>
              <a:rPr lang="en-US" smtClean="0"/>
              <a:t>(4) The </a:t>
            </a:r>
            <a:r>
              <a:rPr lang="en-US" i="1" smtClean="0"/>
              <a:t>actual deliverance</a:t>
            </a:r>
            <a:r>
              <a:rPr lang="en-US" smtClean="0"/>
              <a:t> &amp; how it happened;</a:t>
            </a:r>
          </a:p>
          <a:p>
            <a:r>
              <a:rPr lang="en-US" smtClean="0"/>
              <a:t>(5) The </a:t>
            </a:r>
            <a:r>
              <a:rPr lang="en-US" i="1" smtClean="0"/>
              <a:t>severity of the famine</a:t>
            </a:r>
            <a:r>
              <a:rPr lang="en-US" smtClean="0"/>
              <a:t>.</a:t>
            </a:r>
          </a:p>
        </p:txBody>
      </p:sp>
    </p:spTree>
    <p:custDataLst>
      <p:tags r:id="rId1"/>
    </p:custDataLst>
  </p:cSld>
  <p:clrMapOvr>
    <a:masterClrMapping/>
  </p:clrMapOvr>
  <p:transition spd="slow" advTm="2079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mtClean="0"/>
              <a:t>Wider Context</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The Joseph story is part of the </a:t>
            </a:r>
            <a:r>
              <a:rPr lang="en-US" i="1" dirty="0" err="1" smtClean="0">
                <a:ea typeface="+mn-ea"/>
                <a:cs typeface="+mn-cs"/>
              </a:rPr>
              <a:t>toledot</a:t>
            </a:r>
            <a:r>
              <a:rPr lang="en-US" i="1" dirty="0" smtClean="0">
                <a:ea typeface="+mn-ea"/>
                <a:cs typeface="+mn-cs"/>
              </a:rPr>
              <a:t> </a:t>
            </a:r>
            <a:r>
              <a:rPr lang="en-US" i="1" dirty="0" err="1" smtClean="0">
                <a:ea typeface="+mn-ea"/>
                <a:cs typeface="+mn-cs"/>
              </a:rPr>
              <a:t>ya’aqob</a:t>
            </a:r>
            <a:r>
              <a:rPr lang="en-US" dirty="0" smtClean="0">
                <a:ea typeface="+mn-ea"/>
                <a:cs typeface="+mn-cs"/>
              </a:rPr>
              <a:t>, “the life and times of Jacob.”</a:t>
            </a:r>
          </a:p>
          <a:p>
            <a:pPr fontAlgn="auto">
              <a:spcAft>
                <a:spcPts val="0"/>
              </a:spcAft>
              <a:buFont typeface="Arial" pitchFamily="34" charset="0"/>
              <a:buChar char="•"/>
              <a:defRPr/>
            </a:pPr>
            <a:r>
              <a:rPr lang="en-US" dirty="0" smtClean="0">
                <a:ea typeface="+mn-ea"/>
                <a:cs typeface="+mn-cs"/>
              </a:rPr>
              <a:t>While most of Genesis 37-50 is the Joseph story, other parts of Jacob’s family receive attention here:</a:t>
            </a:r>
          </a:p>
          <a:p>
            <a:pPr lvl="1" fontAlgn="auto">
              <a:spcAft>
                <a:spcPts val="0"/>
              </a:spcAft>
              <a:buFont typeface="Arial" pitchFamily="34" charset="0"/>
              <a:buChar char="–"/>
              <a:defRPr/>
            </a:pPr>
            <a:r>
              <a:rPr lang="en-US" dirty="0" smtClean="0">
                <a:ea typeface="+mn-ea"/>
              </a:rPr>
              <a:t>Gen 38 is about Judah and Tamar, not Joseph.</a:t>
            </a:r>
          </a:p>
          <a:p>
            <a:pPr lvl="1" fontAlgn="auto">
              <a:spcAft>
                <a:spcPts val="0"/>
              </a:spcAft>
              <a:buFont typeface="Arial" pitchFamily="34" charset="0"/>
              <a:buChar char="–"/>
              <a:defRPr/>
            </a:pPr>
            <a:r>
              <a:rPr lang="en-US" dirty="0" smtClean="0">
                <a:ea typeface="+mn-ea"/>
              </a:rPr>
              <a:t>The blessing of Ephraim &amp; Manasseh in Gen 48 is the end of the Joseph story proper.</a:t>
            </a:r>
          </a:p>
          <a:p>
            <a:pPr lvl="1" fontAlgn="auto">
              <a:spcAft>
                <a:spcPts val="0"/>
              </a:spcAft>
              <a:buFont typeface="Arial" pitchFamily="34" charset="0"/>
              <a:buChar char="–"/>
              <a:defRPr/>
            </a:pPr>
            <a:r>
              <a:rPr lang="en-US" dirty="0" smtClean="0">
                <a:ea typeface="+mn-ea"/>
              </a:rPr>
              <a:t>Gen 49-50 deal with larger concerns.</a:t>
            </a:r>
            <a:endParaRPr lang="en-US" dirty="0">
              <a:ea typeface="+mn-ea"/>
            </a:endParaRPr>
          </a:p>
        </p:txBody>
      </p:sp>
    </p:spTree>
    <p:custDataLst>
      <p:tags r:id="rId1"/>
    </p:custDataLst>
  </p:cSld>
  <p:clrMapOvr>
    <a:masterClrMapping/>
  </p:clrMapOvr>
  <p:transition spd="slow" advTm="7269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smtClean="0"/>
              <a:t>Broader Macrostructure</a:t>
            </a:r>
          </a:p>
        </p:txBody>
      </p:sp>
      <p:sp>
        <p:nvSpPr>
          <p:cNvPr id="3" name="Content Placeholder 2"/>
          <p:cNvSpPr>
            <a:spLocks noGrp="1"/>
          </p:cNvSpPr>
          <p:nvPr>
            <p:ph idx="1"/>
          </p:nvPr>
        </p:nvSpPr>
        <p:spPr/>
        <p:txBody>
          <a:bodyPr>
            <a:normAutofit/>
          </a:bodyPr>
          <a:lstStyle/>
          <a:p>
            <a:pPr>
              <a:lnSpc>
                <a:spcPct val="90000"/>
              </a:lnSpc>
            </a:pPr>
            <a:r>
              <a:rPr lang="en-US" smtClean="0"/>
              <a:t>If we take Gen 49 (the blessing/testament of Jacob) as crucial and climactic, we have some material for deducing this broader structure.</a:t>
            </a:r>
          </a:p>
          <a:p>
            <a:pPr>
              <a:lnSpc>
                <a:spcPct val="90000"/>
              </a:lnSpc>
            </a:pPr>
            <a:r>
              <a:rPr lang="en-US" smtClean="0"/>
              <a:t>The pronouncements re/ the futures of the 12 clans are given in 49:3-27 (25 verses):</a:t>
            </a:r>
          </a:p>
          <a:p>
            <a:pPr lvl="1">
              <a:lnSpc>
                <a:spcPct val="90000"/>
              </a:lnSpc>
            </a:pPr>
            <a:r>
              <a:rPr lang="en-US" smtClean="0"/>
              <a:t>5 verses each refer to Judah and Joseph (10)</a:t>
            </a:r>
          </a:p>
          <a:p>
            <a:pPr lvl="1">
              <a:lnSpc>
                <a:spcPct val="90000"/>
              </a:lnSpc>
            </a:pPr>
            <a:r>
              <a:rPr lang="en-US" smtClean="0"/>
              <a:t>2 to Reuben and 3 to Simeon &amp; Levi together</a:t>
            </a:r>
          </a:p>
          <a:p>
            <a:pPr lvl="1">
              <a:lnSpc>
                <a:spcPct val="90000"/>
              </a:lnSpc>
            </a:pPr>
            <a:r>
              <a:rPr lang="en-US" smtClean="0"/>
              <a:t>1 each to Zebulun, Gad, Asher, Naphtali, Benjamin</a:t>
            </a:r>
          </a:p>
          <a:p>
            <a:pPr lvl="1">
              <a:lnSpc>
                <a:spcPct val="90000"/>
              </a:lnSpc>
            </a:pPr>
            <a:r>
              <a:rPr lang="en-US" smtClean="0"/>
              <a:t>2 to Issachar, 3 to Dan</a:t>
            </a:r>
          </a:p>
        </p:txBody>
      </p:sp>
    </p:spTree>
    <p:custDataLst>
      <p:tags r:id="rId1"/>
    </p:custDataLst>
  </p:cSld>
  <p:clrMapOvr>
    <a:masterClrMapping/>
  </p:clrMapOvr>
  <p:transition spd="slow" advTm="7774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Broader Macrostructure</a:t>
            </a:r>
          </a:p>
        </p:txBody>
      </p:sp>
      <p:sp>
        <p:nvSpPr>
          <p:cNvPr id="3" name="Content Placeholder 2"/>
          <p:cNvSpPr>
            <a:spLocks noGrp="1"/>
          </p:cNvSpPr>
          <p:nvPr>
            <p:ph idx="1"/>
          </p:nvPr>
        </p:nvSpPr>
        <p:spPr/>
        <p:txBody>
          <a:bodyPr>
            <a:normAutofit/>
          </a:bodyPr>
          <a:lstStyle/>
          <a:p>
            <a:pPr>
              <a:lnSpc>
                <a:spcPct val="80000"/>
              </a:lnSpc>
            </a:pPr>
            <a:r>
              <a:rPr lang="en-US" sz="3000" smtClean="0"/>
              <a:t>When we look at the details of these predictions, Judah &amp; Joseph are to be the especially favored ones.</a:t>
            </a:r>
          </a:p>
          <a:p>
            <a:pPr>
              <a:lnSpc>
                <a:spcPct val="80000"/>
              </a:lnSpc>
            </a:pPr>
            <a:r>
              <a:rPr lang="en-US" sz="3000" smtClean="0"/>
              <a:t>Doesn’t this shed light on the whole </a:t>
            </a:r>
            <a:r>
              <a:rPr lang="en-US" sz="3000" i="1" smtClean="0"/>
              <a:t>toledot</a:t>
            </a:r>
            <a:r>
              <a:rPr lang="en-US" sz="3000" smtClean="0"/>
              <a:t> section, even the story of Joseph within it?</a:t>
            </a:r>
          </a:p>
          <a:p>
            <a:pPr>
              <a:lnSpc>
                <a:spcPct val="80000"/>
              </a:lnSpc>
            </a:pPr>
            <a:r>
              <a:rPr lang="en-US" sz="3000" smtClean="0"/>
              <a:t>The Joseph story is really one of </a:t>
            </a:r>
            <a:r>
              <a:rPr lang="en-US" sz="3000" i="1" smtClean="0"/>
              <a:t>three</a:t>
            </a:r>
            <a:r>
              <a:rPr lang="en-US" sz="3000" smtClean="0"/>
              <a:t> J’s:</a:t>
            </a:r>
          </a:p>
          <a:p>
            <a:pPr lvl="1">
              <a:lnSpc>
                <a:spcPct val="80000"/>
              </a:lnSpc>
            </a:pPr>
            <a:r>
              <a:rPr lang="en-US" sz="2600" smtClean="0"/>
              <a:t>Joseph</a:t>
            </a:r>
          </a:p>
          <a:p>
            <a:pPr lvl="1">
              <a:lnSpc>
                <a:spcPct val="80000"/>
              </a:lnSpc>
            </a:pPr>
            <a:r>
              <a:rPr lang="en-US" sz="2600" smtClean="0"/>
              <a:t>Jacob</a:t>
            </a:r>
          </a:p>
          <a:p>
            <a:pPr lvl="1">
              <a:lnSpc>
                <a:spcPct val="80000"/>
              </a:lnSpc>
            </a:pPr>
            <a:r>
              <a:rPr lang="en-US" sz="2600" smtClean="0"/>
              <a:t>Judah</a:t>
            </a:r>
          </a:p>
          <a:p>
            <a:pPr>
              <a:lnSpc>
                <a:spcPct val="80000"/>
              </a:lnSpc>
            </a:pPr>
            <a:r>
              <a:rPr lang="en-US" sz="3000" smtClean="0"/>
              <a:t>But there is also the matter of Reuben &amp; Judah.</a:t>
            </a:r>
          </a:p>
        </p:txBody>
      </p:sp>
    </p:spTree>
    <p:custDataLst>
      <p:tags r:id="rId1"/>
    </p:custDataLst>
  </p:cSld>
  <p:clrMapOvr>
    <a:masterClrMapping/>
  </p:clrMapOvr>
  <p:transition spd="slow" advTm="4352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smtClean="0"/>
              <a:t>Reuben &amp; Judah</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Reuben, the firstborn, is characterized as giving inconclusive leadership in times of crisis (e.g., in Gen 37) and given to ineffectual emotional outbursts (37:30, 42:22, 42:37).</a:t>
            </a:r>
          </a:p>
          <a:p>
            <a:pPr fontAlgn="auto">
              <a:spcAft>
                <a:spcPts val="0"/>
              </a:spcAft>
              <a:buFont typeface="Arial" pitchFamily="34" charset="0"/>
              <a:buChar char="•"/>
              <a:defRPr/>
            </a:pPr>
            <a:r>
              <a:rPr lang="en-US" dirty="0" smtClean="0">
                <a:ea typeface="+mn-ea"/>
                <a:cs typeface="+mn-cs"/>
              </a:rPr>
              <a:t>Judah, by contrast, emerges as the hero in Gen 44, where he volunteers to remain as a slave in place of Benjamin, finally convincing Joseph that his brothers have changed and leading him to reveal himself to them.</a:t>
            </a:r>
            <a:endParaRPr lang="en-US" dirty="0">
              <a:ea typeface="+mn-ea"/>
              <a:cs typeface="+mn-cs"/>
            </a:endParaRPr>
          </a:p>
        </p:txBody>
      </p:sp>
    </p:spTree>
    <p:custDataLst>
      <p:tags r:id="rId1"/>
    </p:custDataLst>
  </p:cSld>
  <p:clrMapOvr>
    <a:masterClrMapping/>
  </p:clrMapOvr>
  <p:transition spd="slow" advTm="6182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Reuben &amp; Judah</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ea typeface="+mn-ea"/>
                <a:cs typeface="+mn-cs"/>
              </a:rPr>
              <a:t>Seen in this light, the Reuben and Judah passages are required by the macrostructure of the story, which would not be complete (in light of Gen 49) if they were not </a:t>
            </a:r>
            <a:r>
              <a:rPr lang="en-US" i="1" dirty="0" smtClean="0">
                <a:ea typeface="+mn-ea"/>
                <a:cs typeface="+mn-cs"/>
              </a:rPr>
              <a:t>both</a:t>
            </a:r>
            <a:r>
              <a:rPr lang="en-US" dirty="0" smtClean="0">
                <a:ea typeface="+mn-ea"/>
                <a:cs typeface="+mn-cs"/>
              </a:rPr>
              <a:t> there.</a:t>
            </a:r>
          </a:p>
          <a:p>
            <a:pPr fontAlgn="auto">
              <a:spcAft>
                <a:spcPts val="0"/>
              </a:spcAft>
              <a:buFont typeface="Arial" pitchFamily="34" charset="0"/>
              <a:buChar char="•"/>
              <a:defRPr/>
            </a:pPr>
            <a:r>
              <a:rPr lang="en-US" dirty="0" smtClean="0">
                <a:ea typeface="+mn-ea"/>
                <a:cs typeface="+mn-cs"/>
              </a:rPr>
              <a:t>So, if by the normal devices of story-telling, a subplot (Reuben </a:t>
            </a:r>
            <a:r>
              <a:rPr lang="en-US" dirty="0" err="1" smtClean="0">
                <a:ea typeface="+mn-ea"/>
                <a:cs typeface="+mn-cs"/>
              </a:rPr>
              <a:t>vs</a:t>
            </a:r>
            <a:r>
              <a:rPr lang="en-US" dirty="0" smtClean="0">
                <a:ea typeface="+mn-ea"/>
                <a:cs typeface="+mn-cs"/>
              </a:rPr>
              <a:t> Judah) is worked into our story in a way to explain one of the major emphases of the story, what is the need for dividing the story into incompatible sources?</a:t>
            </a:r>
          </a:p>
          <a:p>
            <a:pPr fontAlgn="auto">
              <a:spcAft>
                <a:spcPts val="0"/>
              </a:spcAft>
              <a:buFont typeface="Arial" pitchFamily="34" charset="0"/>
              <a:buChar char="•"/>
              <a:defRPr/>
            </a:pPr>
            <a:r>
              <a:rPr lang="en-US" dirty="0" smtClean="0">
                <a:ea typeface="+mn-ea"/>
                <a:cs typeface="+mn-cs"/>
              </a:rPr>
              <a:t>Yet we still need to deal with Jacob </a:t>
            </a:r>
            <a:r>
              <a:rPr lang="en-US" dirty="0" err="1" smtClean="0">
                <a:ea typeface="+mn-ea"/>
                <a:cs typeface="+mn-cs"/>
              </a:rPr>
              <a:t>vs</a:t>
            </a:r>
            <a:r>
              <a:rPr lang="en-US" dirty="0" smtClean="0">
                <a:ea typeface="+mn-ea"/>
                <a:cs typeface="+mn-cs"/>
              </a:rPr>
              <a:t> Israel, and the </a:t>
            </a:r>
            <a:r>
              <a:rPr lang="en-US" dirty="0" err="1" smtClean="0">
                <a:ea typeface="+mn-ea"/>
                <a:cs typeface="+mn-cs"/>
              </a:rPr>
              <a:t>Midianites</a:t>
            </a:r>
            <a:r>
              <a:rPr lang="en-US" dirty="0" smtClean="0">
                <a:ea typeface="+mn-ea"/>
                <a:cs typeface="+mn-cs"/>
              </a:rPr>
              <a:t> </a:t>
            </a:r>
            <a:r>
              <a:rPr lang="en-US" dirty="0" err="1" smtClean="0">
                <a:ea typeface="+mn-ea"/>
                <a:cs typeface="+mn-cs"/>
              </a:rPr>
              <a:t>vs</a:t>
            </a:r>
            <a:r>
              <a:rPr lang="en-US" dirty="0" smtClean="0">
                <a:ea typeface="+mn-ea"/>
                <a:cs typeface="+mn-cs"/>
              </a:rPr>
              <a:t> the </a:t>
            </a:r>
            <a:r>
              <a:rPr lang="en-US" dirty="0" err="1" smtClean="0">
                <a:ea typeface="+mn-ea"/>
                <a:cs typeface="+mn-cs"/>
              </a:rPr>
              <a:t>Ishmaelites</a:t>
            </a:r>
            <a:r>
              <a:rPr lang="en-US" dirty="0" smtClean="0">
                <a:ea typeface="+mn-ea"/>
                <a:cs typeface="+mn-cs"/>
              </a:rPr>
              <a:t>.</a:t>
            </a:r>
            <a:endParaRPr lang="en-US" dirty="0">
              <a:ea typeface="+mn-ea"/>
              <a:cs typeface="+mn-cs"/>
            </a:endParaRPr>
          </a:p>
        </p:txBody>
      </p:sp>
    </p:spTree>
    <p:custDataLst>
      <p:tags r:id="rId1"/>
    </p:custDataLst>
  </p:cSld>
  <p:clrMapOvr>
    <a:masterClrMapping/>
  </p:clrMapOvr>
  <p:transition spd="slow" advTm="4161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smtClean="0"/>
              <a:t>JEDP Theory</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The documentary hypothesis claims that the Torah is made up of (typically) four sources: </a:t>
            </a:r>
          </a:p>
          <a:p>
            <a:pPr lvl="1" fontAlgn="auto">
              <a:spcAft>
                <a:spcPts val="0"/>
              </a:spcAft>
              <a:buFont typeface="Arial" pitchFamily="34" charset="0"/>
              <a:buChar char="–"/>
              <a:defRPr/>
            </a:pPr>
            <a:r>
              <a:rPr lang="en-US" dirty="0" smtClean="0">
                <a:ea typeface="+mn-ea"/>
              </a:rPr>
              <a:t>J, E, D, and P.</a:t>
            </a:r>
          </a:p>
          <a:p>
            <a:pPr fontAlgn="auto">
              <a:spcAft>
                <a:spcPts val="0"/>
              </a:spcAft>
              <a:buFont typeface="Arial" pitchFamily="34" charset="0"/>
              <a:buChar char="•"/>
              <a:defRPr/>
            </a:pPr>
            <a:r>
              <a:rPr lang="en-US" dirty="0" smtClean="0">
                <a:ea typeface="+mn-ea"/>
                <a:cs typeface="+mn-cs"/>
              </a:rPr>
              <a:t>These sources are said to be identifiable in a particular passage by:</a:t>
            </a:r>
          </a:p>
          <a:p>
            <a:pPr lvl="1" fontAlgn="auto">
              <a:spcAft>
                <a:spcPts val="0"/>
              </a:spcAft>
              <a:buFont typeface="Arial" pitchFamily="34" charset="0"/>
              <a:buChar char="–"/>
              <a:defRPr/>
            </a:pPr>
            <a:r>
              <a:rPr lang="en-US" dirty="0" smtClean="0">
                <a:ea typeface="+mn-ea"/>
              </a:rPr>
              <a:t>Differing styles</a:t>
            </a:r>
          </a:p>
          <a:p>
            <a:pPr lvl="1" fontAlgn="auto">
              <a:spcAft>
                <a:spcPts val="0"/>
              </a:spcAft>
              <a:buFont typeface="Arial" pitchFamily="34" charset="0"/>
              <a:buChar char="–"/>
              <a:defRPr/>
            </a:pPr>
            <a:r>
              <a:rPr lang="en-US" dirty="0" smtClean="0">
                <a:ea typeface="+mn-ea"/>
              </a:rPr>
              <a:t>Differing names</a:t>
            </a:r>
          </a:p>
          <a:p>
            <a:pPr lvl="1" fontAlgn="auto">
              <a:spcAft>
                <a:spcPts val="0"/>
              </a:spcAft>
              <a:buFont typeface="Arial" pitchFamily="34" charset="0"/>
              <a:buChar char="–"/>
              <a:defRPr/>
            </a:pPr>
            <a:r>
              <a:rPr lang="en-US" dirty="0" smtClean="0">
                <a:ea typeface="+mn-ea"/>
              </a:rPr>
              <a:t>Presence of Repetition</a:t>
            </a:r>
          </a:p>
          <a:p>
            <a:pPr lvl="1" fontAlgn="auto">
              <a:spcAft>
                <a:spcPts val="0"/>
              </a:spcAft>
              <a:buFont typeface="Arial" pitchFamily="34" charset="0"/>
              <a:buChar char="–"/>
              <a:defRPr/>
            </a:pPr>
            <a:r>
              <a:rPr lang="en-US" dirty="0" smtClean="0">
                <a:ea typeface="+mn-ea"/>
              </a:rPr>
              <a:t>Presence of Tensions/Contradictions</a:t>
            </a:r>
            <a:endParaRPr lang="en-US" dirty="0">
              <a:ea typeface="+mn-ea"/>
            </a:endParaRPr>
          </a:p>
        </p:txBody>
      </p:sp>
    </p:spTree>
    <p:custDataLst>
      <p:tags r:id="rId1"/>
    </p:custDataLst>
  </p:cSld>
  <p:clrMapOvr>
    <a:masterClrMapping/>
  </p:clrMapOvr>
  <p:transition spd="slow" advTm="299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2770" name="Picture 3"/>
          <p:cNvPicPr>
            <a:picLocks noChangeAspect="1"/>
          </p:cNvPicPr>
          <p:nvPr/>
        </p:nvPicPr>
        <p:blipFill>
          <a:blip r:embed="rId3"/>
          <a:srcRect/>
          <a:stretch>
            <a:fillRect/>
          </a:stretch>
        </p:blipFill>
        <p:spPr bwMode="auto">
          <a:xfrm>
            <a:off x="1219200" y="1828800"/>
            <a:ext cx="6629400" cy="4879975"/>
          </a:xfrm>
          <a:prstGeom prst="rect">
            <a:avLst/>
          </a:prstGeom>
          <a:noFill/>
          <a:ln w="9525">
            <a:noFill/>
            <a:miter lim="800000"/>
            <a:headEnd/>
            <a:tailEnd/>
          </a:ln>
        </p:spPr>
      </p:pic>
      <p:sp>
        <p:nvSpPr>
          <p:cNvPr id="2" name="Title 1"/>
          <p:cNvSpPr>
            <a:spLocks noGrp="1"/>
          </p:cNvSpPr>
          <p:nvPr>
            <p:ph type="ctrTitle"/>
          </p:nvPr>
        </p:nvSpPr>
        <p:spPr>
          <a:xfrm>
            <a:off x="1066800" y="479425"/>
            <a:ext cx="7772400" cy="1470025"/>
          </a:xfrm>
        </p:spPr>
        <p:txBody>
          <a:bodyPr/>
          <a:lstStyle/>
          <a:p>
            <a:r>
              <a:rPr lang="en-US" smtClean="0"/>
              <a:t>Recursion in Narrative</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a:ea typeface="+mn-ea"/>
              <a:cs typeface="+mn-cs"/>
            </a:endParaRPr>
          </a:p>
        </p:txBody>
      </p:sp>
    </p:spTree>
    <p:custDataLst>
      <p:tags r:id="rId1"/>
    </p:custDataLst>
  </p:cSld>
  <p:clrMapOvr>
    <a:masterClrMapping/>
  </p:clrMapOvr>
  <p:transition spd="slow" advTm="1200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smtClean="0"/>
              <a:t>Recursion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ea typeface="+mn-ea"/>
                <a:cs typeface="+mn-cs"/>
              </a:rPr>
              <a:t>Discourses are not simple linear sequences of sentences.</a:t>
            </a:r>
          </a:p>
          <a:p>
            <a:pPr lvl="1" fontAlgn="auto">
              <a:spcAft>
                <a:spcPts val="0"/>
              </a:spcAft>
              <a:buFont typeface="Arial" pitchFamily="34" charset="0"/>
              <a:buChar char="–"/>
              <a:defRPr/>
            </a:pPr>
            <a:r>
              <a:rPr lang="en-US" dirty="0" smtClean="0">
                <a:ea typeface="+mn-ea"/>
              </a:rPr>
              <a:t>Sentences clump into paragraphs</a:t>
            </a:r>
          </a:p>
          <a:p>
            <a:pPr lvl="1" fontAlgn="auto">
              <a:spcAft>
                <a:spcPts val="0"/>
              </a:spcAft>
              <a:buFont typeface="Arial" pitchFamily="34" charset="0"/>
              <a:buChar char="–"/>
              <a:defRPr/>
            </a:pPr>
            <a:r>
              <a:rPr lang="en-US" dirty="0" smtClean="0">
                <a:ea typeface="+mn-ea"/>
              </a:rPr>
              <a:t>Paragraphs cluster into more complex units</a:t>
            </a:r>
          </a:p>
          <a:p>
            <a:pPr lvl="1" fontAlgn="auto">
              <a:spcAft>
                <a:spcPts val="0"/>
              </a:spcAft>
              <a:buFont typeface="Arial" pitchFamily="34" charset="0"/>
              <a:buChar char="–"/>
              <a:defRPr/>
            </a:pPr>
            <a:r>
              <a:rPr lang="en-US" dirty="0" smtClean="0">
                <a:ea typeface="+mn-ea"/>
              </a:rPr>
              <a:t>These units may form embedded discourses which combine to form the main discourse.</a:t>
            </a:r>
          </a:p>
          <a:p>
            <a:pPr fontAlgn="auto">
              <a:spcAft>
                <a:spcPts val="0"/>
              </a:spcAft>
              <a:buFont typeface="Arial" pitchFamily="34" charset="0"/>
              <a:buChar char="•"/>
              <a:defRPr/>
            </a:pPr>
            <a:r>
              <a:rPr lang="en-US" dirty="0" smtClean="0">
                <a:ea typeface="+mn-ea"/>
                <a:cs typeface="+mn-cs"/>
              </a:rPr>
              <a:t>In narratives, this structure of story within story, sub-plot within plot, is common.</a:t>
            </a:r>
          </a:p>
          <a:p>
            <a:pPr fontAlgn="auto">
              <a:spcAft>
                <a:spcPts val="0"/>
              </a:spcAft>
              <a:buFont typeface="Arial" pitchFamily="34" charset="0"/>
              <a:buChar char="•"/>
              <a:defRPr/>
            </a:pPr>
            <a:r>
              <a:rPr lang="en-US" dirty="0" smtClean="0">
                <a:ea typeface="+mn-ea"/>
                <a:cs typeface="+mn-cs"/>
              </a:rPr>
              <a:t>In a story of any great complexity, the main episodes are themselves stories with their own narrative structure.</a:t>
            </a:r>
            <a:endParaRPr lang="en-US" dirty="0">
              <a:ea typeface="+mn-ea"/>
              <a:cs typeface="+mn-cs"/>
            </a:endParaRPr>
          </a:p>
        </p:txBody>
      </p:sp>
    </p:spTree>
    <p:custDataLst>
      <p:tags r:id="rId1"/>
    </p:custDataLst>
  </p:cSld>
  <p:clrMapOvr>
    <a:masterClrMapping/>
  </p:clrMapOvr>
  <p:transition spd="slow" advTm="377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Embedded Narratives in </a:t>
            </a:r>
            <a:br>
              <a:rPr lang="en-US" dirty="0" smtClean="0">
                <a:ea typeface="+mj-ea"/>
                <a:cs typeface="+mj-cs"/>
              </a:rPr>
            </a:br>
            <a:r>
              <a:rPr lang="en-US" dirty="0" smtClean="0">
                <a:ea typeface="+mj-ea"/>
                <a:cs typeface="+mj-cs"/>
              </a:rPr>
              <a:t>the Joseph Story</a:t>
            </a:r>
            <a:endParaRPr lang="en-US" dirty="0">
              <a:ea typeface="+mj-ea"/>
              <a:cs typeface="+mj-cs"/>
            </a:endParaRPr>
          </a:p>
        </p:txBody>
      </p:sp>
      <p:sp>
        <p:nvSpPr>
          <p:cNvPr id="3" name="Content Placeholder 2"/>
          <p:cNvSpPr>
            <a:spLocks noGrp="1"/>
          </p:cNvSpPr>
          <p:nvPr>
            <p:ph idx="1"/>
          </p:nvPr>
        </p:nvSpPr>
        <p:spPr>
          <a:xfrm>
            <a:off x="457200" y="1905000"/>
            <a:ext cx="8229600" cy="4525963"/>
          </a:xfrm>
        </p:spPr>
        <p:txBody>
          <a:bodyPr rtlCol="0">
            <a:normAutofit fontScale="92500" lnSpcReduction="20000"/>
          </a:bodyPr>
          <a:lstStyle/>
          <a:p>
            <a:pPr fontAlgn="auto">
              <a:spcAft>
                <a:spcPts val="0"/>
              </a:spcAft>
              <a:buFont typeface="Arial" pitchFamily="34" charset="0"/>
              <a:buChar char="•"/>
              <a:defRPr/>
            </a:pPr>
            <a:r>
              <a:rPr lang="en-US" dirty="0" smtClean="0">
                <a:ea typeface="+mn-ea"/>
                <a:cs typeface="+mn-cs"/>
              </a:rPr>
              <a:t>Joseph sold into Egypt (chap 37)</a:t>
            </a:r>
          </a:p>
          <a:p>
            <a:pPr fontAlgn="auto">
              <a:spcAft>
                <a:spcPts val="0"/>
              </a:spcAft>
              <a:buFont typeface="Arial" pitchFamily="34" charset="0"/>
              <a:buChar char="•"/>
              <a:defRPr/>
            </a:pPr>
            <a:r>
              <a:rPr lang="en-US" dirty="0" smtClean="0">
                <a:ea typeface="+mn-ea"/>
                <a:cs typeface="+mn-cs"/>
              </a:rPr>
              <a:t>Joseph’s rise in Potiphar’s house (39:1-6)</a:t>
            </a:r>
          </a:p>
          <a:p>
            <a:pPr fontAlgn="auto">
              <a:spcAft>
                <a:spcPts val="0"/>
              </a:spcAft>
              <a:buFont typeface="Arial" pitchFamily="34" charset="0"/>
              <a:buChar char="•"/>
              <a:defRPr/>
            </a:pPr>
            <a:r>
              <a:rPr lang="en-US" dirty="0" smtClean="0">
                <a:ea typeface="+mn-ea"/>
                <a:cs typeface="+mn-cs"/>
              </a:rPr>
              <a:t>Joseph’s ruin thru sexual harassment (39:7-23)</a:t>
            </a:r>
          </a:p>
          <a:p>
            <a:pPr fontAlgn="auto">
              <a:spcAft>
                <a:spcPts val="0"/>
              </a:spcAft>
              <a:buFont typeface="Arial" pitchFamily="34" charset="0"/>
              <a:buChar char="•"/>
              <a:defRPr/>
            </a:pPr>
            <a:r>
              <a:rPr lang="en-US" dirty="0" smtClean="0">
                <a:ea typeface="+mn-ea"/>
                <a:cs typeface="+mn-cs"/>
              </a:rPr>
              <a:t>Joseph interprets the courtiers’ dreams (40)</a:t>
            </a:r>
          </a:p>
          <a:p>
            <a:pPr fontAlgn="auto">
              <a:spcAft>
                <a:spcPts val="0"/>
              </a:spcAft>
              <a:buFont typeface="Arial" pitchFamily="34" charset="0"/>
              <a:buChar char="•"/>
              <a:defRPr/>
            </a:pPr>
            <a:r>
              <a:rPr lang="en-US" dirty="0" smtClean="0">
                <a:ea typeface="+mn-ea"/>
                <a:cs typeface="+mn-cs"/>
              </a:rPr>
              <a:t>Pharaoh’s dreams &amp; Joseph’s rise (41)</a:t>
            </a:r>
          </a:p>
          <a:p>
            <a:pPr fontAlgn="auto">
              <a:spcAft>
                <a:spcPts val="0"/>
              </a:spcAft>
              <a:buFont typeface="Arial" pitchFamily="34" charset="0"/>
              <a:buChar char="•"/>
              <a:defRPr/>
            </a:pPr>
            <a:r>
              <a:rPr lang="en-US" dirty="0" smtClean="0">
                <a:ea typeface="+mn-ea"/>
                <a:cs typeface="+mn-cs"/>
              </a:rPr>
              <a:t>Brothers’ 1</a:t>
            </a:r>
            <a:r>
              <a:rPr lang="en-US" baseline="30000" dirty="0" smtClean="0">
                <a:ea typeface="+mn-ea"/>
                <a:cs typeface="+mn-cs"/>
              </a:rPr>
              <a:t>st</a:t>
            </a:r>
            <a:r>
              <a:rPr lang="en-US" dirty="0" smtClean="0">
                <a:ea typeface="+mn-ea"/>
                <a:cs typeface="+mn-cs"/>
              </a:rPr>
              <a:t> trip to Egypt to buy grain (42)</a:t>
            </a:r>
          </a:p>
          <a:p>
            <a:pPr fontAlgn="auto">
              <a:spcAft>
                <a:spcPts val="0"/>
              </a:spcAft>
              <a:buFont typeface="Arial" pitchFamily="34" charset="0"/>
              <a:buChar char="•"/>
              <a:defRPr/>
            </a:pPr>
            <a:r>
              <a:rPr lang="en-US" dirty="0" smtClean="0">
                <a:ea typeface="+mn-ea"/>
                <a:cs typeface="+mn-cs"/>
              </a:rPr>
              <a:t>2</a:t>
            </a:r>
            <a:r>
              <a:rPr lang="en-US" baseline="30000" dirty="0" smtClean="0">
                <a:ea typeface="+mn-ea"/>
                <a:cs typeface="+mn-cs"/>
              </a:rPr>
              <a:t>nd</a:t>
            </a:r>
            <a:r>
              <a:rPr lang="en-US" dirty="0" smtClean="0">
                <a:ea typeface="+mn-ea"/>
                <a:cs typeface="+mn-cs"/>
              </a:rPr>
              <a:t> trip, Judah’s speech, Joseph revealed (43-45)</a:t>
            </a:r>
          </a:p>
          <a:p>
            <a:pPr fontAlgn="auto">
              <a:spcAft>
                <a:spcPts val="0"/>
              </a:spcAft>
              <a:buFont typeface="Arial" pitchFamily="34" charset="0"/>
              <a:buChar char="•"/>
              <a:defRPr/>
            </a:pPr>
            <a:r>
              <a:rPr lang="en-US" dirty="0" smtClean="0">
                <a:ea typeface="+mn-ea"/>
                <a:cs typeface="+mn-cs"/>
              </a:rPr>
              <a:t>Jacob &amp; his clan come to Egypt (46)</a:t>
            </a:r>
          </a:p>
          <a:p>
            <a:pPr fontAlgn="auto">
              <a:spcAft>
                <a:spcPts val="0"/>
              </a:spcAft>
              <a:buFont typeface="Arial" pitchFamily="34" charset="0"/>
              <a:buChar char="•"/>
              <a:defRPr/>
            </a:pPr>
            <a:r>
              <a:rPr lang="en-US" dirty="0" smtClean="0">
                <a:ea typeface="+mn-ea"/>
                <a:cs typeface="+mn-cs"/>
              </a:rPr>
              <a:t>Jacob’s blessing on Ephraim &amp; Manasseh (48)</a:t>
            </a:r>
            <a:endParaRPr lang="en-US" dirty="0">
              <a:ea typeface="+mn-ea"/>
              <a:cs typeface="+mn-cs"/>
            </a:endParaRPr>
          </a:p>
        </p:txBody>
      </p:sp>
    </p:spTree>
    <p:custDataLst>
      <p:tags r:id="rId1"/>
    </p:custDataLst>
  </p:cSld>
  <p:clrMapOvr>
    <a:masterClrMapping/>
  </p:clrMapOvr>
  <p:transition spd="slow" advTm="719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Evaluating the Episodes</a:t>
            </a:r>
          </a:p>
        </p:txBody>
      </p:sp>
      <p:sp>
        <p:nvSpPr>
          <p:cNvPr id="3" name="Content Placeholder 2"/>
          <p:cNvSpPr>
            <a:spLocks noGrp="1"/>
          </p:cNvSpPr>
          <p:nvPr>
            <p:ph idx="1"/>
          </p:nvPr>
        </p:nvSpPr>
        <p:spPr/>
        <p:txBody>
          <a:bodyPr/>
          <a:lstStyle/>
          <a:p>
            <a:r>
              <a:rPr lang="en-US" smtClean="0"/>
              <a:t>The longest episodes are:</a:t>
            </a:r>
          </a:p>
          <a:p>
            <a:pPr lvl="1"/>
            <a:r>
              <a:rPr lang="en-US" smtClean="0"/>
              <a:t>Pharaoh’s dream &amp; Joseph’s rise (chap 41)</a:t>
            </a:r>
          </a:p>
          <a:p>
            <a:pPr lvl="1"/>
            <a:r>
              <a:rPr lang="en-US" smtClean="0"/>
              <a:t>2</a:t>
            </a:r>
            <a:r>
              <a:rPr lang="en-US" baseline="30000" smtClean="0"/>
              <a:t>nd</a:t>
            </a:r>
            <a:r>
              <a:rPr lang="en-US" smtClean="0"/>
              <a:t> trip, Judah’s speech, Joseph revealed (43-45)</a:t>
            </a:r>
          </a:p>
          <a:p>
            <a:r>
              <a:rPr lang="en-US" smtClean="0"/>
              <a:t>Both are high-points (or peaks)</a:t>
            </a:r>
          </a:p>
          <a:p>
            <a:pPr lvl="1"/>
            <a:r>
              <a:rPr lang="en-US" smtClean="0"/>
              <a:t>41 is climax of Joseph’s story, God’s faithfulness</a:t>
            </a:r>
          </a:p>
          <a:p>
            <a:pPr lvl="1"/>
            <a:r>
              <a:rPr lang="en-US" smtClean="0"/>
              <a:t>43-45 resolves problems of Joseph’s family</a:t>
            </a:r>
          </a:p>
          <a:p>
            <a:r>
              <a:rPr lang="en-US" smtClean="0"/>
              <a:t>What is the meaning of </a:t>
            </a:r>
            <a:r>
              <a:rPr lang="en-US" i="1" smtClean="0"/>
              <a:t>our</a:t>
            </a:r>
            <a:r>
              <a:rPr lang="en-US" smtClean="0"/>
              <a:t> episode of Joseph being sold into Egypt (chap 37)?</a:t>
            </a:r>
          </a:p>
        </p:txBody>
      </p:sp>
    </p:spTree>
    <p:custDataLst>
      <p:tags r:id="rId1"/>
    </p:custDataLst>
  </p:cSld>
  <p:clrMapOvr>
    <a:masterClrMapping/>
  </p:clrMapOvr>
  <p:transition spd="slow" advTm="4987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Evaluating Chapter 37</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ea typeface="+mn-ea"/>
                <a:cs typeface="+mn-cs"/>
              </a:rPr>
              <a:t>A recognized universal of narrative structure is that a story must have an </a:t>
            </a:r>
            <a:r>
              <a:rPr lang="en-US" i="1" dirty="0" smtClean="0">
                <a:ea typeface="+mn-ea"/>
                <a:cs typeface="+mn-cs"/>
              </a:rPr>
              <a:t>inciting incident</a:t>
            </a:r>
            <a:r>
              <a:rPr lang="en-US" dirty="0" smtClean="0">
                <a:ea typeface="+mn-ea"/>
                <a:cs typeface="+mn-cs"/>
              </a:rPr>
              <a:t>.</a:t>
            </a:r>
          </a:p>
          <a:p>
            <a:pPr lvl="1" fontAlgn="auto">
              <a:spcAft>
                <a:spcPts val="0"/>
              </a:spcAft>
              <a:buFont typeface="Arial" pitchFamily="34" charset="0"/>
              <a:buChar char="–"/>
              <a:defRPr/>
            </a:pPr>
            <a:r>
              <a:rPr lang="en-US" dirty="0" smtClean="0">
                <a:ea typeface="+mn-ea"/>
              </a:rPr>
              <a:t>If there is to be a story, something out of the ordinary &amp; unpredictable must happen.</a:t>
            </a:r>
          </a:p>
          <a:p>
            <a:pPr fontAlgn="auto">
              <a:spcAft>
                <a:spcPts val="0"/>
              </a:spcAft>
              <a:buFont typeface="Arial" pitchFamily="34" charset="0"/>
              <a:buChar char="•"/>
              <a:defRPr/>
            </a:pPr>
            <a:r>
              <a:rPr lang="en-US" dirty="0" smtClean="0">
                <a:ea typeface="+mn-ea"/>
                <a:cs typeface="+mn-cs"/>
              </a:rPr>
              <a:t>Here in Gen 37, we meet a dark &amp; vicious happening in Jacob’s family:</a:t>
            </a:r>
          </a:p>
          <a:p>
            <a:pPr lvl="1" fontAlgn="auto">
              <a:spcAft>
                <a:spcPts val="0"/>
              </a:spcAft>
              <a:buFont typeface="Arial" pitchFamily="34" charset="0"/>
              <a:buChar char="–"/>
              <a:defRPr/>
            </a:pPr>
            <a:r>
              <a:rPr lang="en-US" dirty="0" smtClean="0">
                <a:ea typeface="+mn-ea"/>
              </a:rPr>
              <a:t>Selling younger brother into slavery</a:t>
            </a:r>
          </a:p>
          <a:p>
            <a:pPr lvl="1" fontAlgn="auto">
              <a:spcAft>
                <a:spcPts val="0"/>
              </a:spcAft>
              <a:buFont typeface="Arial" pitchFamily="34" charset="0"/>
              <a:buChar char="–"/>
              <a:defRPr/>
            </a:pPr>
            <a:r>
              <a:rPr lang="en-US" dirty="0" smtClean="0">
                <a:ea typeface="+mn-ea"/>
              </a:rPr>
              <a:t>Subsequent cover-up</a:t>
            </a:r>
          </a:p>
          <a:p>
            <a:pPr fontAlgn="auto">
              <a:spcAft>
                <a:spcPts val="0"/>
              </a:spcAft>
              <a:buFont typeface="Arial" pitchFamily="34" charset="0"/>
              <a:buChar char="•"/>
              <a:defRPr/>
            </a:pPr>
            <a:r>
              <a:rPr lang="en-US" dirty="0" smtClean="0">
                <a:ea typeface="+mn-ea"/>
                <a:cs typeface="+mn-cs"/>
              </a:rPr>
              <a:t>This is the inciting incident in the whole Joseph story.</a:t>
            </a:r>
            <a:endParaRPr lang="en-US" dirty="0">
              <a:ea typeface="+mn-ea"/>
              <a:cs typeface="+mn-cs"/>
            </a:endParaRPr>
          </a:p>
        </p:txBody>
      </p:sp>
    </p:spTree>
    <p:custDataLst>
      <p:tags r:id="rId1"/>
    </p:custDataLst>
  </p:cSld>
  <p:clrMapOvr>
    <a:masterClrMapping/>
  </p:clrMapOvr>
  <p:transition spd="slow" advTm="3723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Inciting Incident</a:t>
            </a:r>
          </a:p>
        </p:txBody>
      </p:sp>
      <p:sp>
        <p:nvSpPr>
          <p:cNvPr id="3" name="Content Placeholder 2"/>
          <p:cNvSpPr>
            <a:spLocks noGrp="1"/>
          </p:cNvSpPr>
          <p:nvPr>
            <p:ph idx="1"/>
          </p:nvPr>
        </p:nvSpPr>
        <p:spPr/>
        <p:txBody>
          <a:bodyPr/>
          <a:lstStyle/>
          <a:p>
            <a:r>
              <a:rPr lang="en-US" smtClean="0"/>
              <a:t>Like a peak (or high point), an inciting incident is not routine narration, but is narration marked by special features that underscore its dramatic placement in the story.</a:t>
            </a:r>
          </a:p>
          <a:p>
            <a:r>
              <a:rPr lang="en-US" smtClean="0"/>
              <a:t>We can expect that certain features of ch 37 will reflect a heightened style and mode of narration which may in themselves aggravate the difficulties of analysis in the chapter.</a:t>
            </a:r>
          </a:p>
        </p:txBody>
      </p:sp>
    </p:spTree>
    <p:custDataLst>
      <p:tags r:id="rId1"/>
    </p:custDataLst>
  </p:cSld>
  <p:clrMapOvr>
    <a:masterClrMapping/>
  </p:clrMapOvr>
  <p:transition spd="slow" advTm="2552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Conventions for Participant Identification</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ea typeface="+mn-ea"/>
              <a:cs typeface="+mn-cs"/>
            </a:endParaRPr>
          </a:p>
        </p:txBody>
      </p:sp>
      <p:pic>
        <p:nvPicPr>
          <p:cNvPr id="38916" name="Picture 2" descr="C:\Users\Newman\AppData\Local\Microsoft\Windows\Temporary Internet Files\Content.IE5\DRUY94LX\MC900023543[1].wmf"/>
          <p:cNvPicPr>
            <a:picLocks noChangeAspect="1" noChangeArrowheads="1"/>
          </p:cNvPicPr>
          <p:nvPr/>
        </p:nvPicPr>
        <p:blipFill>
          <a:blip r:embed="rId3"/>
          <a:srcRect/>
          <a:stretch>
            <a:fillRect/>
          </a:stretch>
        </p:blipFill>
        <p:spPr bwMode="auto">
          <a:xfrm>
            <a:off x="5240338" y="3429000"/>
            <a:ext cx="2871787" cy="2819400"/>
          </a:xfrm>
          <a:prstGeom prst="rect">
            <a:avLst/>
          </a:prstGeom>
          <a:noFill/>
          <a:ln w="9525">
            <a:noFill/>
            <a:miter lim="800000"/>
            <a:headEnd/>
            <a:tailEnd/>
          </a:ln>
        </p:spPr>
      </p:pic>
    </p:spTree>
    <p:custDataLst>
      <p:tags r:id="rId1"/>
    </p:custDataLst>
  </p:cSld>
  <p:clrMapOvr>
    <a:masterClrMapping/>
  </p:clrMapOvr>
  <p:transition spd="slow" advTm="486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smtClean="0"/>
              <a:t>Participants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In narrative discourse, participants are introduced, integrated into the story, and identified as either major or minor characters.</a:t>
            </a:r>
          </a:p>
          <a:p>
            <a:pPr lvl="1" fontAlgn="auto">
              <a:spcAft>
                <a:spcPts val="0"/>
              </a:spcAft>
              <a:buFont typeface="Arial" pitchFamily="34" charset="0"/>
              <a:buChar char="–"/>
              <a:defRPr/>
            </a:pPr>
            <a:r>
              <a:rPr lang="en-US" dirty="0" smtClean="0">
                <a:ea typeface="+mn-ea"/>
              </a:rPr>
              <a:t>Major characters continue for most or all of </a:t>
            </a:r>
            <a:r>
              <a:rPr lang="en-US" smtClean="0">
                <a:ea typeface="+mn-ea"/>
              </a:rPr>
              <a:t>the narrative;</a:t>
            </a:r>
            <a:endParaRPr lang="en-US" dirty="0" smtClean="0">
              <a:ea typeface="+mn-ea"/>
            </a:endParaRPr>
          </a:p>
          <a:p>
            <a:pPr lvl="1" fontAlgn="auto">
              <a:spcAft>
                <a:spcPts val="0"/>
              </a:spcAft>
              <a:buFont typeface="Arial" pitchFamily="34" charset="0"/>
              <a:buChar char="–"/>
              <a:defRPr/>
            </a:pPr>
            <a:r>
              <a:rPr lang="en-US" dirty="0" smtClean="0">
                <a:ea typeface="+mn-ea"/>
              </a:rPr>
              <a:t>Minor characters figure only in particular sections</a:t>
            </a:r>
          </a:p>
          <a:p>
            <a:pPr fontAlgn="auto">
              <a:spcAft>
                <a:spcPts val="0"/>
              </a:spcAft>
              <a:buFont typeface="Arial" pitchFamily="34" charset="0"/>
              <a:buChar char="•"/>
              <a:defRPr/>
            </a:pPr>
            <a:r>
              <a:rPr lang="en-US" dirty="0" smtClean="0">
                <a:ea typeface="+mn-ea"/>
                <a:cs typeface="+mn-cs"/>
              </a:rPr>
              <a:t>Participants, once introduced &amp; integrated, must then be tracked, taken on or off stage, and sometimes phased out of the story.</a:t>
            </a:r>
            <a:endParaRPr lang="en-US" dirty="0">
              <a:ea typeface="+mn-ea"/>
              <a:cs typeface="+mn-cs"/>
            </a:endParaRPr>
          </a:p>
        </p:txBody>
      </p:sp>
    </p:spTree>
    <p:custDataLst>
      <p:tags r:id="rId1"/>
    </p:custDataLst>
  </p:cSld>
  <p:clrMapOvr>
    <a:masterClrMapping/>
  </p:clrMapOvr>
  <p:transition spd="slow" advTm="266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Language-Specific Conventions</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smtClean="0">
                <a:ea typeface="+mn-ea"/>
                <a:cs typeface="+mn-cs"/>
              </a:rPr>
              <a:t>How this is done varies somewhat from language to language, or culture to culture.</a:t>
            </a:r>
          </a:p>
          <a:p>
            <a:pPr fontAlgn="auto">
              <a:spcAft>
                <a:spcPts val="0"/>
              </a:spcAft>
              <a:buFont typeface="Arial" pitchFamily="34" charset="0"/>
              <a:buChar char="•"/>
              <a:defRPr/>
            </a:pPr>
            <a:r>
              <a:rPr lang="en-US" dirty="0" smtClean="0">
                <a:ea typeface="+mn-ea"/>
                <a:cs typeface="+mn-cs"/>
              </a:rPr>
              <a:t>A reader in language B may misunderstand the conventions in language A, and read as clumsy, incoherent, or disorganized what a reader in A would see as coherent or even elegant.</a:t>
            </a:r>
          </a:p>
          <a:p>
            <a:pPr fontAlgn="auto">
              <a:spcAft>
                <a:spcPts val="0"/>
              </a:spcAft>
              <a:buFont typeface="Arial" pitchFamily="34" charset="0"/>
              <a:buChar char="•"/>
              <a:defRPr/>
            </a:pPr>
            <a:r>
              <a:rPr lang="en-US" dirty="0" smtClean="0">
                <a:ea typeface="+mn-ea"/>
                <a:cs typeface="+mn-cs"/>
              </a:rPr>
              <a:t>Certain parts of the Hebrew Bible have suffered such ethnocentric &amp; biased judgment by scholars who speak modern European languages.</a:t>
            </a:r>
            <a:endParaRPr lang="en-US" dirty="0">
              <a:ea typeface="+mn-ea"/>
              <a:cs typeface="+mn-cs"/>
            </a:endParaRPr>
          </a:p>
        </p:txBody>
      </p:sp>
    </p:spTree>
    <p:custDataLst>
      <p:tags r:id="rId1"/>
    </p:custDataLst>
  </p:cSld>
  <p:clrMapOvr>
    <a:masterClrMapping/>
  </p:clrMapOvr>
  <p:transition spd="slow" advTm="5454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Introduction of Characters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In Hebrew Bible, not introduced casually, if they are to be at all important, but come on with a certain amount of fanfare.</a:t>
            </a:r>
          </a:p>
          <a:p>
            <a:pPr fontAlgn="auto">
              <a:spcAft>
                <a:spcPts val="0"/>
              </a:spcAft>
              <a:buFont typeface="Arial" pitchFamily="34" charset="0"/>
              <a:buChar char="•"/>
              <a:defRPr/>
            </a:pPr>
            <a:r>
              <a:rPr lang="en-US" dirty="0" smtClean="0">
                <a:ea typeface="+mn-ea"/>
                <a:cs typeface="+mn-cs"/>
              </a:rPr>
              <a:t>(not true of minor participants referred to by social role, e.g., Joseph’s steward in </a:t>
            </a:r>
            <a:r>
              <a:rPr lang="en-US" dirty="0" err="1" smtClean="0">
                <a:ea typeface="+mn-ea"/>
                <a:cs typeface="+mn-cs"/>
              </a:rPr>
              <a:t>ch</a:t>
            </a:r>
            <a:r>
              <a:rPr lang="en-US" dirty="0" smtClean="0">
                <a:ea typeface="+mn-ea"/>
                <a:cs typeface="+mn-cs"/>
              </a:rPr>
              <a:t> 43)</a:t>
            </a:r>
          </a:p>
          <a:p>
            <a:pPr fontAlgn="auto">
              <a:spcAft>
                <a:spcPts val="0"/>
              </a:spcAft>
              <a:buFont typeface="Arial" pitchFamily="34" charset="0"/>
              <a:buChar char="•"/>
              <a:defRPr/>
            </a:pPr>
            <a:r>
              <a:rPr lang="en-US" dirty="0" smtClean="0">
                <a:ea typeface="+mn-ea"/>
                <a:cs typeface="+mn-cs"/>
              </a:rPr>
              <a:t>Regular practice in Hebrew is to have multiple initial presentations for a participant who is important for an episode or more.</a:t>
            </a:r>
          </a:p>
          <a:p>
            <a:pPr fontAlgn="auto">
              <a:spcAft>
                <a:spcPts val="0"/>
              </a:spcAft>
              <a:buFont typeface="Arial" pitchFamily="34" charset="0"/>
              <a:buChar char="•"/>
              <a:defRPr/>
            </a:pPr>
            <a:r>
              <a:rPr lang="en-US" dirty="0" smtClean="0">
                <a:ea typeface="+mn-ea"/>
                <a:cs typeface="+mn-cs"/>
              </a:rPr>
              <a:t>For example…</a:t>
            </a:r>
          </a:p>
          <a:p>
            <a:pPr fontAlgn="auto">
              <a:spcAft>
                <a:spcPts val="0"/>
              </a:spcAft>
              <a:buFont typeface="Arial" pitchFamily="34" charset="0"/>
              <a:buChar char="•"/>
              <a:defRPr/>
            </a:pPr>
            <a:endParaRPr lang="en-US" dirty="0">
              <a:ea typeface="+mn-ea"/>
              <a:cs typeface="+mn-cs"/>
            </a:endParaRPr>
          </a:p>
        </p:txBody>
      </p:sp>
    </p:spTree>
    <p:custDataLst>
      <p:tags r:id="rId1"/>
    </p:custDataLst>
  </p:cSld>
  <p:clrMapOvr>
    <a:masterClrMapping/>
  </p:clrMapOvr>
  <p:transition spd="slow" advTm="5071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A Classic Passage</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The narrative of Joseph being sold into Egypt in Genesis 37 is alleged to be a classic example of a passage which can be so analyzed.</a:t>
            </a:r>
          </a:p>
          <a:p>
            <a:pPr fontAlgn="auto">
              <a:spcAft>
                <a:spcPts val="0"/>
              </a:spcAft>
              <a:buFont typeface="Arial" pitchFamily="34" charset="0"/>
              <a:buChar char="•"/>
              <a:defRPr/>
            </a:pPr>
            <a:r>
              <a:rPr lang="en-US" dirty="0" smtClean="0">
                <a:ea typeface="+mn-ea"/>
                <a:cs typeface="+mn-cs"/>
              </a:rPr>
              <a:t>This passage is claimed to be an editorial combination of sources J and E.</a:t>
            </a:r>
          </a:p>
          <a:p>
            <a:pPr fontAlgn="auto">
              <a:spcAft>
                <a:spcPts val="0"/>
              </a:spcAft>
              <a:buFont typeface="Arial" pitchFamily="34" charset="0"/>
              <a:buChar char="•"/>
              <a:defRPr/>
            </a:pPr>
            <a:r>
              <a:rPr lang="en-US" dirty="0" smtClean="0">
                <a:ea typeface="+mn-ea"/>
                <a:cs typeface="+mn-cs"/>
              </a:rPr>
              <a:t>Though these sources have similar styles, we have these name differences here:</a:t>
            </a:r>
          </a:p>
          <a:p>
            <a:pPr lvl="1" fontAlgn="auto">
              <a:spcAft>
                <a:spcPts val="0"/>
              </a:spcAft>
              <a:buFont typeface="Arial" pitchFamily="34" charset="0"/>
              <a:buChar char="–"/>
              <a:defRPr/>
            </a:pPr>
            <a:r>
              <a:rPr lang="en-US" dirty="0" smtClean="0">
                <a:ea typeface="+mn-ea"/>
              </a:rPr>
              <a:t>Israel/Jacob for Joseph’s father;</a:t>
            </a:r>
          </a:p>
          <a:p>
            <a:pPr lvl="1" fontAlgn="auto">
              <a:spcAft>
                <a:spcPts val="0"/>
              </a:spcAft>
              <a:buFont typeface="Arial" pitchFamily="34" charset="0"/>
              <a:buChar char="–"/>
              <a:defRPr/>
            </a:pPr>
            <a:r>
              <a:rPr lang="en-US" dirty="0" err="1" smtClean="0">
                <a:ea typeface="+mn-ea"/>
              </a:rPr>
              <a:t>Ishmaelites</a:t>
            </a:r>
            <a:r>
              <a:rPr lang="en-US" dirty="0" smtClean="0">
                <a:ea typeface="+mn-ea"/>
              </a:rPr>
              <a:t>/</a:t>
            </a:r>
            <a:r>
              <a:rPr lang="en-US" dirty="0" err="1" smtClean="0">
                <a:ea typeface="+mn-ea"/>
              </a:rPr>
              <a:t>Midianites</a:t>
            </a:r>
            <a:r>
              <a:rPr lang="en-US" dirty="0" smtClean="0">
                <a:ea typeface="+mn-ea"/>
              </a:rPr>
              <a:t> for the slave traders.</a:t>
            </a:r>
            <a:endParaRPr lang="en-US" dirty="0">
              <a:ea typeface="+mn-ea"/>
            </a:endParaRPr>
          </a:p>
        </p:txBody>
      </p:sp>
    </p:spTree>
    <p:custDataLst>
      <p:tags r:id="rId1"/>
    </p:custDataLst>
  </p:cSld>
  <p:clrMapOvr>
    <a:masterClrMapping/>
  </p:clrMapOvr>
  <p:transition spd="slow" advTm="2888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smtClean="0"/>
              <a:t>Multiple Initial Presentation</a:t>
            </a:r>
          </a:p>
        </p:txBody>
      </p:sp>
      <p:sp>
        <p:nvSpPr>
          <p:cNvPr id="3" name="Content Placeholder 2"/>
          <p:cNvSpPr>
            <a:spLocks noGrp="1"/>
          </p:cNvSpPr>
          <p:nvPr>
            <p:ph idx="1"/>
          </p:nvPr>
        </p:nvSpPr>
        <p:spPr/>
        <p:txBody>
          <a:bodyPr/>
          <a:lstStyle/>
          <a:p>
            <a:r>
              <a:rPr lang="en-US" smtClean="0"/>
              <a:t>Joseph:</a:t>
            </a:r>
          </a:p>
          <a:p>
            <a:pPr lvl="1"/>
            <a:r>
              <a:rPr lang="en-US" smtClean="0"/>
              <a:t>37:2-3: named 3x, plus age, occupation, circumstances, relation to father</a:t>
            </a:r>
          </a:p>
          <a:p>
            <a:pPr lvl="1"/>
            <a:r>
              <a:rPr lang="en-US" smtClean="0"/>
              <a:t>39:1-4: multiple re-introduction after Judah/Tamar material in ch 38</a:t>
            </a:r>
          </a:p>
          <a:p>
            <a:r>
              <a:rPr lang="en-US" smtClean="0"/>
              <a:t>Unidentified man in Gen 37:15-17:</a:t>
            </a:r>
          </a:p>
          <a:p>
            <a:pPr lvl="1"/>
            <a:r>
              <a:rPr lang="en-US" smtClean="0"/>
              <a:t>Important in directing him to Dothan &amp; brothers</a:t>
            </a:r>
          </a:p>
          <a:p>
            <a:pPr lvl="1"/>
            <a:r>
              <a:rPr lang="en-US" smtClean="0"/>
              <a:t>Called “a certain man,” “the man” (2x)</a:t>
            </a:r>
          </a:p>
        </p:txBody>
      </p:sp>
    </p:spTree>
    <p:custDataLst>
      <p:tags r:id="rId1"/>
    </p:custDataLst>
  </p:cSld>
  <p:clrMapOvr>
    <a:masterClrMapping/>
  </p:clrMapOvr>
  <p:transition spd="slow" advTm="6243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t>Multiple Initial Presentation</a:t>
            </a:r>
          </a:p>
        </p:txBody>
      </p:sp>
      <p:sp>
        <p:nvSpPr>
          <p:cNvPr id="3" name="Content Placeholder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en-US" dirty="0" smtClean="0">
                <a:ea typeface="+mn-ea"/>
                <a:cs typeface="+mn-cs"/>
              </a:rPr>
              <a:t>Potiphar:</a:t>
            </a:r>
          </a:p>
          <a:p>
            <a:pPr lvl="1" fontAlgn="auto">
              <a:spcAft>
                <a:spcPts val="0"/>
              </a:spcAft>
              <a:buFont typeface="Arial" pitchFamily="34" charset="0"/>
              <a:buChar char="–"/>
              <a:defRPr/>
            </a:pPr>
            <a:r>
              <a:rPr lang="en-US" dirty="0" smtClean="0">
                <a:ea typeface="+mn-ea"/>
              </a:rPr>
              <a:t>37:36: named, official, captain of guard</a:t>
            </a:r>
          </a:p>
          <a:p>
            <a:pPr lvl="1" fontAlgn="auto">
              <a:spcAft>
                <a:spcPts val="0"/>
              </a:spcAft>
              <a:buFont typeface="Arial" pitchFamily="34" charset="0"/>
              <a:buChar char="–"/>
              <a:defRPr/>
            </a:pPr>
            <a:r>
              <a:rPr lang="en-US" dirty="0" smtClean="0">
                <a:ea typeface="+mn-ea"/>
              </a:rPr>
              <a:t>39:1-6: re-named, described as above, an Egyptian man, his master the Egyptian</a:t>
            </a:r>
          </a:p>
          <a:p>
            <a:pPr fontAlgn="auto">
              <a:spcAft>
                <a:spcPts val="0"/>
              </a:spcAft>
              <a:buFont typeface="Arial" pitchFamily="34" charset="0"/>
              <a:buChar char="•"/>
              <a:defRPr/>
            </a:pPr>
            <a:r>
              <a:rPr lang="en-US" dirty="0" smtClean="0">
                <a:ea typeface="+mn-ea"/>
                <a:cs typeface="+mn-cs"/>
              </a:rPr>
              <a:t>Potiphar’s wife:</a:t>
            </a:r>
          </a:p>
          <a:p>
            <a:pPr lvl="1" fontAlgn="auto">
              <a:spcAft>
                <a:spcPts val="0"/>
              </a:spcAft>
              <a:buFont typeface="Arial" pitchFamily="34" charset="0"/>
              <a:buChar char="–"/>
              <a:defRPr/>
            </a:pPr>
            <a:r>
              <a:rPr lang="en-US" dirty="0" smtClean="0">
                <a:ea typeface="+mn-ea"/>
              </a:rPr>
              <a:t>39:7-18: dominates scene; his master’s wife (2x, 7-8), his wife (9)</a:t>
            </a:r>
          </a:p>
          <a:p>
            <a:pPr fontAlgn="auto">
              <a:spcAft>
                <a:spcPts val="0"/>
              </a:spcAft>
              <a:buFont typeface="Arial" pitchFamily="34" charset="0"/>
              <a:buChar char="•"/>
              <a:defRPr/>
            </a:pPr>
            <a:r>
              <a:rPr lang="en-US" dirty="0" smtClean="0">
                <a:ea typeface="+mn-ea"/>
                <a:cs typeface="+mn-cs"/>
              </a:rPr>
              <a:t>Cupbearer &amp; Baker:</a:t>
            </a:r>
          </a:p>
          <a:p>
            <a:pPr lvl="1" fontAlgn="auto">
              <a:spcAft>
                <a:spcPts val="0"/>
              </a:spcAft>
              <a:buFont typeface="Arial" pitchFamily="34" charset="0"/>
              <a:buChar char="–"/>
              <a:defRPr/>
            </a:pPr>
            <a:r>
              <a:rPr lang="en-US" dirty="0" smtClean="0">
                <a:ea typeface="+mn-ea"/>
              </a:rPr>
              <a:t>40:1-2, 5: seems very repetitious in English</a:t>
            </a:r>
          </a:p>
          <a:p>
            <a:pPr lvl="1" fontAlgn="auto">
              <a:spcAft>
                <a:spcPts val="0"/>
              </a:spcAft>
              <a:buFont typeface="Arial" pitchFamily="34" charset="0"/>
              <a:buChar char="–"/>
              <a:defRPr/>
            </a:pPr>
            <a:r>
              <a:rPr lang="en-US" dirty="0" smtClean="0">
                <a:ea typeface="+mn-ea"/>
              </a:rPr>
              <a:t>Good example of difference in Hebrew technique from European languages</a:t>
            </a:r>
            <a:endParaRPr lang="en-US" dirty="0">
              <a:ea typeface="+mn-ea"/>
            </a:endParaRPr>
          </a:p>
        </p:txBody>
      </p:sp>
    </p:spTree>
    <p:custDataLst>
      <p:tags r:id="rId1"/>
    </p:custDataLst>
  </p:cSld>
  <p:clrMapOvr>
    <a:masterClrMapping/>
  </p:clrMapOvr>
  <p:transition spd="slow" advTm="950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smtClean="0"/>
              <a:t>Differing Names</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ea typeface="+mn-ea"/>
                <a:cs typeface="+mn-cs"/>
              </a:rPr>
              <a:t>The narrator will often vary references to a person.</a:t>
            </a:r>
          </a:p>
          <a:p>
            <a:pPr fontAlgn="auto">
              <a:spcAft>
                <a:spcPts val="0"/>
              </a:spcAft>
              <a:buFont typeface="Arial" pitchFamily="34" charset="0"/>
              <a:buChar char="•"/>
              <a:defRPr/>
            </a:pPr>
            <a:r>
              <a:rPr lang="en-US" dirty="0" smtClean="0">
                <a:ea typeface="+mn-ea"/>
                <a:cs typeface="+mn-cs"/>
              </a:rPr>
              <a:t>Joseph’s brothers:</a:t>
            </a:r>
          </a:p>
          <a:p>
            <a:pPr lvl="1" fontAlgn="auto">
              <a:spcAft>
                <a:spcPts val="0"/>
              </a:spcAft>
              <a:buFont typeface="Arial" pitchFamily="34" charset="0"/>
              <a:buChar char="–"/>
              <a:defRPr/>
            </a:pPr>
            <a:r>
              <a:rPr lang="en-US" dirty="0" smtClean="0">
                <a:ea typeface="+mn-ea"/>
              </a:rPr>
              <a:t>Many places as “Joseph’s brothers”</a:t>
            </a:r>
          </a:p>
          <a:p>
            <a:pPr lvl="1" fontAlgn="auto">
              <a:spcAft>
                <a:spcPts val="0"/>
              </a:spcAft>
              <a:buFont typeface="Arial" pitchFamily="34" charset="0"/>
              <a:buChar char="–"/>
              <a:defRPr/>
            </a:pPr>
            <a:r>
              <a:rPr lang="en-US" dirty="0" smtClean="0">
                <a:ea typeface="+mn-ea"/>
              </a:rPr>
              <a:t>When thematic spotlight is on Israel, called “sons of Israel”</a:t>
            </a:r>
          </a:p>
          <a:p>
            <a:pPr lvl="1" fontAlgn="auto">
              <a:spcAft>
                <a:spcPts val="0"/>
              </a:spcAft>
              <a:buFont typeface="Arial" pitchFamily="34" charset="0"/>
              <a:buChar char="–"/>
              <a:defRPr/>
            </a:pPr>
            <a:r>
              <a:rPr lang="en-US" dirty="0" smtClean="0">
                <a:ea typeface="+mn-ea"/>
              </a:rPr>
              <a:t>When spotlight on Reuben or on Judah, they are referred to as “his brothers”</a:t>
            </a:r>
          </a:p>
          <a:p>
            <a:pPr lvl="1" fontAlgn="auto">
              <a:spcAft>
                <a:spcPts val="0"/>
              </a:spcAft>
              <a:buFont typeface="Arial" pitchFamily="34" charset="0"/>
              <a:buChar char="–"/>
              <a:defRPr/>
            </a:pPr>
            <a:r>
              <a:rPr lang="en-US" dirty="0" smtClean="0">
                <a:ea typeface="+mn-ea"/>
              </a:rPr>
              <a:t>In peak passage </a:t>
            </a:r>
            <a:r>
              <a:rPr lang="en-US" dirty="0" err="1" smtClean="0">
                <a:ea typeface="+mn-ea"/>
              </a:rPr>
              <a:t>ch</a:t>
            </a:r>
            <a:r>
              <a:rPr lang="en-US" dirty="0" smtClean="0">
                <a:ea typeface="+mn-ea"/>
              </a:rPr>
              <a:t> 43-45, not referred to at all, then called “the men” until Joseph reveals himself.</a:t>
            </a:r>
            <a:endParaRPr lang="en-US" dirty="0">
              <a:ea typeface="+mn-ea"/>
            </a:endParaRPr>
          </a:p>
        </p:txBody>
      </p:sp>
    </p:spTree>
    <p:custDataLst>
      <p:tags r:id="rId1"/>
    </p:custDataLst>
  </p:cSld>
  <p:clrMapOvr>
    <a:masterClrMapping/>
  </p:clrMapOvr>
  <p:transition spd="slow" advTm="6497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t>Differing Names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Divine names:</a:t>
            </a:r>
          </a:p>
          <a:p>
            <a:pPr lvl="1" fontAlgn="auto">
              <a:spcAft>
                <a:spcPts val="0"/>
              </a:spcAft>
              <a:buFont typeface="Arial" pitchFamily="34" charset="0"/>
              <a:buChar char="–"/>
              <a:defRPr/>
            </a:pPr>
            <a:r>
              <a:rPr lang="en-US" dirty="0" smtClean="0">
                <a:ea typeface="+mn-ea"/>
              </a:rPr>
              <a:t>Yahweh used only in the two low-points of the story: right after Joseph is sold as a slave, and when he has been imprisoned after the false accusation by Potiphar’s wife.</a:t>
            </a:r>
          </a:p>
          <a:p>
            <a:pPr lvl="1" fontAlgn="auto">
              <a:spcAft>
                <a:spcPts val="0"/>
              </a:spcAft>
              <a:buFont typeface="Arial" pitchFamily="34" charset="0"/>
              <a:buChar char="–"/>
              <a:defRPr/>
            </a:pPr>
            <a:r>
              <a:rPr lang="en-US" dirty="0" smtClean="0">
                <a:ea typeface="+mn-ea"/>
              </a:rPr>
              <a:t>Elohim is used elsewhere</a:t>
            </a:r>
          </a:p>
          <a:p>
            <a:pPr fontAlgn="auto">
              <a:spcAft>
                <a:spcPts val="0"/>
              </a:spcAft>
              <a:buFont typeface="Arial" pitchFamily="34" charset="0"/>
              <a:buChar char="•"/>
              <a:defRPr/>
            </a:pPr>
            <a:r>
              <a:rPr lang="en-US" dirty="0" smtClean="0">
                <a:ea typeface="+mn-ea"/>
                <a:cs typeface="+mn-cs"/>
              </a:rPr>
              <a:t>Israel/Jacob:</a:t>
            </a:r>
          </a:p>
          <a:p>
            <a:pPr lvl="1" fontAlgn="auto">
              <a:spcAft>
                <a:spcPts val="0"/>
              </a:spcAft>
              <a:buFont typeface="Arial" pitchFamily="34" charset="0"/>
              <a:buChar char="–"/>
              <a:defRPr/>
            </a:pPr>
            <a:r>
              <a:rPr lang="en-US" dirty="0" smtClean="0">
                <a:ea typeface="+mn-ea"/>
              </a:rPr>
              <a:t>Not like Abraham (where Abram no longer used)</a:t>
            </a:r>
          </a:p>
          <a:p>
            <a:pPr lvl="1" fontAlgn="auto">
              <a:spcAft>
                <a:spcPts val="0"/>
              </a:spcAft>
              <a:buFont typeface="Arial" pitchFamily="34" charset="0"/>
              <a:buChar char="–"/>
              <a:defRPr/>
            </a:pPr>
            <a:r>
              <a:rPr lang="en-US" dirty="0" smtClean="0">
                <a:ea typeface="+mn-ea"/>
              </a:rPr>
              <a:t>Suggest here Jacob used to emphasize him as a  suffering, feeling human; Israel his dignity, office.</a:t>
            </a:r>
            <a:endParaRPr lang="en-US" dirty="0">
              <a:ea typeface="+mn-ea"/>
            </a:endParaRPr>
          </a:p>
        </p:txBody>
      </p:sp>
    </p:spTree>
    <p:custDataLst>
      <p:tags r:id="rId1"/>
    </p:custDataLst>
  </p:cSld>
  <p:clrMapOvr>
    <a:masterClrMapping/>
  </p:clrMapOvr>
  <p:transition spd="slow" advTm="11803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t>Differing Names</a:t>
            </a: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dirty="0" err="1" smtClean="0">
                <a:ea typeface="+mn-ea"/>
                <a:cs typeface="+mn-cs"/>
              </a:rPr>
              <a:t>Ishmaelites</a:t>
            </a:r>
            <a:r>
              <a:rPr lang="en-US" dirty="0" smtClean="0">
                <a:ea typeface="+mn-ea"/>
                <a:cs typeface="+mn-cs"/>
              </a:rPr>
              <a:t>/</a:t>
            </a:r>
            <a:r>
              <a:rPr lang="en-US" dirty="0" err="1" smtClean="0">
                <a:ea typeface="+mn-ea"/>
                <a:cs typeface="+mn-cs"/>
              </a:rPr>
              <a:t>Midianites</a:t>
            </a:r>
            <a:r>
              <a:rPr lang="en-US" dirty="0" smtClean="0">
                <a:ea typeface="+mn-ea"/>
                <a:cs typeface="+mn-cs"/>
              </a:rPr>
              <a:t>:</a:t>
            </a:r>
          </a:p>
          <a:p>
            <a:pPr lvl="1" fontAlgn="auto">
              <a:spcAft>
                <a:spcPts val="0"/>
              </a:spcAft>
              <a:buFont typeface="Arial" pitchFamily="34" charset="0"/>
              <a:buChar char="–"/>
              <a:defRPr/>
            </a:pPr>
            <a:r>
              <a:rPr lang="en-US" dirty="0" smtClean="0">
                <a:ea typeface="+mn-ea"/>
              </a:rPr>
              <a:t>Ishmaelite (37:25, 28b; 39:1)</a:t>
            </a:r>
          </a:p>
          <a:p>
            <a:pPr lvl="1" fontAlgn="auto">
              <a:spcAft>
                <a:spcPts val="0"/>
              </a:spcAft>
              <a:buFont typeface="Arial" pitchFamily="34" charset="0"/>
              <a:buChar char="–"/>
              <a:defRPr/>
            </a:pPr>
            <a:r>
              <a:rPr lang="en-US" dirty="0" err="1" smtClean="0">
                <a:ea typeface="+mn-ea"/>
              </a:rPr>
              <a:t>Midianite</a:t>
            </a:r>
            <a:r>
              <a:rPr lang="en-US" dirty="0" smtClean="0">
                <a:ea typeface="+mn-ea"/>
              </a:rPr>
              <a:t> (37:28a, 36)</a:t>
            </a:r>
          </a:p>
          <a:p>
            <a:pPr lvl="1" fontAlgn="auto">
              <a:spcAft>
                <a:spcPts val="0"/>
              </a:spcAft>
              <a:buFont typeface="Arial" pitchFamily="34" charset="0"/>
              <a:buChar char="–"/>
              <a:defRPr/>
            </a:pPr>
            <a:r>
              <a:rPr lang="en-US" dirty="0" smtClean="0">
                <a:ea typeface="+mn-ea"/>
              </a:rPr>
              <a:t>If they refer to the same group, there is no problem here.</a:t>
            </a:r>
          </a:p>
          <a:p>
            <a:pPr lvl="1" fontAlgn="auto">
              <a:spcAft>
                <a:spcPts val="0"/>
              </a:spcAft>
              <a:buFont typeface="Arial" pitchFamily="34" charset="0"/>
              <a:buChar char="–"/>
              <a:defRPr/>
            </a:pPr>
            <a:r>
              <a:rPr lang="en-US" dirty="0" smtClean="0">
                <a:ea typeface="+mn-ea"/>
              </a:rPr>
              <a:t>Is there any evidence the two names overlap? Yes; in Judges 6-8 Gideon fights </a:t>
            </a:r>
            <a:r>
              <a:rPr lang="en-US" dirty="0" err="1" smtClean="0">
                <a:ea typeface="+mn-ea"/>
              </a:rPr>
              <a:t>Midianites</a:t>
            </a:r>
            <a:r>
              <a:rPr lang="en-US" dirty="0" smtClean="0">
                <a:ea typeface="+mn-ea"/>
              </a:rPr>
              <a:t>; in discussion of spoil, </a:t>
            </a:r>
            <a:r>
              <a:rPr lang="en-US" dirty="0" err="1" smtClean="0">
                <a:ea typeface="+mn-ea"/>
              </a:rPr>
              <a:t>Jdg</a:t>
            </a:r>
            <a:r>
              <a:rPr lang="en-US" dirty="0" smtClean="0">
                <a:ea typeface="+mn-ea"/>
              </a:rPr>
              <a:t> 8:24b calls them </a:t>
            </a:r>
            <a:r>
              <a:rPr lang="en-US" dirty="0" err="1" smtClean="0">
                <a:ea typeface="+mn-ea"/>
              </a:rPr>
              <a:t>Ishmaelites</a:t>
            </a:r>
            <a:r>
              <a:rPr lang="en-US" dirty="0" smtClean="0">
                <a:ea typeface="+mn-ea"/>
              </a:rPr>
              <a:t>.</a:t>
            </a:r>
          </a:p>
          <a:p>
            <a:pPr lvl="1" fontAlgn="auto">
              <a:spcAft>
                <a:spcPts val="0"/>
              </a:spcAft>
              <a:buFont typeface="Arial" pitchFamily="34" charset="0"/>
              <a:buChar char="–"/>
              <a:defRPr/>
            </a:pPr>
            <a:r>
              <a:rPr lang="en-US" dirty="0" err="1" smtClean="0">
                <a:ea typeface="+mn-ea"/>
              </a:rPr>
              <a:t>Longacre</a:t>
            </a:r>
            <a:r>
              <a:rPr lang="en-US" dirty="0" smtClean="0">
                <a:ea typeface="+mn-ea"/>
              </a:rPr>
              <a:t> suggests Ishmaelite was used somewhat as we use Bedouin today, as a broader term.</a:t>
            </a:r>
            <a:endParaRPr lang="en-US" dirty="0">
              <a:ea typeface="+mn-ea"/>
            </a:endParaRPr>
          </a:p>
        </p:txBody>
      </p:sp>
    </p:spTree>
    <p:custDataLst>
      <p:tags r:id="rId1"/>
    </p:custDataLst>
  </p:cSld>
  <p:clrMapOvr>
    <a:masterClrMapping/>
  </p:clrMapOvr>
  <p:transition spd="slow" advTm="10132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t>Multiple Initial Presentation</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err="1" smtClean="0">
                <a:ea typeface="+mn-ea"/>
                <a:cs typeface="+mn-cs"/>
              </a:rPr>
              <a:t>Ishmaelites</a:t>
            </a:r>
            <a:r>
              <a:rPr lang="en-US" dirty="0" smtClean="0">
                <a:ea typeface="+mn-ea"/>
                <a:cs typeface="+mn-cs"/>
              </a:rPr>
              <a:t>/</a:t>
            </a:r>
            <a:r>
              <a:rPr lang="en-US" dirty="0" err="1" smtClean="0">
                <a:ea typeface="+mn-ea"/>
                <a:cs typeface="+mn-cs"/>
              </a:rPr>
              <a:t>Midianites</a:t>
            </a:r>
            <a:r>
              <a:rPr lang="en-US" dirty="0" smtClean="0">
                <a:ea typeface="+mn-ea"/>
                <a:cs typeface="+mn-cs"/>
              </a:rPr>
              <a:t>:</a:t>
            </a:r>
          </a:p>
          <a:p>
            <a:pPr lvl="1" fontAlgn="auto">
              <a:spcAft>
                <a:spcPts val="0"/>
              </a:spcAft>
              <a:buFont typeface="Arial" pitchFamily="34" charset="0"/>
              <a:buChar char="–"/>
              <a:defRPr/>
            </a:pPr>
            <a:r>
              <a:rPr lang="en-US" dirty="0" smtClean="0">
                <a:ea typeface="+mn-ea"/>
              </a:rPr>
              <a:t>If they don’t refer to same group here, then writer does not give proper introduction to </a:t>
            </a:r>
            <a:r>
              <a:rPr lang="en-US" dirty="0" err="1" smtClean="0">
                <a:ea typeface="+mn-ea"/>
              </a:rPr>
              <a:t>Midianites</a:t>
            </a:r>
            <a:r>
              <a:rPr lang="en-US" dirty="0" smtClean="0">
                <a:ea typeface="+mn-ea"/>
              </a:rPr>
              <a:t>.</a:t>
            </a:r>
          </a:p>
          <a:p>
            <a:pPr lvl="1" fontAlgn="auto">
              <a:spcAft>
                <a:spcPts val="0"/>
              </a:spcAft>
              <a:buFont typeface="Arial" pitchFamily="34" charset="0"/>
              <a:buChar char="–"/>
              <a:defRPr/>
            </a:pPr>
            <a:r>
              <a:rPr lang="en-US" dirty="0" smtClean="0">
                <a:ea typeface="+mn-ea"/>
              </a:rPr>
              <a:t>If they do refer to same group, then author follows his usual method.</a:t>
            </a:r>
          </a:p>
          <a:p>
            <a:pPr lvl="1" fontAlgn="auto">
              <a:spcAft>
                <a:spcPts val="0"/>
              </a:spcAft>
              <a:buFont typeface="Arial" pitchFamily="34" charset="0"/>
              <a:buChar char="–"/>
              <a:defRPr/>
            </a:pPr>
            <a:r>
              <a:rPr lang="en-US" dirty="0" smtClean="0">
                <a:ea typeface="+mn-ea"/>
              </a:rPr>
              <a:t>But why does author mention </a:t>
            </a:r>
            <a:r>
              <a:rPr lang="en-US" dirty="0" err="1" smtClean="0">
                <a:ea typeface="+mn-ea"/>
              </a:rPr>
              <a:t>Midianites</a:t>
            </a:r>
            <a:r>
              <a:rPr lang="en-US" dirty="0" smtClean="0">
                <a:ea typeface="+mn-ea"/>
              </a:rPr>
              <a:t> (37:28) in an almost misleading way (“certain </a:t>
            </a:r>
            <a:r>
              <a:rPr lang="en-US" dirty="0" err="1" smtClean="0">
                <a:ea typeface="+mn-ea"/>
              </a:rPr>
              <a:t>Midianite</a:t>
            </a:r>
            <a:r>
              <a:rPr lang="en-US" dirty="0" smtClean="0">
                <a:ea typeface="+mn-ea"/>
              </a:rPr>
              <a:t> merchants”)?</a:t>
            </a:r>
          </a:p>
          <a:p>
            <a:pPr fontAlgn="auto">
              <a:spcAft>
                <a:spcPts val="0"/>
              </a:spcAft>
              <a:buFont typeface="Arial" pitchFamily="34" charset="0"/>
              <a:buChar char="•"/>
              <a:defRPr/>
            </a:pPr>
            <a:r>
              <a:rPr lang="en-US" dirty="0" smtClean="0">
                <a:ea typeface="+mn-ea"/>
                <a:cs typeface="+mn-cs"/>
              </a:rPr>
              <a:t>This leads to another point of discourse theory, the unusual features of peaks or high points.</a:t>
            </a:r>
            <a:endParaRPr lang="en-US" dirty="0">
              <a:ea typeface="+mn-ea"/>
              <a:cs typeface="+mn-cs"/>
            </a:endParaRPr>
          </a:p>
        </p:txBody>
      </p:sp>
    </p:spTree>
    <p:custDataLst>
      <p:tags r:id="rId1"/>
    </p:custDataLst>
  </p:cSld>
  <p:clrMapOvr>
    <a:masterClrMapping/>
  </p:clrMapOvr>
  <p:transition spd="slow" advTm="8146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9154" name="Picture 3"/>
          <p:cNvPicPr>
            <a:picLocks noChangeAspect="1"/>
          </p:cNvPicPr>
          <p:nvPr/>
        </p:nvPicPr>
        <p:blipFill>
          <a:blip r:embed="rId3"/>
          <a:srcRect/>
          <a:stretch>
            <a:fillRect/>
          </a:stretch>
        </p:blipFill>
        <p:spPr bwMode="auto">
          <a:xfrm>
            <a:off x="990600" y="2667000"/>
            <a:ext cx="7218363" cy="3429000"/>
          </a:xfrm>
          <a:prstGeom prst="rect">
            <a:avLst/>
          </a:prstGeom>
          <a:noFill/>
          <a:ln w="9525">
            <a:noFill/>
            <a:miter lim="800000"/>
            <a:headEnd/>
            <a:tailEnd/>
          </a:ln>
        </p:spPr>
      </p:pic>
      <p:sp>
        <p:nvSpPr>
          <p:cNvPr id="2" name="Title 1"/>
          <p:cNvSpPr>
            <a:spLocks noGrp="1"/>
          </p:cNvSpPr>
          <p:nvPr>
            <p:ph type="ctrTitle"/>
          </p:nvPr>
        </p:nvSpPr>
        <p:spPr>
          <a:xfrm>
            <a:off x="685800" y="1066800"/>
            <a:ext cx="7772400" cy="1470025"/>
          </a:xfrm>
        </p:spPr>
        <p:txBody>
          <a:bodyPr/>
          <a:lstStyle/>
          <a:p>
            <a:r>
              <a:rPr lang="en-US" smtClean="0"/>
              <a:t>Peaks as ‘Zones of Turbulence’</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ea typeface="+mn-ea"/>
              <a:cs typeface="+mn-cs"/>
            </a:endParaRPr>
          </a:p>
        </p:txBody>
      </p:sp>
    </p:spTree>
    <p:custDataLst>
      <p:tags r:id="rId1"/>
    </p:custDataLst>
  </p:cSld>
  <p:clrMapOvr>
    <a:masterClrMapping/>
  </p:clrMapOvr>
  <p:transition spd="slow" advTm="2789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mtClean="0"/>
              <a:t>Peaks or High Points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Structure at a peak is not the same as routine narration.</a:t>
            </a:r>
          </a:p>
          <a:p>
            <a:pPr fontAlgn="auto">
              <a:spcAft>
                <a:spcPts val="0"/>
              </a:spcAft>
              <a:buFont typeface="Arial" pitchFamily="34" charset="0"/>
              <a:buChar char="•"/>
              <a:defRPr/>
            </a:pPr>
            <a:r>
              <a:rPr lang="en-US" dirty="0" smtClean="0">
                <a:ea typeface="+mn-ea"/>
                <a:cs typeface="+mn-cs"/>
              </a:rPr>
              <a:t>The narrator makes an effort to be sure the peak does not go by too fast.</a:t>
            </a:r>
          </a:p>
          <a:p>
            <a:pPr fontAlgn="auto">
              <a:spcAft>
                <a:spcPts val="0"/>
              </a:spcAft>
              <a:buFont typeface="Arial" pitchFamily="34" charset="0"/>
              <a:buChar char="•"/>
              <a:defRPr/>
            </a:pPr>
            <a:r>
              <a:rPr lang="en-US" dirty="0" smtClean="0">
                <a:ea typeface="+mn-ea"/>
                <a:cs typeface="+mn-cs"/>
              </a:rPr>
              <a:t>Some form of rhetorical ‘underlining’ is used:</a:t>
            </a:r>
          </a:p>
          <a:p>
            <a:pPr lvl="1" fontAlgn="auto">
              <a:spcAft>
                <a:spcPts val="0"/>
              </a:spcAft>
              <a:buFont typeface="Arial" pitchFamily="34" charset="0"/>
              <a:buChar char="–"/>
              <a:defRPr/>
            </a:pPr>
            <a:r>
              <a:rPr lang="en-US" dirty="0" smtClean="0">
                <a:ea typeface="+mn-ea"/>
              </a:rPr>
              <a:t>The event-line is packed or extended in length</a:t>
            </a:r>
          </a:p>
          <a:p>
            <a:pPr lvl="1" fontAlgn="auto">
              <a:spcAft>
                <a:spcPts val="0"/>
              </a:spcAft>
              <a:buFont typeface="Arial" pitchFamily="34" charset="0"/>
              <a:buChar char="–"/>
              <a:defRPr/>
            </a:pPr>
            <a:r>
              <a:rPr lang="en-US" dirty="0" smtClean="0">
                <a:ea typeface="+mn-ea"/>
              </a:rPr>
              <a:t>The stage may be crowded with participants</a:t>
            </a:r>
          </a:p>
          <a:p>
            <a:pPr lvl="1" fontAlgn="auto">
              <a:spcAft>
                <a:spcPts val="0"/>
              </a:spcAft>
              <a:buFont typeface="Arial" pitchFamily="34" charset="0"/>
              <a:buChar char="–"/>
              <a:defRPr/>
            </a:pPr>
            <a:r>
              <a:rPr lang="en-US" dirty="0" smtClean="0">
                <a:ea typeface="+mn-ea"/>
              </a:rPr>
              <a:t>There are shifts in tense, sentence length, or more (or less) dialogue</a:t>
            </a:r>
            <a:endParaRPr lang="en-US" dirty="0">
              <a:ea typeface="+mn-ea"/>
            </a:endParaRPr>
          </a:p>
        </p:txBody>
      </p:sp>
    </p:spTree>
    <p:custDataLst>
      <p:tags r:id="rId1"/>
    </p:custDataLst>
  </p:cSld>
  <p:clrMapOvr>
    <a:masterClrMapping/>
  </p:clrMapOvr>
  <p:transition spd="slow" advTm="8748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mtClean="0"/>
              <a:t>Applied to Genesis 37</a:t>
            </a:r>
          </a:p>
        </p:txBody>
      </p:sp>
      <p:sp>
        <p:nvSpPr>
          <p:cNvPr id="3" name="Content Placeholder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en-US" dirty="0" smtClean="0">
                <a:ea typeface="+mn-ea"/>
                <a:cs typeface="+mn-cs"/>
              </a:rPr>
              <a:t>This chapter is the inciting incident of the Joseph story, and inciting incidents have peak-like characteristics.</a:t>
            </a:r>
          </a:p>
          <a:p>
            <a:pPr fontAlgn="auto">
              <a:spcAft>
                <a:spcPts val="0"/>
              </a:spcAft>
              <a:buFont typeface="Arial" pitchFamily="34" charset="0"/>
              <a:buChar char="•"/>
              <a:defRPr/>
            </a:pPr>
            <a:r>
              <a:rPr lang="en-US" dirty="0" smtClean="0">
                <a:ea typeface="+mn-ea"/>
                <a:cs typeface="+mn-cs"/>
              </a:rPr>
              <a:t>Besides this, Gen 37 is an embedded narrative of which:</a:t>
            </a:r>
          </a:p>
          <a:p>
            <a:pPr lvl="1" fontAlgn="auto">
              <a:spcAft>
                <a:spcPts val="0"/>
              </a:spcAft>
              <a:buFont typeface="Arial" pitchFamily="34" charset="0"/>
              <a:buChar char="–"/>
              <a:defRPr/>
            </a:pPr>
            <a:r>
              <a:rPr lang="en-US" dirty="0" smtClean="0">
                <a:ea typeface="+mn-ea"/>
              </a:rPr>
              <a:t>37:5-11 is inciting narrative (Joseph’s dreams)</a:t>
            </a:r>
          </a:p>
          <a:p>
            <a:pPr lvl="1" fontAlgn="auto">
              <a:spcAft>
                <a:spcPts val="0"/>
              </a:spcAft>
              <a:buFont typeface="Arial" pitchFamily="34" charset="0"/>
              <a:buChar char="–"/>
              <a:defRPr/>
            </a:pPr>
            <a:r>
              <a:rPr lang="en-US" dirty="0" smtClean="0">
                <a:ea typeface="+mn-ea"/>
              </a:rPr>
              <a:t>37:12-17 Joseph seeks his brothers</a:t>
            </a:r>
          </a:p>
          <a:p>
            <a:pPr lvl="1" fontAlgn="auto">
              <a:spcAft>
                <a:spcPts val="0"/>
              </a:spcAft>
              <a:buFont typeface="Arial" pitchFamily="34" charset="0"/>
              <a:buChar char="–"/>
              <a:defRPr/>
            </a:pPr>
            <a:r>
              <a:rPr lang="en-US" dirty="0" smtClean="0">
                <a:ea typeface="+mn-ea"/>
              </a:rPr>
              <a:t>37:18-22 their conspiracy (tension increases)</a:t>
            </a:r>
          </a:p>
          <a:p>
            <a:pPr lvl="1" fontAlgn="auto">
              <a:spcAft>
                <a:spcPts val="0"/>
              </a:spcAft>
              <a:buFont typeface="Arial" pitchFamily="34" charset="0"/>
              <a:buChar char="–"/>
              <a:defRPr/>
            </a:pPr>
            <a:r>
              <a:rPr lang="en-US" dirty="0" smtClean="0">
                <a:ea typeface="+mn-ea"/>
              </a:rPr>
              <a:t>37:23-28 is the peak (the crime)</a:t>
            </a:r>
          </a:p>
          <a:p>
            <a:pPr lvl="1" fontAlgn="auto">
              <a:spcAft>
                <a:spcPts val="0"/>
              </a:spcAft>
              <a:buFont typeface="Arial" pitchFamily="34" charset="0"/>
              <a:buChar char="–"/>
              <a:defRPr/>
            </a:pPr>
            <a:r>
              <a:rPr lang="en-US" dirty="0" smtClean="0">
                <a:ea typeface="+mn-ea"/>
              </a:rPr>
              <a:t>37:29-35 is post-peak (the cover-up)</a:t>
            </a:r>
            <a:endParaRPr lang="en-US" dirty="0">
              <a:ea typeface="+mn-ea"/>
            </a:endParaRPr>
          </a:p>
        </p:txBody>
      </p:sp>
    </p:spTree>
    <p:custDataLst>
      <p:tags r:id="rId1"/>
    </p:custDataLst>
  </p:cSld>
  <p:clrMapOvr>
    <a:masterClrMapping/>
  </p:clrMapOvr>
  <p:transition spd="slow" advTm="84766"/>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smtClean="0"/>
              <a:t>Gen 37:23-28 as Peak</a:t>
            </a:r>
          </a:p>
        </p:txBody>
      </p:sp>
      <p:sp>
        <p:nvSpPr>
          <p:cNvPr id="3" name="Content Placeholder 2"/>
          <p:cNvSpPr>
            <a:spLocks noGrp="1"/>
          </p:cNvSpPr>
          <p:nvPr>
            <p:ph idx="1"/>
          </p:nvPr>
        </p:nvSpPr>
        <p:spPr/>
        <p:txBody>
          <a:bodyPr/>
          <a:lstStyle/>
          <a:p>
            <a:r>
              <a:rPr lang="en-US" smtClean="0"/>
              <a:t>Opening verbs anticipate crescendo of activity</a:t>
            </a:r>
          </a:p>
          <a:p>
            <a:r>
              <a:rPr lang="en-US" smtClean="0"/>
              <a:t>Details added: cloak (23), pit (24), empty (24), caravan (24)</a:t>
            </a:r>
          </a:p>
          <a:p>
            <a:r>
              <a:rPr lang="en-US" smtClean="0"/>
              <a:t>Repetition of name Joseph (3x in v 28)</a:t>
            </a:r>
          </a:p>
          <a:p>
            <a:r>
              <a:rPr lang="en-US" smtClean="0"/>
              <a:t>Suggest that delayed identification of Ishmaelite caravan (mentioned, 25), identified as Midianite (28) is an example of suspense-at-peak.</a:t>
            </a:r>
          </a:p>
        </p:txBody>
      </p:sp>
    </p:spTree>
    <p:custDataLst>
      <p:tags r:id="rId1"/>
    </p:custDataLst>
  </p:cSld>
  <p:clrMapOvr>
    <a:masterClrMapping/>
  </p:clrMapOvr>
  <p:transition spd="slow" advTm="640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mtClean="0"/>
              <a:t>A Classic Passage</a:t>
            </a:r>
          </a:p>
        </p:txBody>
      </p:sp>
      <p:sp>
        <p:nvSpPr>
          <p:cNvPr id="3" name="Content Placeholder 2"/>
          <p:cNvSpPr>
            <a:spLocks noGrp="1"/>
          </p:cNvSpPr>
          <p:nvPr>
            <p:ph idx="1"/>
          </p:nvPr>
        </p:nvSpPr>
        <p:spPr/>
        <p:txBody>
          <a:bodyPr>
            <a:normAutofit/>
          </a:bodyPr>
          <a:lstStyle/>
          <a:p>
            <a:pPr>
              <a:lnSpc>
                <a:spcPct val="80000"/>
              </a:lnSpc>
            </a:pPr>
            <a:r>
              <a:rPr lang="en-US" sz="3000" smtClean="0"/>
              <a:t>We also have two stories:</a:t>
            </a:r>
          </a:p>
          <a:p>
            <a:pPr lvl="1">
              <a:lnSpc>
                <a:spcPct val="80000"/>
              </a:lnSpc>
            </a:pPr>
            <a:r>
              <a:rPr lang="en-US" sz="2600" smtClean="0"/>
              <a:t>A “Reuben” story, in which Reuben acts as Joseph’s protector;</a:t>
            </a:r>
          </a:p>
          <a:p>
            <a:pPr lvl="1">
              <a:lnSpc>
                <a:spcPct val="80000"/>
              </a:lnSpc>
            </a:pPr>
            <a:r>
              <a:rPr lang="en-US" sz="2600" smtClean="0"/>
              <a:t>A “Judah” story, in which Judah is the “protector.”</a:t>
            </a:r>
          </a:p>
          <a:p>
            <a:pPr>
              <a:lnSpc>
                <a:spcPct val="80000"/>
              </a:lnSpc>
            </a:pPr>
            <a:r>
              <a:rPr lang="en-US" sz="3000" smtClean="0"/>
              <a:t>Speiser, in the Anchor Bible </a:t>
            </a:r>
            <a:r>
              <a:rPr lang="en-US" sz="3000" i="1" smtClean="0"/>
              <a:t>Genesis</a:t>
            </a:r>
            <a:r>
              <a:rPr lang="en-US" sz="3000" smtClean="0"/>
              <a:t>, claims:</a:t>
            </a:r>
          </a:p>
          <a:p>
            <a:pPr lvl="1">
              <a:lnSpc>
                <a:spcPct val="80000"/>
              </a:lnSpc>
            </a:pPr>
            <a:r>
              <a:rPr lang="en-US" sz="2600" smtClean="0"/>
              <a:t>J uses name Israel, features Judah as Joseph’s protector, and identifies the Ishmaelites as those who bought Joseph from his brothers;</a:t>
            </a:r>
          </a:p>
          <a:p>
            <a:pPr lvl="1">
              <a:lnSpc>
                <a:spcPct val="80000"/>
              </a:lnSpc>
            </a:pPr>
            <a:r>
              <a:rPr lang="en-US" sz="2600" smtClean="0"/>
              <a:t>E uses name Jacob, has Reuben as Joseph’s protector, and says the slave traders were Midianites, who found Joseph in the pit, and sold him.</a:t>
            </a:r>
          </a:p>
        </p:txBody>
      </p:sp>
    </p:spTree>
    <p:custDataLst>
      <p:tags r:id="rId1"/>
    </p:custDataLst>
  </p:cSld>
  <p:clrMapOvr>
    <a:masterClrMapping/>
  </p:clrMapOvr>
  <p:transition spd="slow" advTm="5935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t>Gen 37:23-28 as Peak</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Parallelism between peak and previous episode (conspiracy)</a:t>
            </a:r>
          </a:p>
          <a:p>
            <a:pPr lvl="1" fontAlgn="auto">
              <a:spcAft>
                <a:spcPts val="0"/>
              </a:spcAft>
              <a:buFont typeface="Arial" pitchFamily="34" charset="0"/>
              <a:buChar char="–"/>
              <a:defRPr/>
            </a:pPr>
            <a:r>
              <a:rPr lang="en-US" dirty="0" smtClean="0">
                <a:ea typeface="+mn-ea"/>
              </a:rPr>
              <a:t>Brothers see Joseph from afar (18)</a:t>
            </a:r>
          </a:p>
          <a:p>
            <a:pPr lvl="1" fontAlgn="auto">
              <a:spcAft>
                <a:spcPts val="0"/>
              </a:spcAft>
              <a:buFont typeface="Arial" pitchFamily="34" charset="0"/>
              <a:buChar char="–"/>
              <a:defRPr/>
            </a:pPr>
            <a:r>
              <a:rPr lang="en-US" dirty="0" smtClean="0">
                <a:ea typeface="+mn-ea"/>
              </a:rPr>
              <a:t>Consider how to dispose of him (19-22)</a:t>
            </a:r>
          </a:p>
          <a:p>
            <a:pPr lvl="1" fontAlgn="auto">
              <a:spcAft>
                <a:spcPts val="0"/>
              </a:spcAft>
              <a:buFont typeface="Arial" pitchFamily="34" charset="0"/>
              <a:buChar char="–"/>
              <a:defRPr/>
            </a:pPr>
            <a:r>
              <a:rPr lang="en-US" dirty="0" smtClean="0">
                <a:ea typeface="+mn-ea"/>
              </a:rPr>
              <a:t>Explode into activity on his arrival (23-24)</a:t>
            </a:r>
          </a:p>
          <a:p>
            <a:pPr fontAlgn="auto">
              <a:spcAft>
                <a:spcPts val="0"/>
              </a:spcAft>
              <a:buFont typeface="Arial" pitchFamily="34" charset="0"/>
              <a:buChar char="•"/>
              <a:defRPr/>
            </a:pPr>
            <a:r>
              <a:rPr lang="en-US" dirty="0" smtClean="0">
                <a:ea typeface="+mn-ea"/>
                <a:cs typeface="+mn-cs"/>
              </a:rPr>
              <a:t>Peak</a:t>
            </a:r>
          </a:p>
          <a:p>
            <a:pPr lvl="1" fontAlgn="auto">
              <a:spcAft>
                <a:spcPts val="0"/>
              </a:spcAft>
              <a:buFont typeface="Arial" pitchFamily="34" charset="0"/>
              <a:buChar char="–"/>
              <a:defRPr/>
            </a:pPr>
            <a:r>
              <a:rPr lang="en-US" dirty="0" smtClean="0">
                <a:ea typeface="+mn-ea"/>
              </a:rPr>
              <a:t>Brothers see caravan afar off (25)</a:t>
            </a:r>
          </a:p>
          <a:p>
            <a:pPr lvl="1" fontAlgn="auto">
              <a:spcAft>
                <a:spcPts val="0"/>
              </a:spcAft>
              <a:buFont typeface="Arial" pitchFamily="34" charset="0"/>
              <a:buChar char="–"/>
              <a:defRPr/>
            </a:pPr>
            <a:r>
              <a:rPr lang="en-US" dirty="0" smtClean="0">
                <a:ea typeface="+mn-ea"/>
              </a:rPr>
              <a:t>Consider how to use caravan (26-27)</a:t>
            </a:r>
          </a:p>
          <a:p>
            <a:pPr lvl="1" fontAlgn="auto">
              <a:spcAft>
                <a:spcPts val="0"/>
              </a:spcAft>
              <a:buFont typeface="Arial" pitchFamily="34" charset="0"/>
              <a:buChar char="–"/>
              <a:defRPr/>
            </a:pPr>
            <a:r>
              <a:rPr lang="en-US" dirty="0" smtClean="0">
                <a:ea typeface="+mn-ea"/>
              </a:rPr>
              <a:t>Spate of activity on caravan’s arrival (28)</a:t>
            </a:r>
          </a:p>
          <a:p>
            <a:pPr lvl="1" fontAlgn="auto">
              <a:spcAft>
                <a:spcPts val="0"/>
              </a:spcAft>
              <a:buFont typeface="Arial" pitchFamily="34" charset="0"/>
              <a:buChar char="–"/>
              <a:defRPr/>
            </a:pPr>
            <a:endParaRPr lang="en-US" dirty="0">
              <a:ea typeface="+mn-ea"/>
            </a:endParaRPr>
          </a:p>
        </p:txBody>
      </p:sp>
    </p:spTree>
    <p:custDataLst>
      <p:tags r:id="rId1"/>
    </p:custDataLst>
  </p:cSld>
  <p:clrMapOvr>
    <a:masterClrMapping/>
  </p:clrMapOvr>
  <p:transition spd="slow" advTm="3878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t>Gen 37:23-28 as Peak</a:t>
            </a:r>
          </a:p>
        </p:txBody>
      </p:sp>
      <p:sp>
        <p:nvSpPr>
          <p:cNvPr id="3" name="Content Placeholder 2"/>
          <p:cNvSpPr>
            <a:spLocks noGrp="1"/>
          </p:cNvSpPr>
          <p:nvPr>
            <p:ph idx="1"/>
          </p:nvPr>
        </p:nvSpPr>
        <p:spPr/>
        <p:txBody>
          <a:bodyPr/>
          <a:lstStyle/>
          <a:p>
            <a:r>
              <a:rPr lang="en-US" smtClean="0"/>
              <a:t>Story is an artful construction just as it stands (i.e., without dividing into “sources”)</a:t>
            </a:r>
          </a:p>
          <a:p>
            <a:pPr lvl="1"/>
            <a:r>
              <a:rPr lang="en-US" smtClean="0"/>
              <a:t>The caravan, first sighted at a distance as Ishmaelite (= Bedouin?), proves on closer inspection to be Midianite, and Joseph is sold to them.</a:t>
            </a:r>
          </a:p>
          <a:p>
            <a:pPr lvl="1"/>
            <a:r>
              <a:rPr lang="en-US" smtClean="0"/>
              <a:t>The suspense is artful and effective.</a:t>
            </a:r>
          </a:p>
          <a:p>
            <a:pPr lvl="1"/>
            <a:r>
              <a:rPr lang="en-US" smtClean="0"/>
              <a:t>Reuben (away on an errand) misses sale, is very concerned, but joins in cover-up.</a:t>
            </a:r>
          </a:p>
        </p:txBody>
      </p:sp>
    </p:spTree>
    <p:custDataLst>
      <p:tags r:id="rId1"/>
    </p:custDataLst>
  </p:cSld>
  <p:clrMapOvr>
    <a:masterClrMapping/>
  </p:clrMapOvr>
  <p:transition spd="slow" advTm="3003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727075" y="1447800"/>
            <a:ext cx="7772400" cy="1470025"/>
          </a:xfrm>
        </p:spPr>
        <p:txBody>
          <a:bodyPr/>
          <a:lstStyle/>
          <a:p>
            <a:r>
              <a:rPr lang="en-US" smtClean="0"/>
              <a:t>Conclusions</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dirty="0">
              <a:ea typeface="+mn-ea"/>
              <a:cs typeface="+mn-cs"/>
            </a:endParaRPr>
          </a:p>
        </p:txBody>
      </p:sp>
      <p:pic>
        <p:nvPicPr>
          <p:cNvPr id="55300" name="Picture 2" descr="C:\Users\Newman\AppData\Local\Microsoft\Windows\Temporary Internet Files\Content.IE5\DRUY94LX\MC900078772[1].wmf"/>
          <p:cNvPicPr>
            <a:picLocks noChangeAspect="1" noChangeArrowheads="1"/>
          </p:cNvPicPr>
          <p:nvPr/>
        </p:nvPicPr>
        <p:blipFill>
          <a:blip r:embed="rId3"/>
          <a:srcRect/>
          <a:stretch>
            <a:fillRect/>
          </a:stretch>
        </p:blipFill>
        <p:spPr bwMode="auto">
          <a:xfrm>
            <a:off x="2438400" y="3200400"/>
            <a:ext cx="4349750" cy="2889250"/>
          </a:xfrm>
          <a:prstGeom prst="rect">
            <a:avLst/>
          </a:prstGeom>
          <a:noFill/>
          <a:ln w="9525">
            <a:noFill/>
            <a:miter lim="800000"/>
            <a:headEnd/>
            <a:tailEnd/>
          </a:ln>
        </p:spPr>
      </p:pic>
    </p:spTree>
    <p:custDataLst>
      <p:tags r:id="rId1"/>
    </p:custDataLst>
  </p:cSld>
  <p:clrMapOvr>
    <a:masterClrMapping/>
  </p:clrMapOvr>
  <p:transition spd="slow" advTm="300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Who Sold Joseph?</a:t>
            </a:r>
          </a:p>
        </p:txBody>
      </p:sp>
      <p:sp>
        <p:nvSpPr>
          <p:cNvPr id="3" name="Content Placeholder 2"/>
          <p:cNvSpPr>
            <a:spLocks noGrp="1"/>
          </p:cNvSpPr>
          <p:nvPr>
            <p:ph idx="1"/>
          </p:nvPr>
        </p:nvSpPr>
        <p:spPr/>
        <p:txBody>
          <a:bodyPr/>
          <a:lstStyle/>
          <a:p>
            <a:r>
              <a:rPr lang="en-US" smtClean="0"/>
              <a:t>Careful attention to discourse structure of Gen 37, in context of whole Joseph story, fits traditional view: his brothers sold him.</a:t>
            </a:r>
          </a:p>
          <a:p>
            <a:r>
              <a:rPr lang="en-US" smtClean="0"/>
              <a:t>This fits Joseph’s words in 45:4-5, where he twice refers to their having sold him.</a:t>
            </a:r>
          </a:p>
          <a:p>
            <a:r>
              <a:rPr lang="en-US" smtClean="0"/>
              <a:t>Also fits 50:17-21, where brothers ask forgiveness for treating Joseph so badly and Joseph agrees “you intended to harm me.”</a:t>
            </a:r>
          </a:p>
        </p:txBody>
      </p:sp>
    </p:spTree>
    <p:custDataLst>
      <p:tags r:id="rId1"/>
    </p:custDataLst>
  </p:cSld>
  <p:clrMapOvr>
    <a:masterClrMapping/>
  </p:clrMapOvr>
  <p:transition spd="slow" advTm="305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smtClean="0"/>
              <a:t>Macrostructure</a:t>
            </a:r>
          </a:p>
        </p:txBody>
      </p:sp>
      <p:sp>
        <p:nvSpPr>
          <p:cNvPr id="3" name="Content Placeholder 2"/>
          <p:cNvSpPr>
            <a:spLocks noGrp="1"/>
          </p:cNvSpPr>
          <p:nvPr>
            <p:ph idx="1"/>
          </p:nvPr>
        </p:nvSpPr>
        <p:spPr/>
        <p:txBody>
          <a:bodyPr/>
          <a:lstStyle/>
          <a:p>
            <a:r>
              <a:rPr lang="en-US" smtClean="0"/>
              <a:t>The macrostructure indicates the Joseph story is a story of God’s providence, working good for Joseph when his brothers intended evil. </a:t>
            </a:r>
          </a:p>
          <a:p>
            <a:r>
              <a:rPr lang="en-US" smtClean="0"/>
              <a:t>It is a subset of the Jacob story, and the blessing on Judah and the curse on Reuben in Gen 49 is partly explained by a subplot in the Joseph story; there is no need to invoke discrepant sources J and E.</a:t>
            </a:r>
          </a:p>
        </p:txBody>
      </p:sp>
    </p:spTree>
    <p:custDataLst>
      <p:tags r:id="rId1"/>
    </p:custDataLst>
  </p:cSld>
  <p:clrMapOvr>
    <a:masterClrMapping/>
  </p:clrMapOvr>
  <p:transition spd="slow" advTm="2354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smtClean="0"/>
              <a:t>Recursion &amp; Embedded Narratives</a:t>
            </a:r>
          </a:p>
        </p:txBody>
      </p:sp>
      <p:sp>
        <p:nvSpPr>
          <p:cNvPr id="3" name="Content Placeholder 2"/>
          <p:cNvSpPr>
            <a:spLocks noGrp="1"/>
          </p:cNvSpPr>
          <p:nvPr>
            <p:ph idx="1"/>
          </p:nvPr>
        </p:nvSpPr>
        <p:spPr/>
        <p:txBody>
          <a:bodyPr/>
          <a:lstStyle/>
          <a:p>
            <a:r>
              <a:rPr lang="en-US" smtClean="0"/>
              <a:t>The Joseph story (Gen 47-50) is made up of a number of embedded sub-stories.</a:t>
            </a:r>
          </a:p>
          <a:p>
            <a:r>
              <a:rPr lang="en-US" smtClean="0"/>
              <a:t>Gen 37 functions as the inciting incident for the whole Joseph story, but also contains narrative sub-elements within, of which the crucial verses 23-28 are the local peak, with typical peak characteristics.</a:t>
            </a:r>
          </a:p>
        </p:txBody>
      </p:sp>
    </p:spTree>
    <p:custDataLst>
      <p:tags r:id="rId1"/>
    </p:custDataLst>
  </p:cSld>
  <p:clrMapOvr>
    <a:masterClrMapping/>
  </p:clrMapOvr>
  <p:transition spd="slow" advTm="2013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dirty="0" smtClean="0">
                <a:ea typeface="+mj-ea"/>
                <a:cs typeface="+mj-cs"/>
              </a:rPr>
              <a:t>Conventions of Participant Identification</a:t>
            </a:r>
            <a:endParaRPr lang="en-US" dirty="0">
              <a:ea typeface="+mj-ea"/>
              <a:cs typeface="+mj-cs"/>
            </a:endParaRPr>
          </a:p>
        </p:txBody>
      </p:sp>
      <p:sp>
        <p:nvSpPr>
          <p:cNvPr id="3" name="Content Placeholder 2"/>
          <p:cNvSpPr>
            <a:spLocks noGrp="1"/>
          </p:cNvSpPr>
          <p:nvPr>
            <p:ph idx="1"/>
          </p:nvPr>
        </p:nvSpPr>
        <p:spPr/>
        <p:txBody>
          <a:bodyPr>
            <a:normAutofit/>
          </a:bodyPr>
          <a:lstStyle/>
          <a:p>
            <a:pPr>
              <a:lnSpc>
                <a:spcPct val="80000"/>
              </a:lnSpc>
            </a:pPr>
            <a:r>
              <a:rPr lang="en-US" sz="3000" smtClean="0"/>
              <a:t>Hebrew narrative regularly introduces important characters by multiple references to them, which often seems repetitious &amp; redundant to speakers of European languages.</a:t>
            </a:r>
          </a:p>
          <a:p>
            <a:pPr>
              <a:lnSpc>
                <a:spcPct val="80000"/>
              </a:lnSpc>
            </a:pPr>
            <a:r>
              <a:rPr lang="en-US" sz="3000" smtClean="0"/>
              <a:t>If Ishmaelites &amp; Midianites refer to same group, then the Midianites are properly introduced; if not, they are not properly introduced.</a:t>
            </a:r>
          </a:p>
          <a:p>
            <a:pPr>
              <a:lnSpc>
                <a:spcPct val="80000"/>
              </a:lnSpc>
            </a:pPr>
            <a:r>
              <a:rPr lang="en-US" sz="3000" smtClean="0"/>
              <a:t>The use of multiple ‘names’ for characters seems to be common in Hebrew usage (as, say, in Russian novels), and need not point to diverse sources.</a:t>
            </a:r>
          </a:p>
          <a:p>
            <a:pPr>
              <a:lnSpc>
                <a:spcPct val="80000"/>
              </a:lnSpc>
            </a:pPr>
            <a:endParaRPr lang="en-US" sz="3000" smtClean="0"/>
          </a:p>
        </p:txBody>
      </p:sp>
    </p:spTree>
    <p:custDataLst>
      <p:tags r:id="rId1"/>
    </p:custDataLst>
  </p:cSld>
  <p:clrMapOvr>
    <a:masterClrMapping/>
  </p:clrMapOvr>
  <p:transition spd="slow" advTm="3196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smtClean="0"/>
              <a:t>Devices in High Points</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A peak is typically a zone of turbulence and analytical difficulty.</a:t>
            </a:r>
          </a:p>
          <a:p>
            <a:pPr fontAlgn="auto">
              <a:spcAft>
                <a:spcPts val="0"/>
              </a:spcAft>
              <a:buFont typeface="Arial" pitchFamily="34" charset="0"/>
              <a:buChar char="•"/>
              <a:defRPr/>
            </a:pPr>
            <a:r>
              <a:rPr lang="en-US" dirty="0" smtClean="0">
                <a:ea typeface="+mn-ea"/>
                <a:cs typeface="+mn-cs"/>
              </a:rPr>
              <a:t>The peak in Gen 37:23-28 features </a:t>
            </a:r>
          </a:p>
          <a:p>
            <a:pPr lvl="1" fontAlgn="auto">
              <a:spcAft>
                <a:spcPts val="0"/>
              </a:spcAft>
              <a:buFont typeface="Arial" pitchFamily="34" charset="0"/>
              <a:buChar char="–"/>
              <a:defRPr/>
            </a:pPr>
            <a:r>
              <a:rPr lang="en-US" dirty="0" smtClean="0">
                <a:ea typeface="+mn-ea"/>
              </a:rPr>
              <a:t>Slowing down to build tension</a:t>
            </a:r>
          </a:p>
          <a:p>
            <a:pPr lvl="1" fontAlgn="auto">
              <a:spcAft>
                <a:spcPts val="0"/>
              </a:spcAft>
              <a:buFont typeface="Arial" pitchFamily="34" charset="0"/>
              <a:buChar char="–"/>
              <a:defRPr/>
            </a:pPr>
            <a:r>
              <a:rPr lang="en-US" dirty="0" smtClean="0">
                <a:ea typeface="+mn-ea"/>
              </a:rPr>
              <a:t>The ‘death-toll’ like repetition of ‘Joseph’</a:t>
            </a:r>
          </a:p>
          <a:p>
            <a:pPr lvl="1" fontAlgn="auto">
              <a:spcAft>
                <a:spcPts val="0"/>
              </a:spcAft>
              <a:buFont typeface="Arial" pitchFamily="34" charset="0"/>
              <a:buChar char="–"/>
              <a:defRPr/>
            </a:pPr>
            <a:r>
              <a:rPr lang="en-US" dirty="0" smtClean="0">
                <a:ea typeface="+mn-ea"/>
              </a:rPr>
              <a:t>Parallelism between 37:16-24 &amp; 25-28</a:t>
            </a:r>
          </a:p>
          <a:p>
            <a:pPr lvl="1" fontAlgn="auto">
              <a:spcAft>
                <a:spcPts val="0"/>
              </a:spcAft>
              <a:buFont typeface="Arial" pitchFamily="34" charset="0"/>
              <a:buChar char="–"/>
              <a:defRPr/>
            </a:pPr>
            <a:r>
              <a:rPr lang="en-US" dirty="0" smtClean="0">
                <a:ea typeface="+mn-ea"/>
              </a:rPr>
              <a:t>Delayed identification of traders</a:t>
            </a:r>
          </a:p>
          <a:p>
            <a:pPr fontAlgn="auto">
              <a:spcAft>
                <a:spcPts val="0"/>
              </a:spcAft>
              <a:buFont typeface="Arial" pitchFamily="34" charset="0"/>
              <a:buChar char="•"/>
              <a:defRPr/>
            </a:pPr>
            <a:r>
              <a:rPr lang="en-US" dirty="0" smtClean="0">
                <a:ea typeface="+mn-ea"/>
                <a:cs typeface="+mn-cs"/>
              </a:rPr>
              <a:t>Thus no need to see contradiction in naming of traders.</a:t>
            </a:r>
            <a:endParaRPr lang="en-US" dirty="0">
              <a:ea typeface="+mn-ea"/>
              <a:cs typeface="+mn-cs"/>
            </a:endParaRPr>
          </a:p>
        </p:txBody>
      </p:sp>
    </p:spTree>
    <p:custDataLst>
      <p:tags r:id="rId1"/>
    </p:custDataLst>
  </p:cSld>
  <p:clrMapOvr>
    <a:masterClrMapping/>
  </p:clrMapOvr>
  <p:transition spd="slow" advTm="3073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r>
              <a:rPr lang="en-US" smtClean="0"/>
              <a:t>Conclusion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The “smoothness” is not “deceptive” but evidence of the narrative’s discourse unity.</a:t>
            </a:r>
          </a:p>
          <a:p>
            <a:pPr fontAlgn="auto">
              <a:spcAft>
                <a:spcPts val="0"/>
              </a:spcAft>
              <a:buFont typeface="Arial" pitchFamily="34" charset="0"/>
              <a:buChar char="•"/>
              <a:defRPr/>
            </a:pPr>
            <a:r>
              <a:rPr lang="en-US" dirty="0" smtClean="0">
                <a:ea typeface="+mn-ea"/>
                <a:cs typeface="+mn-cs"/>
              </a:rPr>
              <a:t>Contemporary discourse analysis, when applied to this ancient text as we do to present-day texts, can explain the text as it stands.</a:t>
            </a:r>
          </a:p>
          <a:p>
            <a:pPr fontAlgn="auto">
              <a:spcAft>
                <a:spcPts val="0"/>
              </a:spcAft>
              <a:buFont typeface="Arial" pitchFamily="34" charset="0"/>
              <a:buChar char="•"/>
              <a:defRPr/>
            </a:pPr>
            <a:r>
              <a:rPr lang="en-US" dirty="0" smtClean="0">
                <a:ea typeface="+mn-ea"/>
                <a:cs typeface="+mn-cs"/>
              </a:rPr>
              <a:t>The text’s features can be shown to fall within the range of </a:t>
            </a:r>
            <a:r>
              <a:rPr lang="en-US" i="1" dirty="0" smtClean="0">
                <a:ea typeface="+mn-ea"/>
                <a:cs typeface="+mn-cs"/>
              </a:rPr>
              <a:t>effective</a:t>
            </a:r>
            <a:r>
              <a:rPr lang="en-US" dirty="0" smtClean="0">
                <a:ea typeface="+mn-ea"/>
                <a:cs typeface="+mn-cs"/>
              </a:rPr>
              <a:t> narrative style by a single author.</a:t>
            </a:r>
            <a:endParaRPr lang="en-US" dirty="0">
              <a:ea typeface="+mn-ea"/>
              <a:cs typeface="+mn-cs"/>
            </a:endParaRPr>
          </a:p>
        </p:txBody>
      </p:sp>
    </p:spTree>
    <p:custDataLst>
      <p:tags r:id="rId1"/>
    </p:custDataLst>
  </p:cSld>
  <p:clrMapOvr>
    <a:masterClrMapping/>
  </p:clrMapOvr>
  <p:transition spd="slow" advTm="23669"/>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The End</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endParaRPr lang="en-US">
              <a:ea typeface="+mn-ea"/>
              <a:cs typeface="+mn-cs"/>
            </a:endParaRPr>
          </a:p>
        </p:txBody>
      </p:sp>
    </p:spTree>
    <p:custDataLst>
      <p:tags r:id="rId1"/>
    </p:custDataLst>
  </p:cSld>
  <p:clrMapOvr>
    <a:masterClrMapping/>
  </p:clrMapOvr>
  <p:transition spd="slow" advTm="32113"/>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823913" y="2133600"/>
            <a:ext cx="7772400" cy="1470025"/>
          </a:xfrm>
        </p:spPr>
        <p:txBody>
          <a:bodyPr/>
          <a:lstStyle/>
          <a:p>
            <a:r>
              <a:rPr lang="en-US" smtClean="0"/>
              <a:t>The Problem</a:t>
            </a:r>
          </a:p>
        </p:txBody>
      </p:sp>
      <p:sp>
        <p:nvSpPr>
          <p:cNvPr id="3" name="Subtitle 2"/>
          <p:cNvSpPr>
            <a:spLocks noGrp="1"/>
          </p:cNvSpPr>
          <p:nvPr>
            <p:ph type="subTitle" idx="1"/>
          </p:nvPr>
        </p:nvSpPr>
        <p:spPr/>
        <p:txBody>
          <a:bodyPr/>
          <a:lstStyle/>
          <a:p>
            <a:r>
              <a:rPr lang="en-US" smtClean="0">
                <a:solidFill>
                  <a:schemeClr val="tx2"/>
                </a:solidFill>
              </a:rPr>
              <a:t>Is the Account Unified or Composite?</a:t>
            </a:r>
          </a:p>
        </p:txBody>
      </p:sp>
      <p:pic>
        <p:nvPicPr>
          <p:cNvPr id="17412" name="Picture 3"/>
          <p:cNvPicPr>
            <a:picLocks noChangeAspect="1"/>
          </p:cNvPicPr>
          <p:nvPr/>
        </p:nvPicPr>
        <p:blipFill>
          <a:blip r:embed="rId3"/>
          <a:srcRect/>
          <a:stretch>
            <a:fillRect/>
          </a:stretch>
        </p:blipFill>
        <p:spPr bwMode="auto">
          <a:xfrm>
            <a:off x="6400800" y="685800"/>
            <a:ext cx="2176463" cy="2894013"/>
          </a:xfrm>
          <a:prstGeom prst="rect">
            <a:avLst/>
          </a:prstGeom>
          <a:noFill/>
          <a:ln w="9525">
            <a:noFill/>
            <a:miter lim="800000"/>
            <a:headEnd/>
            <a:tailEnd/>
          </a:ln>
        </p:spPr>
      </p:pic>
      <p:pic>
        <p:nvPicPr>
          <p:cNvPr id="17413" name="Picture 4"/>
          <p:cNvPicPr>
            <a:picLocks noChangeAspect="1"/>
          </p:cNvPicPr>
          <p:nvPr/>
        </p:nvPicPr>
        <p:blipFill>
          <a:blip r:embed="rId4"/>
          <a:srcRect/>
          <a:stretch>
            <a:fillRect/>
          </a:stretch>
        </p:blipFill>
        <p:spPr bwMode="auto">
          <a:xfrm>
            <a:off x="381000" y="711200"/>
            <a:ext cx="2633663" cy="2849563"/>
          </a:xfrm>
          <a:prstGeom prst="rect">
            <a:avLst/>
          </a:prstGeom>
          <a:noFill/>
          <a:ln w="9525">
            <a:noFill/>
            <a:miter lim="800000"/>
            <a:headEnd/>
            <a:tailEnd/>
          </a:ln>
        </p:spPr>
      </p:pic>
    </p:spTree>
    <p:custDataLst>
      <p:tags r:id="rId1"/>
    </p:custDataLst>
  </p:cSld>
  <p:clrMapOvr>
    <a:masterClrMapping/>
  </p:clrMapOvr>
  <p:transition spd="slow" advTm="6397"/>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The Problem</a:t>
            </a:r>
          </a:p>
        </p:txBody>
      </p:sp>
      <p:sp>
        <p:nvSpPr>
          <p:cNvPr id="3" name="Content Placeholder 2"/>
          <p:cNvSpPr>
            <a:spLocks noGrp="1"/>
          </p:cNvSpPr>
          <p:nvPr>
            <p:ph idx="1"/>
          </p:nvPr>
        </p:nvSpPr>
        <p:spPr/>
        <p:txBody>
          <a:bodyPr/>
          <a:lstStyle/>
          <a:p>
            <a:r>
              <a:rPr lang="en-US" smtClean="0"/>
              <a:t>Is Genesis 37 a unified passage by a single author, which has Joseph’s brothers sell him into slavery?</a:t>
            </a:r>
          </a:p>
          <a:p>
            <a:r>
              <a:rPr lang="en-US" smtClean="0"/>
              <a:t>Is Genesis 37 a “deceptively smooth” combination of two sources, one of which has Joseph sold by his brothers to the Ishmaelites and the other has Midianites take Joseph from the pit and sell him as a slave in Egypt?</a:t>
            </a:r>
          </a:p>
        </p:txBody>
      </p:sp>
    </p:spTree>
    <p:custDataLst>
      <p:tags r:id="rId1"/>
    </p:custDataLst>
  </p:cSld>
  <p:clrMapOvr>
    <a:masterClrMapping/>
  </p:clrMapOvr>
  <p:transition spd="slow" advTm="21861"/>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8" name="Picture 5"/>
          <p:cNvPicPr>
            <a:picLocks noChangeAspect="1"/>
          </p:cNvPicPr>
          <p:nvPr/>
        </p:nvPicPr>
        <p:blipFill>
          <a:blip r:embed="rId3"/>
          <a:srcRect/>
          <a:stretch>
            <a:fillRect/>
          </a:stretch>
        </p:blipFill>
        <p:spPr bwMode="auto">
          <a:xfrm>
            <a:off x="304800" y="381000"/>
            <a:ext cx="3048000" cy="3113088"/>
          </a:xfrm>
          <a:prstGeom prst="rect">
            <a:avLst/>
          </a:prstGeom>
          <a:noFill/>
          <a:ln w="9525">
            <a:noFill/>
            <a:miter lim="800000"/>
            <a:headEnd/>
            <a:tailEnd/>
          </a:ln>
        </p:spPr>
      </p:pic>
      <p:sp>
        <p:nvSpPr>
          <p:cNvPr id="2" name="Title 1"/>
          <p:cNvSpPr>
            <a:spLocks noGrp="1"/>
          </p:cNvSpPr>
          <p:nvPr>
            <p:ph type="ctrTitle"/>
          </p:nvPr>
        </p:nvSpPr>
        <p:spPr>
          <a:xfrm>
            <a:off x="1219200" y="2949575"/>
            <a:ext cx="7772400" cy="1470025"/>
          </a:xfrm>
        </p:spPr>
        <p:txBody>
          <a:bodyPr/>
          <a:lstStyle/>
          <a:p>
            <a:r>
              <a:rPr lang="en-US" smtClean="0"/>
              <a:t>A Proposed Solution</a:t>
            </a:r>
          </a:p>
        </p:txBody>
      </p:sp>
      <p:sp>
        <p:nvSpPr>
          <p:cNvPr id="3" name="Subtitle 2"/>
          <p:cNvSpPr>
            <a:spLocks noGrp="1"/>
          </p:cNvSpPr>
          <p:nvPr>
            <p:ph type="subTitle" idx="1"/>
          </p:nvPr>
        </p:nvSpPr>
        <p:spPr>
          <a:xfrm>
            <a:off x="1562100" y="4495800"/>
            <a:ext cx="6400800" cy="1752600"/>
          </a:xfrm>
        </p:spPr>
        <p:txBody>
          <a:bodyPr/>
          <a:lstStyle/>
          <a:p>
            <a:r>
              <a:rPr lang="en-US" smtClean="0">
                <a:solidFill>
                  <a:schemeClr val="tx2"/>
                </a:solidFill>
              </a:rPr>
              <a:t>Discourse Analysis Points to Unity</a:t>
            </a:r>
          </a:p>
        </p:txBody>
      </p:sp>
    </p:spTree>
    <p:custDataLst>
      <p:tags r:id="rId1"/>
    </p:custDataLst>
  </p:cSld>
  <p:clrMapOvr>
    <a:masterClrMapping/>
  </p:clrMapOvr>
  <p:transition spd="slow" advTm="66918"/>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smtClean="0"/>
              <a:t>Suggestion</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ea typeface="+mn-ea"/>
                <a:cs typeface="+mn-cs"/>
              </a:rPr>
              <a:t>The “smoothness” is not “deceptive” but evidence of the narrative’s discourse unity.</a:t>
            </a:r>
          </a:p>
          <a:p>
            <a:pPr fontAlgn="auto">
              <a:spcAft>
                <a:spcPts val="0"/>
              </a:spcAft>
              <a:buFont typeface="Arial" pitchFamily="34" charset="0"/>
              <a:buChar char="•"/>
              <a:defRPr/>
            </a:pPr>
            <a:r>
              <a:rPr lang="en-US" dirty="0" smtClean="0">
                <a:ea typeface="+mn-ea"/>
                <a:cs typeface="+mn-cs"/>
              </a:rPr>
              <a:t>Contemporary discourse analysis, when applied to this ancient text as we do to present-day texts, can explain the text as it stands.</a:t>
            </a:r>
          </a:p>
          <a:p>
            <a:pPr fontAlgn="auto">
              <a:spcAft>
                <a:spcPts val="0"/>
              </a:spcAft>
              <a:buFont typeface="Arial" pitchFamily="34" charset="0"/>
              <a:buChar char="•"/>
              <a:defRPr/>
            </a:pPr>
            <a:r>
              <a:rPr lang="en-US" dirty="0" smtClean="0">
                <a:ea typeface="+mn-ea"/>
                <a:cs typeface="+mn-cs"/>
              </a:rPr>
              <a:t>The text’s features can be shown to fall within the range of </a:t>
            </a:r>
            <a:r>
              <a:rPr lang="en-US" i="1" dirty="0" smtClean="0">
                <a:ea typeface="+mn-ea"/>
                <a:cs typeface="+mn-cs"/>
              </a:rPr>
              <a:t>effective</a:t>
            </a:r>
            <a:r>
              <a:rPr lang="en-US" dirty="0" smtClean="0">
                <a:ea typeface="+mn-ea"/>
                <a:cs typeface="+mn-cs"/>
              </a:rPr>
              <a:t> narrative style by a single author.</a:t>
            </a:r>
            <a:endParaRPr lang="en-US" dirty="0">
              <a:ea typeface="+mn-ea"/>
              <a:cs typeface="+mn-cs"/>
            </a:endParaRPr>
          </a:p>
        </p:txBody>
      </p:sp>
    </p:spTree>
    <p:custDataLst>
      <p:tags r:id="rId1"/>
    </p:custDataLst>
  </p:cSld>
  <p:clrMapOvr>
    <a:masterClrMapping/>
  </p:clrMapOvr>
  <p:transition spd="slow" advTm="70642"/>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Procedure</a:t>
            </a:r>
          </a:p>
        </p:txBody>
      </p:sp>
      <p:sp>
        <p:nvSpPr>
          <p:cNvPr id="3" name="Content Placeholder 2"/>
          <p:cNvSpPr>
            <a:spLocks noGrp="1"/>
          </p:cNvSpPr>
          <p:nvPr>
            <p:ph idx="1"/>
          </p:nvPr>
        </p:nvSpPr>
        <p:spPr/>
        <p:txBody>
          <a:bodyPr/>
          <a:lstStyle/>
          <a:p>
            <a:r>
              <a:rPr lang="en-US" smtClean="0"/>
              <a:t>Examine Genesis 37 in the context of the Joseph story as a whole.</a:t>
            </a:r>
          </a:p>
          <a:p>
            <a:r>
              <a:rPr lang="en-US" smtClean="0"/>
              <a:t>Examine in order the:</a:t>
            </a:r>
          </a:p>
          <a:p>
            <a:pPr lvl="1"/>
            <a:r>
              <a:rPr lang="en-US" smtClean="0"/>
              <a:t>Macrostructure(s) of the Joseph story;</a:t>
            </a:r>
          </a:p>
          <a:p>
            <a:pPr lvl="1"/>
            <a:r>
              <a:rPr lang="en-US" smtClean="0"/>
              <a:t>Typically recursive nature of the text;</a:t>
            </a:r>
          </a:p>
          <a:p>
            <a:pPr lvl="1"/>
            <a:r>
              <a:rPr lang="en-US" smtClean="0"/>
              <a:t>Its conventions for participant identification;</a:t>
            </a:r>
          </a:p>
          <a:p>
            <a:pPr lvl="1"/>
            <a:r>
              <a:rPr lang="en-US" smtClean="0"/>
              <a:t>Its ways of indicating the high point of a story by special stylistic devices.</a:t>
            </a:r>
          </a:p>
        </p:txBody>
      </p:sp>
    </p:spTree>
    <p:custDataLst>
      <p:tags r:id="rId1"/>
    </p:custDataLst>
  </p:cSld>
  <p:clrMapOvr>
    <a:masterClrMapping/>
  </p:clrMapOvr>
  <p:transition spd="slow" advTm="34085"/>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tags/tag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6|2.3|2.7|1.7"/>
</p:tagLst>
</file>

<file path=ppt/tags/tag1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
</p:tagLst>
</file>

<file path=ppt/tags/tag1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6|14|7.5|9|8|3.3"/>
</p:tagLst>
</file>

<file path=ppt/tags/tag1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2.8|12.8|42.7"/>
</p:tagLst>
</file>

<file path=ppt/tags/tag1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7|11"/>
</p:tagLst>
</file>

<file path=ppt/tags/tag1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2.4|4.1|4.3|3.9"/>
</p:tagLst>
</file>

<file path=ppt/tags/tag1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30.5|11|5.8|16.5"/>
</p:tagLst>
</file>

<file path=ppt/tags/tag1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16.1|9.9|10|5|4.7"/>
</p:tagLst>
</file>

<file path=ppt/tags/tag1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6.9|7.1|3.6|2.4|6.7|12.3"/>
</p:tagLst>
</file>

<file path=ppt/tags/tag1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5|41.2"/>
</p:tagLst>
</file>

<file path=ppt/tags/tag1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3|13.7|16.5"/>
</p:tagLst>
</file>

<file path=ppt/tags/tag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5|7.3|4|3.8|2.3|2.6|2.4"/>
</p:tagLst>
</file>

<file path=ppt/tags/tag2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
</p:tagLst>
</file>

<file path=ppt/tags/tag2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2.6|1.8|4.5|6.7|12.1"/>
</p:tagLst>
</file>

<file path=ppt/tags/tag2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5|8.6|7|6.3|9|10.9|4.8|6.9|5.2"/>
</p:tagLst>
</file>

<file path=ppt/tags/tag2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9|2.5|4.6|10.2|4|13.7|7"/>
</p:tagLst>
</file>

<file path=ppt/tags/tag2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9|8.5|6.3|7|3.1|3.5"/>
</p:tagLst>
</file>

<file path=ppt/tags/tag2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12"/>
</p:tagLst>
</file>

<file path=ppt/tags/tag2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
</p:tagLst>
</file>

<file path=ppt/tags/tag2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7.8|3.4|4.6"/>
</p:tagLst>
</file>

<file path=ppt/tags/tag2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3.8|5.2|25.2"/>
</p:tagLst>
</file>

<file path=ppt/tags/tag2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3|9.4|28.6|8.2"/>
</p:tagLst>
</file>

<file path=ppt/tags/tag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1|7.3|6|6.5|3.6"/>
</p:tagLst>
</file>

<file path=ppt/tags/tag3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2.2|18.1|10.4|8.2|17.1"/>
</p:tagLst>
</file>

<file path=ppt/tags/tag3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4.1|6.8|16.7|4.5|22.5|6|12.3"/>
</p:tagLst>
</file>

<file path=ppt/tags/tag3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8|3|8.2|8|6.3"/>
</p:tagLst>
</file>

<file path=ppt/tags/tag3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19.2|27.3|7.2|6|37.3"/>
</p:tagLst>
</file>

<file path=ppt/tags/tag3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4.4|7.4|9.1|19.9|47.5"/>
</p:tagLst>
</file>

<file path=ppt/tags/tag3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52.1|6.2|6.6|8.8"/>
</p:tagLst>
</file>

<file path=ppt/tags/tag3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8"/>
</p:tagLst>
</file>

<file path=ppt/tags/tag3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38.1|18.3|2.8|8.7|5"/>
</p:tagLst>
</file>

<file path=ppt/tags/tag3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7|14.7|5.6|23|8.5|10|12.9"/>
</p:tagLst>
</file>

<file path=ppt/tags/tag3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7.1|4.3|11.5|15.1"/>
</p:tagLst>
</file>

<file path=ppt/tags/tag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2.3|9.4|11.3|5.7|11.9"/>
</p:tagLst>
</file>

<file path=ppt/tags/tag40.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4|10.8|3|3.7|4.7|1.4|2.6|3.7"/>
</p:tagLst>
</file>

<file path=ppt/tags/tag41.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9|5|10.4|4.7"/>
</p:tagLst>
</file>

<file path=ppt/tags/tag42.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9"/>
</p:tagLst>
</file>

<file path=ppt/tags/tag43.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7|7.6|8"/>
</p:tagLst>
</file>

<file path=ppt/tags/tag44.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7.8"/>
</p:tagLst>
</file>

<file path=ppt/tags/tag4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4.5"/>
</p:tagLst>
</file>

<file path=ppt/tags/tag4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5|9.6|8"/>
</p:tagLst>
</file>

<file path=ppt/tags/tag4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1.8|3.9|3.8|2.9|4.3|4.7|3.2"/>
</p:tagLst>
</file>

<file path=ppt/tags/tag4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6|5.8|8.6"/>
</p:tagLst>
</file>

<file path=ppt/tags/tag4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7"/>
</p:tagLst>
</file>

<file path=ppt/tags/tag5.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8|1.6"/>
</p:tagLst>
</file>

<file path=ppt/tags/tag6.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5|5.9"/>
</p:tagLst>
</file>

<file path=ppt/tags/tag7.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2.3|2.5"/>
</p:tagLst>
</file>

<file path=ppt/tags/tag8.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4.4|9|48.6"/>
</p:tagLst>
</file>

<file path=ppt/tags/tag9.xml><?xml version="1.0" encoding="utf-8"?>
<p:tag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tag name="TIMING" val="|0.9|6.2|0.9|5.4|6.9|4.4"/>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575</TotalTime>
  <Words>3201</Words>
  <Application>Microsoft Macintosh PowerPoint</Application>
  <PresentationFormat>On-screen Show (4:3)</PresentationFormat>
  <Paragraphs>249</Paragraphs>
  <Slides>49</Slides>
  <Notes>0</Notes>
  <HiddenSlides>0</HiddenSlides>
  <MMClips>1</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49</vt:i4>
      </vt:variant>
    </vt:vector>
  </HeadingPairs>
  <TitlesOfParts>
    <vt:vector size="53" baseType="lpstr">
      <vt:lpstr>Calibri</vt:lpstr>
      <vt:lpstr>ＭＳ Ｐゴシック</vt:lpstr>
      <vt:lpstr>Arial</vt:lpstr>
      <vt:lpstr>Office Theme</vt:lpstr>
      <vt:lpstr>Who Sold Joseph into Egypt?</vt:lpstr>
      <vt:lpstr>JEDP Theory</vt:lpstr>
      <vt:lpstr>A Classic Passage</vt:lpstr>
      <vt:lpstr>A Classic Passage</vt:lpstr>
      <vt:lpstr>The Problem</vt:lpstr>
      <vt:lpstr>The Problem</vt:lpstr>
      <vt:lpstr>A Proposed Solution</vt:lpstr>
      <vt:lpstr>Suggestion</vt:lpstr>
      <vt:lpstr>Procedure</vt:lpstr>
      <vt:lpstr>Macrostructure(s)</vt:lpstr>
      <vt:lpstr>What are Macrostructures?</vt:lpstr>
      <vt:lpstr>Macrostructure in Joseph Story</vt:lpstr>
      <vt:lpstr>Macrostructure in Joseph Story</vt:lpstr>
      <vt:lpstr>Component Parts</vt:lpstr>
      <vt:lpstr>Wider Context</vt:lpstr>
      <vt:lpstr>Broader Macrostructure</vt:lpstr>
      <vt:lpstr>Broader Macrostructure</vt:lpstr>
      <vt:lpstr>Reuben &amp; Judah</vt:lpstr>
      <vt:lpstr>Reuben &amp; Judah</vt:lpstr>
      <vt:lpstr>Recursion in Narrative</vt:lpstr>
      <vt:lpstr>Recursion</vt:lpstr>
      <vt:lpstr>Embedded Narratives in  the Joseph Story</vt:lpstr>
      <vt:lpstr>Evaluating the Episodes</vt:lpstr>
      <vt:lpstr>Evaluating Chapter 37</vt:lpstr>
      <vt:lpstr>Inciting Incident</vt:lpstr>
      <vt:lpstr>Conventions for Participant Identification</vt:lpstr>
      <vt:lpstr>Participants</vt:lpstr>
      <vt:lpstr>Language-Specific Conventions</vt:lpstr>
      <vt:lpstr>Introduction of Characters</vt:lpstr>
      <vt:lpstr>Multiple Initial Presentation</vt:lpstr>
      <vt:lpstr>Multiple Initial Presentation</vt:lpstr>
      <vt:lpstr>Differing Names</vt:lpstr>
      <vt:lpstr>Differing Names</vt:lpstr>
      <vt:lpstr>Differing Names</vt:lpstr>
      <vt:lpstr>Multiple Initial Presentation</vt:lpstr>
      <vt:lpstr>Peaks as ‘Zones of Turbulence’</vt:lpstr>
      <vt:lpstr>Peaks or High Points</vt:lpstr>
      <vt:lpstr>Applied to Genesis 37</vt:lpstr>
      <vt:lpstr>Gen 37:23-28 as Peak</vt:lpstr>
      <vt:lpstr>Gen 37:23-28 as Peak</vt:lpstr>
      <vt:lpstr>Gen 37:23-28 as Peak</vt:lpstr>
      <vt:lpstr>Conclusions</vt:lpstr>
      <vt:lpstr>Who Sold Joseph?</vt:lpstr>
      <vt:lpstr>Macrostructure</vt:lpstr>
      <vt:lpstr>Recursion &amp; Embedded Narratives</vt:lpstr>
      <vt:lpstr>Conventions of Participant Identification</vt:lpstr>
      <vt:lpstr>Devices in High Points</vt:lpstr>
      <vt:lpstr>Conclusion</vt:lpstr>
      <vt:lpstr>The End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Newman</dc:creator>
  <cp:keywords/>
  <cp:lastModifiedBy>David C. Bossard</cp:lastModifiedBy>
  <cp:revision>290</cp:revision>
  <dcterms:created xsi:type="dcterms:W3CDTF">2014-12-30T19:49:49Z</dcterms:created>
  <dcterms:modified xsi:type="dcterms:W3CDTF">2014-12-30T19:50:08Z</dcterms:modified>
</cp:coreProperties>
</file>