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927100"/>
            <a:ext cx="8991600" cy="4495800"/>
            <a:chOff x="0" y="584"/>
            <a:chExt cx="5664" cy="2832"/>
          </a:xfrm>
        </p:grpSpPr>
        <p:sp>
          <p:nvSpPr>
            <p:cNvPr id="819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819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819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6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819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9" name="Rectangle 7"/>
          <p:cNvSpPr>
            <a:spLocks noGrp="1" noChangeArrowheads="1"/>
          </p:cNvSpPr>
          <p:nvPr>
            <p:ph type="ctrTitle"/>
          </p:nvPr>
        </p:nvSpPr>
        <p:spPr>
          <a:xfrm>
            <a:off x="228600" y="1427163"/>
            <a:ext cx="8077200" cy="1609725"/>
          </a:xfrm>
        </p:spPr>
        <p:txBody>
          <a:bodyPr/>
          <a:lstStyle>
            <a:lvl1pPr>
              <a:defRPr sz="4600"/>
            </a:lvl1pPr>
          </a:lstStyle>
          <a:p>
            <a:pPr lvl="0"/>
            <a:r>
              <a:rPr lang="en-US" altLang="en-US" noProof="0" smtClean="0"/>
              <a:t>Click to edit Master title style</a:t>
            </a:r>
          </a:p>
        </p:txBody>
      </p:sp>
      <p:sp>
        <p:nvSpPr>
          <p:cNvPr id="82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8201" name="Rectangle 9"/>
          <p:cNvSpPr>
            <a:spLocks noGrp="1" noChangeArrowheads="1"/>
          </p:cNvSpPr>
          <p:nvPr>
            <p:ph type="dt" sz="half" idx="2"/>
          </p:nvPr>
        </p:nvSpPr>
        <p:spPr>
          <a:xfrm>
            <a:off x="457200" y="6248400"/>
            <a:ext cx="2133600" cy="471488"/>
          </a:xfrm>
        </p:spPr>
        <p:txBody>
          <a:bodyPr/>
          <a:lstStyle>
            <a:lvl1pPr>
              <a:defRPr/>
            </a:lvl1pPr>
          </a:lstStyle>
          <a:p>
            <a:endParaRPr lang="en-US" altLang="en-US"/>
          </a:p>
        </p:txBody>
      </p:sp>
      <p:sp>
        <p:nvSpPr>
          <p:cNvPr id="8202" name="Rectangle 10"/>
          <p:cNvSpPr>
            <a:spLocks noGrp="1" noChangeArrowheads="1"/>
          </p:cNvSpPr>
          <p:nvPr>
            <p:ph type="ftr" sz="quarter" idx="3"/>
          </p:nvPr>
        </p:nvSpPr>
        <p:spPr>
          <a:xfrm>
            <a:off x="3124200" y="6253163"/>
            <a:ext cx="2895600" cy="457200"/>
          </a:xfrm>
        </p:spPr>
        <p:txBody>
          <a:bodyPr/>
          <a:lstStyle>
            <a:lvl1pPr>
              <a:defRPr/>
            </a:lvl1pPr>
          </a:lstStyle>
          <a:p>
            <a:endParaRPr lang="en-US" altLang="en-US"/>
          </a:p>
        </p:txBody>
      </p:sp>
      <p:sp>
        <p:nvSpPr>
          <p:cNvPr id="8203" name="Rectangle 11"/>
          <p:cNvSpPr>
            <a:spLocks noGrp="1" noChangeArrowheads="1"/>
          </p:cNvSpPr>
          <p:nvPr>
            <p:ph type="sldNum" sz="quarter" idx="4"/>
          </p:nvPr>
        </p:nvSpPr>
        <p:spPr>
          <a:xfrm>
            <a:off x="6553200" y="6248400"/>
            <a:ext cx="2133600" cy="471488"/>
          </a:xfrm>
        </p:spPr>
        <p:txBody>
          <a:bodyPr/>
          <a:lstStyle>
            <a:lvl1pPr>
              <a:defRPr/>
            </a:lvl1pPr>
          </a:lstStyle>
          <a:p>
            <a:fld id="{4FC54947-CB05-4850-999C-A41BB3D9C07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8FD74F-C739-4A9A-ABE7-85BB0D91EC56}" type="slidenum">
              <a:rPr lang="en-US" altLang="en-US"/>
              <a:pPr/>
              <a:t>‹#›</a:t>
            </a:fld>
            <a:endParaRPr lang="en-US" altLang="en-US"/>
          </a:p>
        </p:txBody>
      </p:sp>
    </p:spTree>
    <p:extLst>
      <p:ext uri="{BB962C8B-B14F-4D97-AF65-F5344CB8AC3E}">
        <p14:creationId xmlns:p14="http://schemas.microsoft.com/office/powerpoint/2010/main" val="81839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79EDC3-7564-4E51-8C45-9E89DBF1930A}" type="slidenum">
              <a:rPr lang="en-US" altLang="en-US"/>
              <a:pPr/>
              <a:t>‹#›</a:t>
            </a:fld>
            <a:endParaRPr lang="en-US" altLang="en-US"/>
          </a:p>
        </p:txBody>
      </p:sp>
    </p:spTree>
    <p:extLst>
      <p:ext uri="{BB962C8B-B14F-4D97-AF65-F5344CB8AC3E}">
        <p14:creationId xmlns:p14="http://schemas.microsoft.com/office/powerpoint/2010/main" val="354832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5BC4B9-E2A9-48B6-9B4D-606F8D1B8F07}" type="slidenum">
              <a:rPr lang="en-US" altLang="en-US"/>
              <a:pPr/>
              <a:t>‹#›</a:t>
            </a:fld>
            <a:endParaRPr lang="en-US" altLang="en-US"/>
          </a:p>
        </p:txBody>
      </p:sp>
    </p:spTree>
    <p:extLst>
      <p:ext uri="{BB962C8B-B14F-4D97-AF65-F5344CB8AC3E}">
        <p14:creationId xmlns:p14="http://schemas.microsoft.com/office/powerpoint/2010/main" val="214973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EB862C-FA4C-4422-A3C9-220577CD30AB}" type="slidenum">
              <a:rPr lang="en-US" altLang="en-US"/>
              <a:pPr/>
              <a:t>‹#›</a:t>
            </a:fld>
            <a:endParaRPr lang="en-US" altLang="en-US"/>
          </a:p>
        </p:txBody>
      </p:sp>
    </p:spTree>
    <p:extLst>
      <p:ext uri="{BB962C8B-B14F-4D97-AF65-F5344CB8AC3E}">
        <p14:creationId xmlns:p14="http://schemas.microsoft.com/office/powerpoint/2010/main" val="168265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696FA4-71FF-428D-833A-5657B2C166EB}" type="slidenum">
              <a:rPr lang="en-US" altLang="en-US"/>
              <a:pPr/>
              <a:t>‹#›</a:t>
            </a:fld>
            <a:endParaRPr lang="en-US" altLang="en-US"/>
          </a:p>
        </p:txBody>
      </p:sp>
    </p:spTree>
    <p:extLst>
      <p:ext uri="{BB962C8B-B14F-4D97-AF65-F5344CB8AC3E}">
        <p14:creationId xmlns:p14="http://schemas.microsoft.com/office/powerpoint/2010/main" val="77081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1D99A53-480F-4C02-855A-DA52F908C810}" type="slidenum">
              <a:rPr lang="en-US" altLang="en-US"/>
              <a:pPr/>
              <a:t>‹#›</a:t>
            </a:fld>
            <a:endParaRPr lang="en-US" altLang="en-US"/>
          </a:p>
        </p:txBody>
      </p:sp>
    </p:spTree>
    <p:extLst>
      <p:ext uri="{BB962C8B-B14F-4D97-AF65-F5344CB8AC3E}">
        <p14:creationId xmlns:p14="http://schemas.microsoft.com/office/powerpoint/2010/main" val="11388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73E6052-D2E8-4731-9FFD-53F38D16196F}" type="slidenum">
              <a:rPr lang="en-US" altLang="en-US"/>
              <a:pPr/>
              <a:t>‹#›</a:t>
            </a:fld>
            <a:endParaRPr lang="en-US" altLang="en-US"/>
          </a:p>
        </p:txBody>
      </p:sp>
    </p:spTree>
    <p:extLst>
      <p:ext uri="{BB962C8B-B14F-4D97-AF65-F5344CB8AC3E}">
        <p14:creationId xmlns:p14="http://schemas.microsoft.com/office/powerpoint/2010/main" val="207956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A617401-5303-459D-926E-95F85CC311E0}" type="slidenum">
              <a:rPr lang="en-US" altLang="en-US"/>
              <a:pPr/>
              <a:t>‹#›</a:t>
            </a:fld>
            <a:endParaRPr lang="en-US" altLang="en-US"/>
          </a:p>
        </p:txBody>
      </p:sp>
    </p:spTree>
    <p:extLst>
      <p:ext uri="{BB962C8B-B14F-4D97-AF65-F5344CB8AC3E}">
        <p14:creationId xmlns:p14="http://schemas.microsoft.com/office/powerpoint/2010/main" val="347306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3B07481-8318-491B-BECC-A43AF0FCF114}" type="slidenum">
              <a:rPr lang="en-US" altLang="en-US"/>
              <a:pPr/>
              <a:t>‹#›</a:t>
            </a:fld>
            <a:endParaRPr lang="en-US" altLang="en-US"/>
          </a:p>
        </p:txBody>
      </p:sp>
    </p:spTree>
    <p:extLst>
      <p:ext uri="{BB962C8B-B14F-4D97-AF65-F5344CB8AC3E}">
        <p14:creationId xmlns:p14="http://schemas.microsoft.com/office/powerpoint/2010/main" val="56930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E42DFF-B242-4DA4-A2EE-1AC099F822E0}" type="slidenum">
              <a:rPr lang="en-US" altLang="en-US"/>
              <a:pPr/>
              <a:t>‹#›</a:t>
            </a:fld>
            <a:endParaRPr lang="en-US" altLang="en-US"/>
          </a:p>
        </p:txBody>
      </p:sp>
    </p:spTree>
    <p:extLst>
      <p:ext uri="{BB962C8B-B14F-4D97-AF65-F5344CB8AC3E}">
        <p14:creationId xmlns:p14="http://schemas.microsoft.com/office/powerpoint/2010/main" val="237916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152400"/>
            <a:ext cx="8686800" cy="6096000"/>
            <a:chOff x="0" y="96"/>
            <a:chExt cx="5472" cy="3840"/>
          </a:xfrm>
        </p:grpSpPr>
        <p:sp>
          <p:nvSpPr>
            <p:cNvPr id="717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17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499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7173"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4"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5"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6"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177"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7178"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F1C45B83-BBD9-4F90-A03E-B7E7539ADEF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What about those who </a:t>
            </a:r>
            <a:br>
              <a:rPr lang="en-US" altLang="en-US"/>
            </a:br>
            <a:r>
              <a:rPr lang="en-US" altLang="en-US"/>
              <a:t>have never heard?</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WhatNeverHear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848600" y="5638800"/>
            <a:ext cx="609600" cy="609600"/>
          </a:xfrm>
          <a:prstGeom prst="rect">
            <a:avLst/>
          </a:prstGeom>
        </p:spPr>
      </p:pic>
    </p:spTree>
    <p:custDataLst>
      <p:tags r:id="rId1"/>
    </p:custDataLst>
  </p:cSld>
  <p:clrMapOvr>
    <a:masterClrMapping/>
  </p:clrMapOvr>
  <p:transition advTm="1896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ltLang="en-US"/>
              <a:t>Matthew 22:35-40</a:t>
            </a:r>
          </a:p>
        </p:txBody>
      </p:sp>
      <p:sp>
        <p:nvSpPr>
          <p:cNvPr id="17413" name="Text Box 5"/>
          <p:cNvSpPr txBox="1">
            <a:spLocks noChangeArrowheads="1"/>
          </p:cNvSpPr>
          <p:nvPr/>
        </p:nvSpPr>
        <p:spPr bwMode="auto">
          <a:xfrm>
            <a:off x="838200" y="1905000"/>
            <a:ext cx="7391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(NIV) 35 One of them, an expert in the law, tested him with this question: 36 "Teacher, which is the greatest commandment in the Law?" 37 Jesus replied: "</a:t>
            </a:r>
            <a:r>
              <a:rPr lang="en-US" altLang="en-US" sz="2400">
                <a:cs typeface="Arial" charset="0"/>
              </a:rPr>
              <a:t>'</a:t>
            </a:r>
            <a:r>
              <a:rPr lang="en-US" altLang="en-US" sz="2400"/>
              <a:t>Love the Lord your God with all your heart and with all your soul and with all your mind.' {Deut. 6:5} 38 This is the first and greatest commandment. 39 And the second is like it: </a:t>
            </a:r>
            <a:r>
              <a:rPr lang="en-US" altLang="en-US" sz="2400">
                <a:cs typeface="Arial" charset="0"/>
              </a:rPr>
              <a:t>'</a:t>
            </a:r>
            <a:r>
              <a:rPr lang="en-US" altLang="en-US" sz="2400"/>
              <a:t>Love your neighbor as yourself.' {Lev. 19:18} 40 All the Law and the Prophets hang on these two commandments." </a:t>
            </a:r>
          </a:p>
        </p:txBody>
      </p:sp>
    </p:spTree>
    <p:custDataLst>
      <p:tags r:id="rId1"/>
    </p:custDataLst>
  </p:cSld>
  <p:clrMapOvr>
    <a:masterClrMapping/>
  </p:clrMapOvr>
  <p:transition advTm="1055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Romans 3:10-18</a:t>
            </a:r>
          </a:p>
        </p:txBody>
      </p:sp>
      <p:sp>
        <p:nvSpPr>
          <p:cNvPr id="19460" name="Text Box 4"/>
          <p:cNvSpPr txBox="1">
            <a:spLocks noChangeArrowheads="1"/>
          </p:cNvSpPr>
          <p:nvPr/>
        </p:nvSpPr>
        <p:spPr bwMode="auto">
          <a:xfrm>
            <a:off x="914400" y="1828800"/>
            <a:ext cx="7239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(NIV) 10 As it is written: "There is no one righteous, not even one; 11 there is no one who understands, no one who seeks God. 12 All have turned away, they have together become worthless; there is no one who does good, not even one." {Psalms 14:1-3; 53:1-3; Eccles. 7:20} 13 "Their throats are open graves; their tongues practice deceit." {Psalm 5:9} "The poison of vipers is on their lips." {Psalm 140:3} 14 "Their mouths are full of cursing and bitterness." {Psalm 10:7} 15 "Their feet are swift to shed blood; 16 ruin and misery mark their ways, 17 and the way of peace they do not know." {Isaiah 59:7,8} 18 "There is no fear of God before their eyes." {Psalm 36:1} </a:t>
            </a:r>
          </a:p>
        </p:txBody>
      </p:sp>
    </p:spTree>
    <p:custDataLst>
      <p:tags r:id="rId1"/>
    </p:custDataLst>
  </p:cSld>
  <p:clrMapOvr>
    <a:masterClrMapping/>
  </p:clrMapOvr>
  <p:transition advTm="834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Romans 2:1-16</a:t>
            </a:r>
          </a:p>
        </p:txBody>
      </p:sp>
      <p:sp>
        <p:nvSpPr>
          <p:cNvPr id="21508" name="Text Box 4"/>
          <p:cNvSpPr txBox="1">
            <a:spLocks noChangeArrowheads="1"/>
          </p:cNvSpPr>
          <p:nvPr/>
        </p:nvSpPr>
        <p:spPr bwMode="auto">
          <a:xfrm>
            <a:off x="762000" y="1600200"/>
            <a:ext cx="74676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(NIV) 1 You, therefore, have no excuse, you who pass judgment on someone else, for at whatever point you judge the other, you are condemning yourself, because you who pass judgment do the same things. 2 Now we know that God's judgment against those who do such things is based on truth. 3 So when you, a mere man, pass judgment on them and yet do the same things, do you think you will escape God's judgment? 4 Or do you show contempt for the riches of his kindness, tolerance and patience, not realizing that God's kindness leads you toward repentance? 5 But because of your stubbornness and your unrepentant heart, you are storing up wrath against yourself for the day of God's wrath, when his righteous judgment will be revealed. 6 God "will give to each person according to what he has done." {Psalm 62:12; Prov. 24:12} …11 For God does not show favoritism…</a:t>
            </a:r>
          </a:p>
        </p:txBody>
      </p:sp>
    </p:spTree>
    <p:custDataLst>
      <p:tags r:id="rId1"/>
    </p:custDataLst>
  </p:cSld>
  <p:clrMapOvr>
    <a:masterClrMapping/>
  </p:clrMapOvr>
  <p:transition advTm="1352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John 3:16-21</a:t>
            </a:r>
          </a:p>
        </p:txBody>
      </p:sp>
      <p:sp>
        <p:nvSpPr>
          <p:cNvPr id="24580" name="Text Box 4"/>
          <p:cNvSpPr txBox="1">
            <a:spLocks noChangeArrowheads="1"/>
          </p:cNvSpPr>
          <p:nvPr/>
        </p:nvSpPr>
        <p:spPr bwMode="auto">
          <a:xfrm>
            <a:off x="838200" y="1676400"/>
            <a:ext cx="7239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(NIV) 16 For God so loved the world that he gave his one and only Son, that whoever believes in him shall not perish but have eternal life. 17 For God did not send his Son into the world to condemn the world, but to save the world through him. 18 Whoever believes in him is not condemned, but whoever does not believe stands condemned already because he has not believed in the name of God's one and only Son. 19 This is the verdict: Light has come into the world, but men loved darkness instead of light because their deeds were evil. </a:t>
            </a:r>
          </a:p>
          <a:p>
            <a:r>
              <a:rPr lang="en-US" altLang="en-US" sz="2000"/>
              <a:t>20 Everyone who does evil hates the light, and will not come into the light for fear that his deeds will be exposed. 21 But whoever lives by the truth comes into the light, so that it may be seen plainly that what he has done has been done through God.</a:t>
            </a:r>
          </a:p>
        </p:txBody>
      </p:sp>
    </p:spTree>
    <p:custDataLst>
      <p:tags r:id="rId1"/>
    </p:custDataLst>
  </p:cSld>
  <p:clrMapOvr>
    <a:masterClrMapping/>
  </p:clrMapOvr>
  <p:transition advTm="794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The Plight of Humanity</a:t>
            </a:r>
          </a:p>
        </p:txBody>
      </p:sp>
      <p:sp>
        <p:nvSpPr>
          <p:cNvPr id="23555" name="Rectangle 3"/>
          <p:cNvSpPr>
            <a:spLocks noGrp="1" noChangeArrowheads="1"/>
          </p:cNvSpPr>
          <p:nvPr>
            <p:ph type="body" idx="1"/>
          </p:nvPr>
        </p:nvSpPr>
        <p:spPr/>
        <p:txBody>
          <a:bodyPr/>
          <a:lstStyle/>
          <a:p>
            <a:pPr>
              <a:lnSpc>
                <a:spcPct val="90000"/>
              </a:lnSpc>
            </a:pPr>
            <a:r>
              <a:rPr lang="en-US" altLang="en-US"/>
              <a:t>Matthew 22:35-40</a:t>
            </a:r>
          </a:p>
          <a:p>
            <a:pPr lvl="1">
              <a:lnSpc>
                <a:spcPct val="90000"/>
              </a:lnSpc>
            </a:pPr>
            <a:r>
              <a:rPr lang="en-US" altLang="en-US"/>
              <a:t>The two great commandments</a:t>
            </a:r>
          </a:p>
          <a:p>
            <a:pPr>
              <a:lnSpc>
                <a:spcPct val="90000"/>
              </a:lnSpc>
            </a:pPr>
            <a:r>
              <a:rPr lang="en-US" altLang="en-US"/>
              <a:t>Romans 3:10-18</a:t>
            </a:r>
          </a:p>
          <a:p>
            <a:pPr lvl="1">
              <a:lnSpc>
                <a:spcPct val="90000"/>
              </a:lnSpc>
            </a:pPr>
            <a:r>
              <a:rPr lang="en-US" altLang="en-US"/>
              <a:t>Human sinfulness described</a:t>
            </a:r>
          </a:p>
          <a:p>
            <a:pPr>
              <a:lnSpc>
                <a:spcPct val="90000"/>
              </a:lnSpc>
            </a:pPr>
            <a:r>
              <a:rPr lang="en-US" altLang="en-US"/>
              <a:t>Romans 2:1-16</a:t>
            </a:r>
          </a:p>
          <a:p>
            <a:pPr lvl="1">
              <a:lnSpc>
                <a:spcPct val="90000"/>
              </a:lnSpc>
            </a:pPr>
            <a:r>
              <a:rPr lang="en-US" altLang="en-US"/>
              <a:t>We judge ourselves when we judge.</a:t>
            </a:r>
          </a:p>
          <a:p>
            <a:pPr>
              <a:lnSpc>
                <a:spcPct val="90000"/>
              </a:lnSpc>
            </a:pPr>
            <a:r>
              <a:rPr lang="en-US" altLang="en-US"/>
              <a:t>John 3:16-21</a:t>
            </a:r>
          </a:p>
          <a:p>
            <a:pPr lvl="1">
              <a:lnSpc>
                <a:spcPct val="90000"/>
              </a:lnSpc>
            </a:pPr>
            <a:r>
              <a:rPr lang="en-US" altLang="en-US"/>
              <a:t>We are already condemned for wickedness, not for our response to Jesus.</a:t>
            </a:r>
          </a:p>
        </p:txBody>
      </p:sp>
    </p:spTree>
    <p:custDataLst>
      <p:tags r:id="rId1"/>
    </p:custDataLst>
  </p:cSld>
  <p:clrMapOvr>
    <a:masterClrMapping/>
  </p:clrMapOvr>
  <p:transition advTm="379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The Uniqueness of Christ</a:t>
            </a:r>
          </a:p>
        </p:txBody>
      </p:sp>
      <p:sp>
        <p:nvSpPr>
          <p:cNvPr id="26627" name="Rectangle 3"/>
          <p:cNvSpPr>
            <a:spLocks noGrp="1" noChangeArrowheads="1"/>
          </p:cNvSpPr>
          <p:nvPr>
            <p:ph type="body" idx="1"/>
          </p:nvPr>
        </p:nvSpPr>
        <p:spPr/>
        <p:txBody>
          <a:bodyPr/>
          <a:lstStyle/>
          <a:p>
            <a:r>
              <a:rPr lang="en-US" altLang="en-US"/>
              <a:t>John 14:6:</a:t>
            </a:r>
          </a:p>
          <a:p>
            <a:r>
              <a:rPr lang="en-US" altLang="en-US"/>
              <a:t>(NIV) Jesus answered, </a:t>
            </a:r>
            <a:r>
              <a:rPr lang="en-US" altLang="en-US">
                <a:cs typeface="Arial" charset="0"/>
              </a:rPr>
              <a:t>"</a:t>
            </a:r>
            <a:r>
              <a:rPr lang="en-US" altLang="en-US"/>
              <a:t>I am the way and the truth and the life. No one comes to the Father except through me.</a:t>
            </a:r>
            <a:r>
              <a:rPr lang="en-US" altLang="en-US">
                <a:cs typeface="Arial" charset="0"/>
              </a:rPr>
              <a:t>"</a:t>
            </a:r>
            <a:r>
              <a:rPr lang="en-US" altLang="en-US"/>
              <a:t> </a:t>
            </a:r>
          </a:p>
          <a:p>
            <a:pPr>
              <a:buFont typeface="Wingdings" pitchFamily="2" charset="2"/>
              <a:buNone/>
            </a:pPr>
            <a:endParaRPr lang="en-US" altLang="en-US"/>
          </a:p>
        </p:txBody>
      </p:sp>
    </p:spTree>
    <p:custDataLst>
      <p:tags r:id="rId1"/>
    </p:custDataLst>
  </p:cSld>
  <p:clrMapOvr>
    <a:masterClrMapping/>
  </p:clrMapOvr>
  <p:transition advTm="147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The Uniqueness of Christ</a:t>
            </a:r>
          </a:p>
        </p:txBody>
      </p:sp>
      <p:sp>
        <p:nvSpPr>
          <p:cNvPr id="27651" name="Rectangle 3"/>
          <p:cNvSpPr>
            <a:spLocks noGrp="1" noChangeArrowheads="1"/>
          </p:cNvSpPr>
          <p:nvPr>
            <p:ph type="body" idx="1"/>
          </p:nvPr>
        </p:nvSpPr>
        <p:spPr/>
        <p:txBody>
          <a:bodyPr/>
          <a:lstStyle/>
          <a:p>
            <a:r>
              <a:rPr lang="en-US" altLang="en-US"/>
              <a:t>Acts 4:12</a:t>
            </a:r>
          </a:p>
          <a:p>
            <a:r>
              <a:rPr lang="en-US" altLang="en-US"/>
              <a:t>(NIV) Salvation is found in no one else [but Jesus], for there is no other name under heaven given to men by which we must be saved.</a:t>
            </a:r>
          </a:p>
        </p:txBody>
      </p:sp>
    </p:spTree>
    <p:custDataLst>
      <p:tags r:id="rId1"/>
    </p:custDataLst>
  </p:cSld>
  <p:clrMapOvr>
    <a:masterClrMapping/>
  </p:clrMapOvr>
  <p:transition advTm="326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Uniqueness of Christ</a:t>
            </a:r>
          </a:p>
        </p:txBody>
      </p:sp>
      <p:sp>
        <p:nvSpPr>
          <p:cNvPr id="28675" name="Rectangle 3"/>
          <p:cNvSpPr>
            <a:spLocks noGrp="1" noChangeArrowheads="1"/>
          </p:cNvSpPr>
          <p:nvPr>
            <p:ph type="body" idx="1"/>
          </p:nvPr>
        </p:nvSpPr>
        <p:spPr/>
        <p:txBody>
          <a:bodyPr/>
          <a:lstStyle/>
          <a:p>
            <a:pPr>
              <a:lnSpc>
                <a:spcPct val="90000"/>
              </a:lnSpc>
              <a:buFont typeface="Wingdings" pitchFamily="2" charset="2"/>
              <a:buNone/>
            </a:pPr>
            <a:r>
              <a:rPr lang="en-US" altLang="en-US"/>
              <a:t>Suggested explanation:</a:t>
            </a:r>
          </a:p>
          <a:p>
            <a:pPr>
              <a:lnSpc>
                <a:spcPct val="90000"/>
              </a:lnSpc>
            </a:pPr>
            <a:r>
              <a:rPr lang="en-US" altLang="en-US"/>
              <a:t>Jesus is the only being in the universe who is both created and uncreated:</a:t>
            </a:r>
          </a:p>
          <a:p>
            <a:pPr lvl="1">
              <a:lnSpc>
                <a:spcPct val="90000"/>
              </a:lnSpc>
            </a:pPr>
            <a:r>
              <a:rPr lang="en-US" altLang="en-US"/>
              <a:t>Uncreated God</a:t>
            </a:r>
          </a:p>
          <a:p>
            <a:pPr lvl="1">
              <a:lnSpc>
                <a:spcPct val="90000"/>
              </a:lnSpc>
            </a:pPr>
            <a:r>
              <a:rPr lang="en-US" altLang="en-US"/>
              <a:t>Created Man</a:t>
            </a:r>
          </a:p>
          <a:p>
            <a:pPr>
              <a:lnSpc>
                <a:spcPct val="90000"/>
              </a:lnSpc>
            </a:pPr>
            <a:r>
              <a:rPr lang="en-US" altLang="en-US"/>
              <a:t>Only he volunteered to become a created being.</a:t>
            </a:r>
          </a:p>
          <a:p>
            <a:pPr>
              <a:lnSpc>
                <a:spcPct val="90000"/>
              </a:lnSpc>
            </a:pPr>
            <a:r>
              <a:rPr lang="en-US" altLang="en-US"/>
              <a:t>Only he can give away his righteousness as a creature.</a:t>
            </a:r>
          </a:p>
        </p:txBody>
      </p:sp>
    </p:spTree>
    <p:custDataLst>
      <p:tags r:id="rId1"/>
    </p:custDataLst>
  </p:cSld>
  <p:clrMapOvr>
    <a:masterClrMapping/>
  </p:clrMapOvr>
  <p:transition advTm="873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p:txBody>
          <a:bodyPr/>
          <a:lstStyle/>
          <a:p>
            <a:r>
              <a:rPr lang="en-US" altLang="en-US"/>
              <a:t>So, what about those who have never heard?</a:t>
            </a:r>
          </a:p>
        </p:txBody>
      </p:sp>
      <p:sp>
        <p:nvSpPr>
          <p:cNvPr id="29701" name="Rectangle 5"/>
          <p:cNvSpPr>
            <a:spLocks noGrp="1" noChangeArrowheads="1"/>
          </p:cNvSpPr>
          <p:nvPr>
            <p:ph type="subTitle" idx="1"/>
          </p:nvPr>
        </p:nvSpPr>
        <p:spPr/>
        <p:txBody>
          <a:bodyPr/>
          <a:lstStyle/>
          <a:p>
            <a:r>
              <a:rPr lang="en-US" altLang="en-US"/>
              <a:t>There aren</a:t>
            </a:r>
            <a:r>
              <a:rPr lang="en-US" altLang="en-US">
                <a:cs typeface="Arial" charset="0"/>
              </a:rPr>
              <a:t>'</a:t>
            </a:r>
            <a:r>
              <a:rPr lang="en-US" altLang="en-US"/>
              <a:t>t any!</a:t>
            </a:r>
          </a:p>
        </p:txBody>
      </p:sp>
    </p:spTree>
    <p:custDataLst>
      <p:tags r:id="rId1"/>
    </p:custDataLst>
  </p:cSld>
  <p:clrMapOvr>
    <a:masterClrMapping/>
  </p:clrMapOvr>
  <p:transition advTm="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9701">
                                            <p:txEl>
                                              <p:pRg st="0" end="0"/>
                                            </p:txEl>
                                          </p:spTgt>
                                        </p:tgtEl>
                                        <p:attrNameLst>
                                          <p:attrName>style.visibility</p:attrName>
                                        </p:attrNameLst>
                                      </p:cBhvr>
                                      <p:to>
                                        <p:strVal val="visible"/>
                                      </p:to>
                                    </p:set>
                                    <p:anim calcmode="lin" valueType="num">
                                      <p:cBhvr>
                                        <p:cTn id="13" dur="500" fill="hold"/>
                                        <p:tgtEl>
                                          <p:spTgt spid="2970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70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There aren</a:t>
            </a:r>
            <a:r>
              <a:rPr lang="en-US" altLang="en-US">
                <a:cs typeface="Arial" charset="0"/>
              </a:rPr>
              <a:t>'</a:t>
            </a:r>
            <a:r>
              <a:rPr lang="en-US" altLang="en-US"/>
              <a:t>t any!</a:t>
            </a:r>
          </a:p>
        </p:txBody>
      </p:sp>
      <p:sp>
        <p:nvSpPr>
          <p:cNvPr id="31748" name="Text Box 4"/>
          <p:cNvSpPr txBox="1">
            <a:spLocks noChangeArrowheads="1"/>
          </p:cNvSpPr>
          <p:nvPr/>
        </p:nvSpPr>
        <p:spPr bwMode="auto">
          <a:xfrm>
            <a:off x="838200" y="1828800"/>
            <a:ext cx="73914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Romans 10:12-18 (NIV) For there is no difference between Jew and Gentile</a:t>
            </a:r>
            <a:r>
              <a:rPr lang="en-US" altLang="en-US" sz="2000">
                <a:cs typeface="Arial" charset="0"/>
              </a:rPr>
              <a:t>–</a:t>
            </a:r>
            <a:r>
              <a:rPr lang="en-US" altLang="en-US" sz="2000"/>
              <a:t>the same Lord is Lord of all and richly blesses all who call on him, 13 for, "Everyone who calls on the name of the Lord will be saved." {Joel 2:32} 14 How, then, can they call on the one they have not believed in? And how can they believe in the one of whom they have not heard? And how can they hear without someone preaching to them? 15 And how can they preach unless they are sent? As it is written, "How beautiful are the feet of those who bring good news!" {Isaiah 52:7} …18 But I ask: Did they not hear? Of course they did: "Their voice has gone out into all the earth, their words to the ends of the world." {Psalm 19:4}</a:t>
            </a:r>
          </a:p>
        </p:txBody>
      </p:sp>
    </p:spTree>
    <p:custDataLst>
      <p:tags r:id="rId1"/>
    </p:custDataLst>
  </p:cSld>
  <p:clrMapOvr>
    <a:masterClrMapping/>
  </p:clrMapOvr>
  <p:transition advTm="869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Christianity teaches…</a:t>
            </a:r>
          </a:p>
        </p:txBody>
      </p:sp>
      <p:sp>
        <p:nvSpPr>
          <p:cNvPr id="9219" name="Rectangle 3"/>
          <p:cNvSpPr>
            <a:spLocks noGrp="1" noChangeArrowheads="1"/>
          </p:cNvSpPr>
          <p:nvPr>
            <p:ph type="body" idx="1"/>
          </p:nvPr>
        </p:nvSpPr>
        <p:spPr/>
        <p:txBody>
          <a:bodyPr/>
          <a:lstStyle/>
          <a:p>
            <a:r>
              <a:rPr lang="en-US" altLang="en-US"/>
              <a:t>Jesus is the only way to be reconciled with God.</a:t>
            </a:r>
          </a:p>
          <a:p>
            <a:r>
              <a:rPr lang="en-US" altLang="en-US"/>
              <a:t>Those who are depending on their own righteousness will not be able to stand in God</a:t>
            </a:r>
            <a:r>
              <a:rPr lang="en-US" altLang="en-US">
                <a:cs typeface="Arial" charset="0"/>
              </a:rPr>
              <a:t>'</a:t>
            </a:r>
            <a:r>
              <a:rPr lang="en-US" altLang="en-US"/>
              <a:t>s judgment.</a:t>
            </a:r>
          </a:p>
        </p:txBody>
      </p:sp>
    </p:spTree>
    <p:custDataLst>
      <p:tags r:id="rId1"/>
    </p:custDataLst>
  </p:cSld>
  <p:clrMapOvr>
    <a:masterClrMapping/>
  </p:clrMapOvr>
  <p:transition advTm="388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There aren</a:t>
            </a:r>
            <a:r>
              <a:rPr lang="en-US" altLang="en-US">
                <a:cs typeface="Arial" charset="0"/>
              </a:rPr>
              <a:t>'</a:t>
            </a:r>
            <a:r>
              <a:rPr lang="en-US" altLang="en-US"/>
              <a:t>t any!</a:t>
            </a:r>
          </a:p>
        </p:txBody>
      </p:sp>
      <p:sp>
        <p:nvSpPr>
          <p:cNvPr id="33795" name="Rectangle 3"/>
          <p:cNvSpPr>
            <a:spLocks noGrp="1" noChangeArrowheads="1"/>
          </p:cNvSpPr>
          <p:nvPr>
            <p:ph type="body" idx="1"/>
          </p:nvPr>
        </p:nvSpPr>
        <p:spPr/>
        <p:txBody>
          <a:bodyPr/>
          <a:lstStyle/>
          <a:p>
            <a:r>
              <a:rPr lang="en-US" altLang="en-US"/>
              <a:t>Certainly there are many who have never heard of Jesus </a:t>
            </a:r>
            <a:r>
              <a:rPr lang="en-US" altLang="en-US" i="1"/>
              <a:t>per se</a:t>
            </a:r>
            <a:r>
              <a:rPr lang="en-US" altLang="en-US"/>
              <a:t>… </a:t>
            </a:r>
          </a:p>
          <a:p>
            <a:r>
              <a:rPr lang="en-US" altLang="en-US"/>
              <a:t>…but this was true of all humanity before Christ came.</a:t>
            </a:r>
          </a:p>
          <a:p>
            <a:r>
              <a:rPr lang="en-US" altLang="en-US"/>
              <a:t>Yet the Bible does not picture all these as lost back then.  For example:</a:t>
            </a:r>
          </a:p>
          <a:p>
            <a:pPr lvl="1"/>
            <a:r>
              <a:rPr lang="en-US" altLang="en-US"/>
              <a:t>Job</a:t>
            </a:r>
          </a:p>
          <a:p>
            <a:pPr lvl="1"/>
            <a:r>
              <a:rPr lang="en-US" altLang="en-US"/>
              <a:t>Melchizedek</a:t>
            </a:r>
          </a:p>
        </p:txBody>
      </p:sp>
    </p:spTree>
    <p:custDataLst>
      <p:tags r:id="rId1"/>
    </p:custDataLst>
  </p:cSld>
  <p:clrMapOvr>
    <a:masterClrMapping/>
  </p:clrMapOvr>
  <p:transition advTm="416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There aren</a:t>
            </a:r>
            <a:r>
              <a:rPr lang="en-US" altLang="en-US">
                <a:cs typeface="Arial" charset="0"/>
              </a:rPr>
              <a:t>'</a:t>
            </a:r>
            <a:r>
              <a:rPr lang="en-US" altLang="en-US"/>
              <a:t>t any!</a:t>
            </a:r>
          </a:p>
        </p:txBody>
      </p:sp>
      <p:sp>
        <p:nvSpPr>
          <p:cNvPr id="34819" name="Rectangle 3"/>
          <p:cNvSpPr>
            <a:spLocks noGrp="1" noChangeArrowheads="1"/>
          </p:cNvSpPr>
          <p:nvPr>
            <p:ph type="body" idx="1"/>
          </p:nvPr>
        </p:nvSpPr>
        <p:spPr/>
        <p:txBody>
          <a:bodyPr/>
          <a:lstStyle/>
          <a:p>
            <a:r>
              <a:rPr lang="en-US" altLang="en-US"/>
              <a:t>Nor was the Old Testament Law an alternative way:</a:t>
            </a:r>
          </a:p>
          <a:p>
            <a:pPr lvl="1"/>
            <a:r>
              <a:rPr lang="en-US" altLang="en-US"/>
              <a:t>People were saved before Moses</a:t>
            </a:r>
          </a:p>
          <a:p>
            <a:pPr lvl="1"/>
            <a:r>
              <a:rPr lang="en-US" altLang="en-US"/>
              <a:t>It is impossible for the blood of bulls &amp; goats to take away sin (Hebrews 10:4)</a:t>
            </a:r>
          </a:p>
          <a:p>
            <a:r>
              <a:rPr lang="en-US" altLang="en-US"/>
              <a:t>Apparently people were saved (from their side) by a certain response to what they knew.</a:t>
            </a:r>
          </a:p>
        </p:txBody>
      </p:sp>
    </p:spTree>
    <p:custDataLst>
      <p:tags r:id="rId1"/>
    </p:custDataLst>
  </p:cSld>
  <p:clrMapOvr>
    <a:masterClrMapping/>
  </p:clrMapOvr>
  <p:transition advTm="63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There aren</a:t>
            </a:r>
            <a:r>
              <a:rPr lang="en-US" altLang="en-US">
                <a:cs typeface="Arial" charset="0"/>
              </a:rPr>
              <a:t>'</a:t>
            </a:r>
            <a:r>
              <a:rPr lang="en-US" altLang="en-US"/>
              <a:t>t any!</a:t>
            </a:r>
          </a:p>
        </p:txBody>
      </p:sp>
      <p:sp>
        <p:nvSpPr>
          <p:cNvPr id="35843" name="Rectangle 3"/>
          <p:cNvSpPr>
            <a:spLocks noGrp="1" noChangeArrowheads="1"/>
          </p:cNvSpPr>
          <p:nvPr>
            <p:ph type="body" idx="1"/>
          </p:nvPr>
        </p:nvSpPr>
        <p:spPr/>
        <p:txBody>
          <a:bodyPr/>
          <a:lstStyle/>
          <a:p>
            <a:r>
              <a:rPr lang="en-US" altLang="en-US" sz="2800"/>
              <a:t>We suggest all people hear the Gospel through General Revelation (recall Romans 10:18).</a:t>
            </a:r>
          </a:p>
          <a:p>
            <a:r>
              <a:rPr lang="en-US" altLang="en-US" sz="2800"/>
              <a:t>They can learn the following from it:</a:t>
            </a:r>
          </a:p>
          <a:p>
            <a:pPr lvl="1"/>
            <a:r>
              <a:rPr lang="en-US" altLang="en-US" sz="2400"/>
              <a:t>God exists and is moral.</a:t>
            </a:r>
          </a:p>
          <a:p>
            <a:pPr lvl="1"/>
            <a:r>
              <a:rPr lang="en-US" altLang="en-US" sz="2400"/>
              <a:t>We do not measure up to the moral standards within us.</a:t>
            </a:r>
          </a:p>
          <a:p>
            <a:pPr lvl="1"/>
            <a:r>
              <a:rPr lang="en-US" altLang="en-US" sz="2400"/>
              <a:t>Our only hope is to cast ourselves on God for mercy, though we do not know whether or how he can be merciful.</a:t>
            </a:r>
          </a:p>
        </p:txBody>
      </p:sp>
    </p:spTree>
    <p:custDataLst>
      <p:tags r:id="rId1"/>
    </p:custDataLst>
  </p:cSld>
  <p:clrMapOvr>
    <a:masterClrMapping/>
  </p:clrMapOvr>
  <p:transition advTm="530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God exists &amp; is moral</a:t>
            </a:r>
          </a:p>
        </p:txBody>
      </p:sp>
      <p:sp>
        <p:nvSpPr>
          <p:cNvPr id="36867" name="Rectangle 3"/>
          <p:cNvSpPr>
            <a:spLocks noGrp="1" noChangeArrowheads="1"/>
          </p:cNvSpPr>
          <p:nvPr>
            <p:ph type="body" idx="1"/>
          </p:nvPr>
        </p:nvSpPr>
        <p:spPr>
          <a:xfrm>
            <a:off x="609600" y="1828800"/>
            <a:ext cx="7924800" cy="4419600"/>
          </a:xfrm>
        </p:spPr>
        <p:txBody>
          <a:bodyPr/>
          <a:lstStyle/>
          <a:p>
            <a:pPr>
              <a:lnSpc>
                <a:spcPct val="80000"/>
              </a:lnSpc>
            </a:pPr>
            <a:r>
              <a:rPr lang="en-US" altLang="en-US" sz="2400"/>
              <a:t>Psalm 19:1 (NIV) The heavens declare the glory of God; the skies proclaim the work of his hands. </a:t>
            </a:r>
          </a:p>
          <a:p>
            <a:pPr>
              <a:lnSpc>
                <a:spcPct val="80000"/>
              </a:lnSpc>
            </a:pPr>
            <a:r>
              <a:rPr lang="en-US" altLang="en-US" sz="2400"/>
              <a:t>Psalm 94:9 (NIV) Does he who implanted the ear not hear? Does he who formed the eye not see? </a:t>
            </a:r>
          </a:p>
          <a:p>
            <a:pPr>
              <a:lnSpc>
                <a:spcPct val="80000"/>
              </a:lnSpc>
            </a:pPr>
            <a:r>
              <a:rPr lang="en-US" altLang="en-US" sz="2400"/>
              <a:t>Romans 1:18-20 (NIV) The wrath of God is being revealed from heaven against all the godlessness and wickedness of men who suppress the truth by their wickedness, 19 since what may be known about God is plain to them, because God has made it plain to them. 20 For since the creation of the world God's invisible qualities</a:t>
            </a:r>
            <a:r>
              <a:rPr lang="en-US" altLang="en-US" sz="2400">
                <a:cs typeface="Arial" charset="0"/>
              </a:rPr>
              <a:t>–</a:t>
            </a:r>
            <a:r>
              <a:rPr lang="en-US" altLang="en-US" sz="2400"/>
              <a:t>his eternal power and divine nature</a:t>
            </a:r>
            <a:r>
              <a:rPr lang="en-US" altLang="en-US" sz="2400">
                <a:cs typeface="Arial" charset="0"/>
              </a:rPr>
              <a:t>–</a:t>
            </a:r>
            <a:r>
              <a:rPr lang="en-US" altLang="en-US" sz="2400"/>
              <a:t>have been clearly seen, being understood from what has been made, so that men are without excuse. </a:t>
            </a:r>
          </a:p>
          <a:p>
            <a:pPr>
              <a:lnSpc>
                <a:spcPct val="80000"/>
              </a:lnSpc>
            </a:pPr>
            <a:endParaRPr lang="en-US" altLang="en-US" sz="2400"/>
          </a:p>
        </p:txBody>
      </p:sp>
    </p:spTree>
    <p:custDataLst>
      <p:tags r:id="rId1"/>
    </p:custDataLst>
  </p:cSld>
  <p:clrMapOvr>
    <a:masterClrMapping/>
  </p:clrMapOvr>
  <p:transition advTm="466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We do not measure up</a:t>
            </a:r>
          </a:p>
        </p:txBody>
      </p:sp>
      <p:sp>
        <p:nvSpPr>
          <p:cNvPr id="37891" name="Rectangle 3"/>
          <p:cNvSpPr>
            <a:spLocks noGrp="1" noChangeArrowheads="1"/>
          </p:cNvSpPr>
          <p:nvPr>
            <p:ph type="body" idx="1"/>
          </p:nvPr>
        </p:nvSpPr>
        <p:spPr>
          <a:xfrm>
            <a:off x="609600" y="1752600"/>
            <a:ext cx="7924800" cy="4419600"/>
          </a:xfrm>
        </p:spPr>
        <p:txBody>
          <a:bodyPr/>
          <a:lstStyle/>
          <a:p>
            <a:pPr>
              <a:lnSpc>
                <a:spcPct val="90000"/>
              </a:lnSpc>
            </a:pPr>
            <a:r>
              <a:rPr lang="en-US" altLang="en-US"/>
              <a:t>Romans 2:1 (NIV) You, therefore, have no excuse, you who pass judgment on someone else, for at whatever point you judge the other, you are condemning yourself, because you who pass judgment do the same things. </a:t>
            </a:r>
          </a:p>
          <a:p>
            <a:pPr>
              <a:lnSpc>
                <a:spcPct val="90000"/>
              </a:lnSpc>
            </a:pPr>
            <a:r>
              <a:rPr lang="en-US" altLang="en-US"/>
              <a:t>2 Now we know that God's judgment against those who do such things is based on truth. </a:t>
            </a:r>
          </a:p>
        </p:txBody>
      </p:sp>
    </p:spTree>
    <p:custDataLst>
      <p:tags r:id="rId1"/>
    </p:custDataLst>
  </p:cSld>
  <p:clrMapOvr>
    <a:masterClrMapping/>
  </p:clrMapOvr>
  <p:transition advTm="4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Our only hope…</a:t>
            </a:r>
          </a:p>
        </p:txBody>
      </p:sp>
      <p:sp>
        <p:nvSpPr>
          <p:cNvPr id="38915" name="Rectangle 3"/>
          <p:cNvSpPr>
            <a:spLocks noGrp="1" noChangeArrowheads="1"/>
          </p:cNvSpPr>
          <p:nvPr>
            <p:ph type="body" idx="1"/>
          </p:nvPr>
        </p:nvSpPr>
        <p:spPr/>
        <p:txBody>
          <a:bodyPr/>
          <a:lstStyle/>
          <a:p>
            <a:pPr>
              <a:lnSpc>
                <a:spcPct val="80000"/>
              </a:lnSpc>
            </a:pPr>
            <a:endParaRPr lang="en-US" altLang="en-US" sz="2000"/>
          </a:p>
          <a:p>
            <a:pPr>
              <a:lnSpc>
                <a:spcPct val="80000"/>
              </a:lnSpc>
            </a:pPr>
            <a:r>
              <a:rPr lang="en-US" altLang="en-US" sz="2000"/>
              <a:t>Jonah 3:4-10 (NIV) On the first day, Jonah started into the city. He proclaimed: "Forty more days and Nineveh will be overturned." 5 The Ninevites believed God. They declared a fast, and all of them, from the greatest to the least, put on sackcloth. 6 When the news reached the king of Nineveh, he rose from his throne, took off his royal robes, covered himself with sackcloth and sat down in the dust. 7 Then he issued a proclamation in Nineveh: "By the decree of the king and his nobles: Do not let any man or beast, herd or flock, taste anything; do not let them eat or drink. 8 But let man and beast be covered with sackcloth. Let everyone call urgently on God. Let them give up their evil ways and their violence. 9 Who knows? God may yet relent and with compassion turn from his fierce anger so that we will not perish." </a:t>
            </a:r>
          </a:p>
          <a:p>
            <a:pPr>
              <a:lnSpc>
                <a:spcPct val="80000"/>
              </a:lnSpc>
            </a:pPr>
            <a:r>
              <a:rPr lang="en-US" altLang="en-US" sz="2000"/>
              <a:t>10 When God saw what they did and how they turned from their evil ways, he had compassion and did not bring upon them the destruction he had threatened. </a:t>
            </a:r>
          </a:p>
          <a:p>
            <a:pPr>
              <a:lnSpc>
                <a:spcPct val="80000"/>
              </a:lnSpc>
            </a:pPr>
            <a:endParaRPr lang="en-US" altLang="en-US" sz="2000"/>
          </a:p>
        </p:txBody>
      </p:sp>
      <p:sp>
        <p:nvSpPr>
          <p:cNvPr id="38916" name="Oval 4"/>
          <p:cNvSpPr>
            <a:spLocks noChangeArrowheads="1"/>
          </p:cNvSpPr>
          <p:nvPr/>
        </p:nvSpPr>
        <p:spPr bwMode="auto">
          <a:xfrm>
            <a:off x="3200400" y="4572000"/>
            <a:ext cx="1828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1347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7" dur="500"/>
                                        <p:tgtEl>
                                          <p:spTgt spid="38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additive="base">
                                        <p:cTn id="12" dur="500" fill="hold"/>
                                        <p:tgtEl>
                                          <p:spTgt spid="38916"/>
                                        </p:tgtEl>
                                        <p:attrNameLst>
                                          <p:attrName>ppt_x</p:attrName>
                                        </p:attrNameLst>
                                      </p:cBhvr>
                                      <p:tavLst>
                                        <p:tav tm="0">
                                          <p:val>
                                            <p:strVal val="#ppt_x"/>
                                          </p:val>
                                        </p:tav>
                                        <p:tav tm="100000">
                                          <p:val>
                                            <p:strVal val="#ppt_x"/>
                                          </p:val>
                                        </p:tav>
                                      </p:tavLst>
                                    </p:anim>
                                    <p:anim calcmode="lin" valueType="num">
                                      <p:cBhvr additive="base">
                                        <p:cTn id="13"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8"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389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Our only hope…</a:t>
            </a:r>
          </a:p>
        </p:txBody>
      </p:sp>
      <p:sp>
        <p:nvSpPr>
          <p:cNvPr id="39939" name="Rectangle 3"/>
          <p:cNvSpPr>
            <a:spLocks noGrp="1" noChangeArrowheads="1"/>
          </p:cNvSpPr>
          <p:nvPr>
            <p:ph type="body" idx="1"/>
          </p:nvPr>
        </p:nvSpPr>
        <p:spPr/>
        <p:txBody>
          <a:bodyPr/>
          <a:lstStyle/>
          <a:p>
            <a:pPr>
              <a:lnSpc>
                <a:spcPct val="80000"/>
              </a:lnSpc>
            </a:pPr>
            <a:endParaRPr lang="en-US" altLang="en-US" sz="2800"/>
          </a:p>
          <a:p>
            <a:pPr>
              <a:lnSpc>
                <a:spcPct val="80000"/>
              </a:lnSpc>
            </a:pPr>
            <a:r>
              <a:rPr lang="en-US" altLang="en-US" sz="2800"/>
              <a:t>Joel 2:12-14 (NIV) Even now, declares the LORD, return to me with all your heart, with fasting and weeping and mourning. 13 Rend your heart and not your garments. Return to the LORD your God, for he is gracious and compassionate, slow to anger and abounding in love, and he relents from sending calamity. </a:t>
            </a:r>
          </a:p>
          <a:p>
            <a:pPr>
              <a:lnSpc>
                <a:spcPct val="80000"/>
              </a:lnSpc>
            </a:pPr>
            <a:r>
              <a:rPr lang="en-US" altLang="en-US" sz="2800"/>
              <a:t>14 Who knows? He may turn and have pity and leave behind a blessing</a:t>
            </a:r>
            <a:r>
              <a:rPr lang="en-US" altLang="en-US" sz="2800">
                <a:cs typeface="Arial" charset="0"/>
              </a:rPr>
              <a:t>–</a:t>
            </a:r>
            <a:r>
              <a:rPr lang="en-US" altLang="en-US" sz="2800"/>
              <a:t>grain offerings and drink offerings for the LORD your God. </a:t>
            </a:r>
          </a:p>
          <a:p>
            <a:pPr>
              <a:lnSpc>
                <a:spcPct val="80000"/>
              </a:lnSpc>
            </a:pPr>
            <a:endParaRPr lang="en-US" altLang="en-US" sz="2800"/>
          </a:p>
        </p:txBody>
      </p:sp>
      <p:sp>
        <p:nvSpPr>
          <p:cNvPr id="39940" name="Oval 4"/>
          <p:cNvSpPr>
            <a:spLocks noChangeArrowheads="1"/>
          </p:cNvSpPr>
          <p:nvPr/>
        </p:nvSpPr>
        <p:spPr bwMode="auto">
          <a:xfrm>
            <a:off x="1371600" y="4343400"/>
            <a:ext cx="23622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477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checkerboard(across)">
                                      <p:cBhvr>
                                        <p:cTn id="12" dur="500"/>
                                        <p:tgtEl>
                                          <p:spTgt spid="399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additive="base">
                                        <p:cTn id="17" dur="500" fill="hold"/>
                                        <p:tgtEl>
                                          <p:spTgt spid="39940"/>
                                        </p:tgtEl>
                                        <p:attrNameLst>
                                          <p:attrName>ppt_x</p:attrName>
                                        </p:attrNameLst>
                                      </p:cBhvr>
                                      <p:tavLst>
                                        <p:tav tm="0">
                                          <p:val>
                                            <p:strVal val="#ppt_x"/>
                                          </p:val>
                                        </p:tav>
                                        <p:tav tm="100000">
                                          <p:val>
                                            <p:strVal val="#ppt_x"/>
                                          </p:val>
                                        </p:tav>
                                      </p:tavLst>
                                    </p:anim>
                                    <p:anim calcmode="lin" valueType="num">
                                      <p:cBhvr additive="base">
                                        <p:cTn id="18"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A Summary</a:t>
            </a:r>
          </a:p>
        </p:txBody>
      </p:sp>
      <p:sp>
        <p:nvSpPr>
          <p:cNvPr id="40963" name="Rectangle 3"/>
          <p:cNvSpPr>
            <a:spLocks noGrp="1" noChangeArrowheads="1"/>
          </p:cNvSpPr>
          <p:nvPr>
            <p:ph type="body" idx="1"/>
          </p:nvPr>
        </p:nvSpPr>
        <p:spPr/>
        <p:txBody>
          <a:bodyPr/>
          <a:lstStyle/>
          <a:p>
            <a:pPr>
              <a:lnSpc>
                <a:spcPct val="90000"/>
              </a:lnSpc>
            </a:pPr>
            <a:r>
              <a:rPr lang="en-US" altLang="en-US"/>
              <a:t>God exists and is moral.</a:t>
            </a:r>
          </a:p>
          <a:p>
            <a:pPr>
              <a:lnSpc>
                <a:spcPct val="90000"/>
              </a:lnSpc>
            </a:pPr>
            <a:r>
              <a:rPr lang="en-US" altLang="en-US"/>
              <a:t>We do not measure up to the moral standards within us.</a:t>
            </a:r>
          </a:p>
          <a:p>
            <a:pPr>
              <a:lnSpc>
                <a:spcPct val="90000"/>
              </a:lnSpc>
            </a:pPr>
            <a:r>
              <a:rPr lang="en-US" altLang="en-US"/>
              <a:t>Our only hope is to cast ourselves on God for mercy, though we do not know whether or how he can be merciful.</a:t>
            </a:r>
          </a:p>
          <a:p>
            <a:pPr>
              <a:lnSpc>
                <a:spcPct val="90000"/>
              </a:lnSpc>
            </a:pPr>
            <a:r>
              <a:rPr lang="en-US" altLang="en-US"/>
              <a:t>In fact, only through the work of Jesus can God be merciful to sinners and still be just.</a:t>
            </a:r>
          </a:p>
        </p:txBody>
      </p:sp>
    </p:spTree>
    <p:custDataLst>
      <p:tags r:id="rId1"/>
    </p:custDataLst>
  </p:cSld>
  <p:clrMapOvr>
    <a:masterClrMapping/>
  </p:clrMapOvr>
  <p:transition advTm="42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3800"/>
              <a:t>Does this destroy </a:t>
            </a:r>
            <a:br>
              <a:rPr lang="en-US" altLang="en-US" sz="3800"/>
            </a:br>
            <a:r>
              <a:rPr lang="en-US" altLang="en-US" sz="3800"/>
              <a:t>the need for missions?</a:t>
            </a:r>
          </a:p>
        </p:txBody>
      </p:sp>
      <p:sp>
        <p:nvSpPr>
          <p:cNvPr id="41987" name="Rectangle 3"/>
          <p:cNvSpPr>
            <a:spLocks noGrp="1" noChangeArrowheads="1"/>
          </p:cNvSpPr>
          <p:nvPr>
            <p:ph type="body" idx="1"/>
          </p:nvPr>
        </p:nvSpPr>
        <p:spPr/>
        <p:txBody>
          <a:bodyPr/>
          <a:lstStyle/>
          <a:p>
            <a:r>
              <a:rPr lang="en-US" altLang="en-US"/>
              <a:t>No way!  Is there no need to evangelize people in liberal churches just because they have the Bible?</a:t>
            </a:r>
          </a:p>
          <a:p>
            <a:r>
              <a:rPr lang="en-US" altLang="en-US"/>
              <a:t>There is no </a:t>
            </a:r>
            <a:r>
              <a:rPr lang="en-US" altLang="en-US" i="1"/>
              <a:t>explicit</a:t>
            </a:r>
            <a:r>
              <a:rPr lang="en-US" altLang="en-US"/>
              <a:t> indication that many (or any) are being saved today without information about Jesus.</a:t>
            </a:r>
          </a:p>
          <a:p>
            <a:r>
              <a:rPr lang="en-US" altLang="en-US"/>
              <a:t>The Bible certainly indicates that more are saved if more proclamation is given.</a:t>
            </a:r>
            <a:endParaRPr lang="en-US" altLang="en-US" i="1"/>
          </a:p>
        </p:txBody>
      </p:sp>
    </p:spTree>
    <p:custDataLst>
      <p:tags r:id="rId1"/>
    </p:custDataLst>
  </p:cSld>
  <p:clrMapOvr>
    <a:masterClrMapping/>
  </p:clrMapOvr>
  <p:transition advTm="1921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More proclamation, more saved</a:t>
            </a:r>
          </a:p>
        </p:txBody>
      </p:sp>
      <p:sp>
        <p:nvSpPr>
          <p:cNvPr id="43011" name="Rectangle 3"/>
          <p:cNvSpPr>
            <a:spLocks noGrp="1" noChangeArrowheads="1"/>
          </p:cNvSpPr>
          <p:nvPr>
            <p:ph type="body" idx="1"/>
          </p:nvPr>
        </p:nvSpPr>
        <p:spPr/>
        <p:txBody>
          <a:bodyPr/>
          <a:lstStyle/>
          <a:p>
            <a:pPr>
              <a:lnSpc>
                <a:spcPct val="90000"/>
              </a:lnSpc>
            </a:pPr>
            <a:r>
              <a:rPr lang="en-US" altLang="en-US" sz="2800"/>
              <a:t>Jeremiah 23:22 (NIV) But if they had stood in my council, they would have proclaimed my words to my people and would have turned them from their evil ways and from their evil deeds. </a:t>
            </a:r>
          </a:p>
          <a:p>
            <a:pPr>
              <a:lnSpc>
                <a:spcPct val="90000"/>
              </a:lnSpc>
            </a:pPr>
            <a:r>
              <a:rPr lang="en-US" altLang="en-US" sz="2800"/>
              <a:t>Matthew 11:21 (NIV) Woe to you, Korazin! Woe to you, Bethsaida! If the miracles that were performed in you had been performed in Tyre and Sidon, they would have repented long ago in sackcloth and ashes. </a:t>
            </a:r>
          </a:p>
        </p:txBody>
      </p:sp>
    </p:spTree>
    <p:custDataLst>
      <p:tags r:id="rId1"/>
    </p:custDataLst>
  </p:cSld>
  <p:clrMapOvr>
    <a:masterClrMapping/>
  </p:clrMapOvr>
  <p:transition advTm="938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checkerboard(across)">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Is this unfair?</a:t>
            </a:r>
          </a:p>
        </p:txBody>
      </p:sp>
      <p:sp>
        <p:nvSpPr>
          <p:cNvPr id="10243" name="Rectangle 3"/>
          <p:cNvSpPr>
            <a:spLocks noGrp="1" noChangeArrowheads="1"/>
          </p:cNvSpPr>
          <p:nvPr>
            <p:ph type="body" idx="1"/>
          </p:nvPr>
        </p:nvSpPr>
        <p:spPr/>
        <p:txBody>
          <a:bodyPr/>
          <a:lstStyle/>
          <a:p>
            <a:r>
              <a:rPr lang="en-US" altLang="en-US"/>
              <a:t>A common concern expressed by many</a:t>
            </a:r>
          </a:p>
          <a:p>
            <a:r>
              <a:rPr lang="en-US" altLang="en-US"/>
              <a:t>How can this teaching be right?</a:t>
            </a:r>
          </a:p>
          <a:p>
            <a:r>
              <a:rPr lang="en-US" altLang="en-US"/>
              <a:t>God would be unjust to condemn those who have never heard the message of salvation, wouldn</a:t>
            </a:r>
            <a:r>
              <a:rPr lang="en-US" altLang="en-US">
                <a:cs typeface="Arial" charset="0"/>
              </a:rPr>
              <a:t>'</a:t>
            </a:r>
            <a:r>
              <a:rPr lang="en-US" altLang="en-US"/>
              <a:t>t he?</a:t>
            </a:r>
          </a:p>
        </p:txBody>
      </p:sp>
    </p:spTree>
    <p:custDataLst>
      <p:tags r:id="rId1"/>
    </p:custDataLst>
  </p:cSld>
  <p:clrMapOvr>
    <a:masterClrMapping/>
  </p:clrMapOvr>
  <p:transition advTm="152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You have heard</a:t>
            </a:r>
          </a:p>
        </p:txBody>
      </p:sp>
      <p:sp>
        <p:nvSpPr>
          <p:cNvPr id="44035" name="Rectangle 3"/>
          <p:cNvSpPr>
            <a:spLocks noGrp="1" noChangeArrowheads="1"/>
          </p:cNvSpPr>
          <p:nvPr>
            <p:ph type="body" idx="1"/>
          </p:nvPr>
        </p:nvSpPr>
        <p:spPr/>
        <p:txBody>
          <a:bodyPr/>
          <a:lstStyle/>
          <a:p>
            <a:r>
              <a:rPr lang="en-US" altLang="en-US"/>
              <a:t>In any case, this is hypothetical for you personally.</a:t>
            </a:r>
          </a:p>
          <a:p>
            <a:r>
              <a:rPr lang="en-US" altLang="en-US"/>
              <a:t>What are you going to do about it?</a:t>
            </a:r>
          </a:p>
          <a:p>
            <a:r>
              <a:rPr lang="en-US" altLang="en-US"/>
              <a:t>Are you unsaved?</a:t>
            </a:r>
          </a:p>
          <a:p>
            <a:pPr lvl="1"/>
            <a:r>
              <a:rPr lang="en-US" altLang="en-US"/>
              <a:t>Come to Jesus!</a:t>
            </a:r>
          </a:p>
          <a:p>
            <a:r>
              <a:rPr lang="en-US" altLang="en-US"/>
              <a:t>Are you saved?</a:t>
            </a:r>
          </a:p>
          <a:p>
            <a:pPr lvl="1"/>
            <a:r>
              <a:rPr lang="en-US" altLang="en-US"/>
              <a:t>Go to others, help them come to Jesus.</a:t>
            </a:r>
          </a:p>
        </p:txBody>
      </p:sp>
    </p:spTree>
    <p:custDataLst>
      <p:tags r:id="rId1"/>
    </p:custDataLst>
  </p:cSld>
  <p:clrMapOvr>
    <a:masterClrMapping/>
  </p:clrMapOvr>
  <p:transition advTm="787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 calcmode="lin" valueType="num">
                                      <p:cBhvr additive="base">
                                        <p:cTn id="37"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p:txBody>
          <a:bodyPr/>
          <a:lstStyle/>
          <a:p>
            <a:r>
              <a:rPr lang="en-US" altLang="en-US"/>
              <a:t>The End</a:t>
            </a:r>
          </a:p>
        </p:txBody>
      </p:sp>
      <p:sp>
        <p:nvSpPr>
          <p:cNvPr id="45061" name="Rectangle 5"/>
          <p:cNvSpPr>
            <a:spLocks noGrp="1" noChangeArrowheads="1"/>
          </p:cNvSpPr>
          <p:nvPr>
            <p:ph type="subTitle" idx="1"/>
          </p:nvPr>
        </p:nvSpPr>
        <p:spPr/>
        <p:txBody>
          <a:bodyPr/>
          <a:lstStyle/>
          <a:p>
            <a:r>
              <a:rPr lang="en-US" altLang="en-US"/>
              <a:t>What about those who haven</a:t>
            </a:r>
            <a:r>
              <a:rPr lang="en-US" altLang="en-US">
                <a:cs typeface="Arial" charset="0"/>
              </a:rPr>
              <a:t>'</a:t>
            </a:r>
            <a:r>
              <a:rPr lang="en-US" altLang="en-US"/>
              <a:t>t heard of Jesus?</a:t>
            </a:r>
          </a:p>
        </p:txBody>
      </p:sp>
    </p:spTree>
    <p:custDataLst>
      <p:tags r:id="rId1"/>
    </p:custDataLst>
  </p:cSld>
  <p:clrMapOvr>
    <a:masterClrMapping/>
  </p:clrMapOvr>
  <p:transition advTm="110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5061">
                                            <p:txEl>
                                              <p:pRg st="0" end="0"/>
                                            </p:txEl>
                                          </p:spTgt>
                                        </p:tgtEl>
                                        <p:attrNameLst>
                                          <p:attrName>style.visibility</p:attrName>
                                        </p:attrNameLst>
                                      </p:cBhvr>
                                      <p:to>
                                        <p:strVal val="visible"/>
                                      </p:to>
                                    </p:set>
                                    <p:animEffect transition="in" filter="checkerboard(across)">
                                      <p:cBhvr>
                                        <p:cTn id="13" dur="500"/>
                                        <p:tgtEl>
                                          <p:spTgt spid="450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Consider these questions…</a:t>
            </a:r>
          </a:p>
        </p:txBody>
      </p:sp>
      <p:sp>
        <p:nvSpPr>
          <p:cNvPr id="11267" name="Rectangle 3"/>
          <p:cNvSpPr>
            <a:spLocks noGrp="1" noChangeArrowheads="1"/>
          </p:cNvSpPr>
          <p:nvPr>
            <p:ph type="body" idx="1"/>
          </p:nvPr>
        </p:nvSpPr>
        <p:spPr/>
        <p:txBody>
          <a:bodyPr/>
          <a:lstStyle/>
          <a:p>
            <a:r>
              <a:rPr lang="en-US" altLang="en-US"/>
              <a:t>What does the Bible have to say about this?</a:t>
            </a:r>
          </a:p>
          <a:p>
            <a:r>
              <a:rPr lang="en-US" altLang="en-US"/>
              <a:t>What can we reasonably infer from what it tells us?</a:t>
            </a:r>
          </a:p>
        </p:txBody>
      </p:sp>
    </p:spTree>
    <p:custDataLst>
      <p:tags r:id="rId1"/>
    </p:custDataLst>
  </p:cSld>
  <p:clrMapOvr>
    <a:masterClrMapping/>
  </p:clrMapOvr>
  <p:transition advTm="134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God</a:t>
            </a:r>
            <a:r>
              <a:rPr lang="en-US" altLang="en-US">
                <a:cs typeface="Arial" charset="0"/>
              </a:rPr>
              <a:t>'</a:t>
            </a:r>
            <a:r>
              <a:rPr lang="en-US" altLang="en-US"/>
              <a:t>s answer to Job:</a:t>
            </a:r>
          </a:p>
        </p:txBody>
      </p:sp>
      <p:sp>
        <p:nvSpPr>
          <p:cNvPr id="12291" name="Rectangle 3"/>
          <p:cNvSpPr>
            <a:spLocks noGrp="1" noChangeArrowheads="1"/>
          </p:cNvSpPr>
          <p:nvPr>
            <p:ph type="body" idx="1"/>
          </p:nvPr>
        </p:nvSpPr>
        <p:spPr/>
        <p:txBody>
          <a:bodyPr/>
          <a:lstStyle/>
          <a:p>
            <a:r>
              <a:rPr lang="en-US" altLang="en-US"/>
              <a:t>See Job chapters 38-41.</a:t>
            </a:r>
          </a:p>
          <a:p>
            <a:pPr lvl="1"/>
            <a:r>
              <a:rPr lang="en-US" altLang="en-US"/>
              <a:t>God asks Job a whole series of questions about the universe he cannot answer.</a:t>
            </a:r>
          </a:p>
          <a:p>
            <a:r>
              <a:rPr lang="en-US" altLang="en-US"/>
              <a:t>We really don</a:t>
            </a:r>
            <a:r>
              <a:rPr lang="en-US" altLang="en-US">
                <a:cs typeface="Arial" charset="0"/>
              </a:rPr>
              <a:t>'</a:t>
            </a:r>
            <a:r>
              <a:rPr lang="en-US" altLang="en-US"/>
              <a:t>t know enough about the universe to intelligently question the morality of God</a:t>
            </a:r>
            <a:r>
              <a:rPr lang="en-US" altLang="en-US">
                <a:cs typeface="Arial" charset="0"/>
              </a:rPr>
              <a:t>'</a:t>
            </a:r>
            <a:r>
              <a:rPr lang="en-US" altLang="en-US"/>
              <a:t>s actions!</a:t>
            </a:r>
          </a:p>
        </p:txBody>
      </p:sp>
    </p:spTree>
    <p:custDataLst>
      <p:tags r:id="rId1"/>
    </p:custDataLst>
  </p:cSld>
  <p:clrMapOvr>
    <a:masterClrMapping/>
  </p:clrMapOvr>
  <p:transition advTm="503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answer to Peter</a:t>
            </a:r>
          </a:p>
        </p:txBody>
      </p:sp>
      <p:sp>
        <p:nvSpPr>
          <p:cNvPr id="13315" name="Rectangle 3"/>
          <p:cNvSpPr>
            <a:spLocks noGrp="1" noChangeArrowheads="1"/>
          </p:cNvSpPr>
          <p:nvPr>
            <p:ph type="body" idx="1"/>
          </p:nvPr>
        </p:nvSpPr>
        <p:spPr/>
        <p:txBody>
          <a:bodyPr/>
          <a:lstStyle/>
          <a:p>
            <a:r>
              <a:rPr lang="en-US" altLang="en-US"/>
              <a:t>See John 21:20-23.</a:t>
            </a:r>
          </a:p>
          <a:p>
            <a:pPr lvl="1"/>
            <a:r>
              <a:rPr lang="en-US" altLang="en-US"/>
              <a:t>Having been told something of his own future, Peter wants to know what will happen to John in the future.</a:t>
            </a:r>
          </a:p>
          <a:p>
            <a:r>
              <a:rPr lang="en-US" altLang="en-US"/>
              <a:t>Jesus: What happens to John is really none of your business!</a:t>
            </a:r>
          </a:p>
        </p:txBody>
      </p:sp>
    </p:spTree>
    <p:custDataLst>
      <p:tags r:id="rId1"/>
    </p:custDataLst>
  </p:cSld>
  <p:clrMapOvr>
    <a:masterClrMapping/>
  </p:clrMapOvr>
  <p:transition advTm="228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Lessons for us from Job &amp; John</a:t>
            </a:r>
          </a:p>
        </p:txBody>
      </p:sp>
      <p:sp>
        <p:nvSpPr>
          <p:cNvPr id="14339" name="Rectangle 3"/>
          <p:cNvSpPr>
            <a:spLocks noGrp="1" noChangeArrowheads="1"/>
          </p:cNvSpPr>
          <p:nvPr>
            <p:ph type="body" idx="1"/>
          </p:nvPr>
        </p:nvSpPr>
        <p:spPr/>
        <p:txBody>
          <a:bodyPr/>
          <a:lstStyle/>
          <a:p>
            <a:r>
              <a:rPr lang="en-US" altLang="en-US"/>
              <a:t>There is a great deal we do not know about why God does what he does.</a:t>
            </a:r>
          </a:p>
          <a:p>
            <a:r>
              <a:rPr lang="en-US" altLang="en-US"/>
              <a:t>God assures us that he will always do what is really right.</a:t>
            </a:r>
          </a:p>
          <a:p>
            <a:r>
              <a:rPr lang="en-US" altLang="en-US"/>
              <a:t>This will be demonstrated for all to see at the Last Judgment.</a:t>
            </a:r>
          </a:p>
          <a:p>
            <a:r>
              <a:rPr lang="en-US" altLang="en-US"/>
              <a:t>Until then, it would be good to give him the benefit of the doubt.</a:t>
            </a:r>
          </a:p>
        </p:txBody>
      </p:sp>
    </p:spTree>
    <p:custDataLst>
      <p:tags r:id="rId1"/>
    </p:custDataLst>
  </p:cSld>
  <p:clrMapOvr>
    <a:masterClrMapping/>
  </p:clrMapOvr>
  <p:transition advTm="308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Biblical Balance</a:t>
            </a:r>
          </a:p>
        </p:txBody>
      </p:sp>
      <p:sp>
        <p:nvSpPr>
          <p:cNvPr id="15363" name="Rectangle 3"/>
          <p:cNvSpPr>
            <a:spLocks noGrp="1" noChangeArrowheads="1"/>
          </p:cNvSpPr>
          <p:nvPr>
            <p:ph type="body" idx="1"/>
          </p:nvPr>
        </p:nvSpPr>
        <p:spPr/>
        <p:txBody>
          <a:bodyPr/>
          <a:lstStyle/>
          <a:p>
            <a:pPr>
              <a:lnSpc>
                <a:spcPct val="90000"/>
              </a:lnSpc>
            </a:pPr>
            <a:r>
              <a:rPr lang="en-US" altLang="en-US" sz="2800"/>
              <a:t>Deut 4:2</a:t>
            </a:r>
          </a:p>
          <a:p>
            <a:pPr lvl="1">
              <a:lnSpc>
                <a:spcPct val="90000"/>
              </a:lnSpc>
            </a:pPr>
            <a:r>
              <a:rPr lang="en-US" altLang="en-US" sz="2400"/>
              <a:t>Don</a:t>
            </a:r>
            <a:r>
              <a:rPr lang="en-US" altLang="en-US" sz="2400">
                <a:cs typeface="Arial" charset="0"/>
              </a:rPr>
              <a:t>'</a:t>
            </a:r>
            <a:r>
              <a:rPr lang="en-US" altLang="en-US" sz="2400"/>
              <a:t>t add to or subtract from God</a:t>
            </a:r>
            <a:r>
              <a:rPr lang="en-US" altLang="en-US" sz="2400">
                <a:cs typeface="Arial" charset="0"/>
              </a:rPr>
              <a:t>'</a:t>
            </a:r>
            <a:r>
              <a:rPr lang="en-US" altLang="en-US" sz="2400"/>
              <a:t>s word.</a:t>
            </a:r>
          </a:p>
          <a:p>
            <a:pPr>
              <a:lnSpc>
                <a:spcPct val="90000"/>
              </a:lnSpc>
            </a:pPr>
            <a:r>
              <a:rPr lang="en-US" altLang="en-US" sz="2800"/>
              <a:t>Deut 5:32</a:t>
            </a:r>
          </a:p>
          <a:p>
            <a:pPr lvl="1">
              <a:lnSpc>
                <a:spcPct val="90000"/>
              </a:lnSpc>
            </a:pPr>
            <a:r>
              <a:rPr lang="en-US" altLang="en-US" sz="2400"/>
              <a:t>Don</a:t>
            </a:r>
            <a:r>
              <a:rPr lang="en-US" altLang="en-US" sz="2400">
                <a:cs typeface="Arial" charset="0"/>
              </a:rPr>
              <a:t>'</a:t>
            </a:r>
            <a:r>
              <a:rPr lang="en-US" altLang="en-US" sz="2400"/>
              <a:t>t turn to the right or to the left.</a:t>
            </a:r>
          </a:p>
          <a:p>
            <a:pPr>
              <a:lnSpc>
                <a:spcPct val="90000"/>
              </a:lnSpc>
            </a:pPr>
            <a:r>
              <a:rPr lang="en-US" altLang="en-US" sz="2800"/>
              <a:t>We need to be careful in responding to problems such as this:</a:t>
            </a:r>
          </a:p>
          <a:p>
            <a:pPr lvl="1">
              <a:lnSpc>
                <a:spcPct val="90000"/>
              </a:lnSpc>
            </a:pPr>
            <a:r>
              <a:rPr lang="en-US" altLang="en-US" sz="2400"/>
              <a:t>Deal fairly with what the Bible says.</a:t>
            </a:r>
          </a:p>
          <a:p>
            <a:pPr lvl="1">
              <a:lnSpc>
                <a:spcPct val="90000"/>
              </a:lnSpc>
            </a:pPr>
            <a:r>
              <a:rPr lang="en-US" altLang="en-US" sz="2400"/>
              <a:t>Don</a:t>
            </a:r>
            <a:r>
              <a:rPr lang="en-US" altLang="en-US" sz="2400">
                <a:cs typeface="Arial" charset="0"/>
              </a:rPr>
              <a:t>'</a:t>
            </a:r>
            <a:r>
              <a:rPr lang="en-US" altLang="en-US" sz="2400"/>
              <a:t>t just grab a verse or two.</a:t>
            </a:r>
          </a:p>
          <a:p>
            <a:pPr lvl="1">
              <a:lnSpc>
                <a:spcPct val="90000"/>
              </a:lnSpc>
            </a:pPr>
            <a:r>
              <a:rPr lang="en-US" altLang="en-US" sz="2400"/>
              <a:t>Don</a:t>
            </a:r>
            <a:r>
              <a:rPr lang="en-US" altLang="en-US" sz="2400">
                <a:cs typeface="Arial" charset="0"/>
              </a:rPr>
              <a:t>'</a:t>
            </a:r>
            <a:r>
              <a:rPr lang="en-US" altLang="en-US" sz="2400"/>
              <a:t>t reject what the Bible says because we don</a:t>
            </a:r>
            <a:r>
              <a:rPr lang="en-US" altLang="en-US" sz="2400">
                <a:cs typeface="Arial" charset="0"/>
              </a:rPr>
              <a:t>'</a:t>
            </a:r>
            <a:r>
              <a:rPr lang="en-US" altLang="en-US" sz="2400"/>
              <a:t>t like it.</a:t>
            </a:r>
          </a:p>
        </p:txBody>
      </p:sp>
    </p:spTree>
    <p:custDataLst>
      <p:tags r:id="rId1"/>
    </p:custDataLst>
  </p:cSld>
  <p:clrMapOvr>
    <a:masterClrMapping/>
  </p:clrMapOvr>
  <p:transition advTm="762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The Plight of Humanity</a:t>
            </a:r>
          </a:p>
        </p:txBody>
      </p:sp>
      <p:sp>
        <p:nvSpPr>
          <p:cNvPr id="16387" name="Rectangle 3"/>
          <p:cNvSpPr>
            <a:spLocks noGrp="1" noChangeArrowheads="1"/>
          </p:cNvSpPr>
          <p:nvPr>
            <p:ph type="body" idx="1"/>
          </p:nvPr>
        </p:nvSpPr>
        <p:spPr/>
        <p:txBody>
          <a:bodyPr/>
          <a:lstStyle/>
          <a:p>
            <a:pPr>
              <a:buFont typeface="Wingdings" pitchFamily="2" charset="2"/>
              <a:buNone/>
            </a:pPr>
            <a:r>
              <a:rPr lang="en-US" altLang="en-US"/>
              <a:t>The Bible tells us we are not in good shape, and so do our newspapers!</a:t>
            </a:r>
          </a:p>
          <a:p>
            <a:r>
              <a:rPr lang="en-US" altLang="en-US"/>
              <a:t>Matthew 22:35-40</a:t>
            </a:r>
          </a:p>
          <a:p>
            <a:r>
              <a:rPr lang="en-US" altLang="en-US"/>
              <a:t>Romans 3:10-18</a:t>
            </a:r>
          </a:p>
          <a:p>
            <a:r>
              <a:rPr lang="en-US" altLang="en-US"/>
              <a:t>Romans 2:1-16</a:t>
            </a:r>
          </a:p>
          <a:p>
            <a:r>
              <a:rPr lang="en-US" altLang="en-US"/>
              <a:t>John 3:16-21</a:t>
            </a:r>
          </a:p>
        </p:txBody>
      </p:sp>
    </p:spTree>
    <p:custDataLst>
      <p:tags r:id="rId1"/>
    </p:custDataLst>
  </p:cSld>
  <p:clrMapOvr>
    <a:masterClrMapping/>
  </p:clrMapOvr>
  <p:transition advTm="272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7.4"/>
</p:tagLst>
</file>

<file path=ppt/tags/tag12.xml><?xml version="1.0" encoding="utf-8"?>
<p:tagLst xmlns:a="http://schemas.openxmlformats.org/drawingml/2006/main" xmlns:r="http://schemas.openxmlformats.org/officeDocument/2006/relationships" xmlns:p="http://schemas.openxmlformats.org/presentationml/2006/main">
  <p:tag name="TIMING" val="|3"/>
</p:tagLst>
</file>

<file path=ppt/tags/tag13.xml><?xml version="1.0" encoding="utf-8"?>
<p:tagLst xmlns:a="http://schemas.openxmlformats.org/drawingml/2006/main" xmlns:r="http://schemas.openxmlformats.org/officeDocument/2006/relationships" xmlns:p="http://schemas.openxmlformats.org/presentationml/2006/main">
  <p:tag name="TIMING" val="|1.2"/>
</p:tagLst>
</file>

<file path=ppt/tags/tag14.xml><?xml version="1.0" encoding="utf-8"?>
<p:tagLst xmlns:a="http://schemas.openxmlformats.org/drawingml/2006/main" xmlns:r="http://schemas.openxmlformats.org/officeDocument/2006/relationships" xmlns:p="http://schemas.openxmlformats.org/presentationml/2006/main">
  <p:tag name="TIMING" val="|0.6|2.5|8|2.1|3.7|1|3.1|1.2"/>
</p:tagLst>
</file>

<file path=ppt/tags/tag15.xml><?xml version="1.0" encoding="utf-8"?>
<p:tagLst xmlns:a="http://schemas.openxmlformats.org/drawingml/2006/main" xmlns:r="http://schemas.openxmlformats.org/officeDocument/2006/relationships" xmlns:p="http://schemas.openxmlformats.org/presentationml/2006/main">
  <p:tag name="TIMING" val="|1.2|5.2"/>
</p:tagLst>
</file>

<file path=ppt/tags/tag16.xml><?xml version="1.0" encoding="utf-8"?>
<p:tagLst xmlns:a="http://schemas.openxmlformats.org/drawingml/2006/main" xmlns:r="http://schemas.openxmlformats.org/officeDocument/2006/relationships" xmlns:p="http://schemas.openxmlformats.org/presentationml/2006/main">
  <p:tag name="TIMING" val="|0.3|1.9"/>
</p:tagLst>
</file>

<file path=ppt/tags/tag17.xml><?xml version="1.0" encoding="utf-8"?>
<p:tagLst xmlns:a="http://schemas.openxmlformats.org/drawingml/2006/main" xmlns:r="http://schemas.openxmlformats.org/officeDocument/2006/relationships" xmlns:p="http://schemas.openxmlformats.org/presentationml/2006/main">
  <p:tag name="TIMING" val="|0.3|1.2|32|9.2|0.9|36.9"/>
</p:tagLst>
</file>

<file path=ppt/tags/tag18.xml><?xml version="1.0" encoding="utf-8"?>
<p:tagLst xmlns:a="http://schemas.openxmlformats.org/drawingml/2006/main" xmlns:r="http://schemas.openxmlformats.org/officeDocument/2006/relationships" xmlns:p="http://schemas.openxmlformats.org/presentationml/2006/main">
  <p:tag name="TIMING" val="|0.5|6.5"/>
</p:tagLst>
</file>

<file path=ppt/tags/tag19.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1.1|6.6"/>
</p:tagLst>
</file>

<file path=ppt/tags/tag20.xml><?xml version="1.0" encoding="utf-8"?>
<p:tagLst xmlns:a="http://schemas.openxmlformats.org/drawingml/2006/main" xmlns:r="http://schemas.openxmlformats.org/officeDocument/2006/relationships" xmlns:p="http://schemas.openxmlformats.org/presentationml/2006/main">
  <p:tag name="TIMING" val="|0.3|16.4|8.4|5.9|0.8"/>
</p:tagLst>
</file>

<file path=ppt/tags/tag21.xml><?xml version="1.0" encoding="utf-8"?>
<p:tagLst xmlns:a="http://schemas.openxmlformats.org/drawingml/2006/main" xmlns:r="http://schemas.openxmlformats.org/officeDocument/2006/relationships" xmlns:p="http://schemas.openxmlformats.org/presentationml/2006/main">
  <p:tag name="TIMING" val="|0.2|6.5|18.1|25.6"/>
</p:tagLst>
</file>

<file path=ppt/tags/tag22.xml><?xml version="1.0" encoding="utf-8"?>
<p:tagLst xmlns:a="http://schemas.openxmlformats.org/drawingml/2006/main" xmlns:r="http://schemas.openxmlformats.org/officeDocument/2006/relationships" xmlns:p="http://schemas.openxmlformats.org/presentationml/2006/main">
  <p:tag name="TIMING" val="|0.5|10.9|3.3|4|15.7"/>
</p:tagLst>
</file>

<file path=ppt/tags/tag23.xml><?xml version="1.0" encoding="utf-8"?>
<p:tagLst xmlns:a="http://schemas.openxmlformats.org/drawingml/2006/main" xmlns:r="http://schemas.openxmlformats.org/officeDocument/2006/relationships" xmlns:p="http://schemas.openxmlformats.org/presentationml/2006/main">
  <p:tag name="TIMING" val="|2.1|5.6|8.8"/>
</p:tagLst>
</file>

<file path=ppt/tags/tag24.xml><?xml version="1.0" encoding="utf-8"?>
<p:tagLst xmlns:a="http://schemas.openxmlformats.org/drawingml/2006/main" xmlns:r="http://schemas.openxmlformats.org/officeDocument/2006/relationships" xmlns:p="http://schemas.openxmlformats.org/presentationml/2006/main">
  <p:tag name="TIMING" val="|0.2|29"/>
</p:tagLst>
</file>

<file path=ppt/tags/tag25.xml><?xml version="1.0" encoding="utf-8"?>
<p:tagLst xmlns:a="http://schemas.openxmlformats.org/drawingml/2006/main" xmlns:r="http://schemas.openxmlformats.org/officeDocument/2006/relationships" xmlns:p="http://schemas.openxmlformats.org/presentationml/2006/main">
  <p:tag name="TIMING" val="|0.6|121.1|1.7"/>
</p:tagLst>
</file>

<file path=ppt/tags/tag26.xml><?xml version="1.0" encoding="utf-8"?>
<p:tagLst xmlns:a="http://schemas.openxmlformats.org/drawingml/2006/main" xmlns:r="http://schemas.openxmlformats.org/officeDocument/2006/relationships" xmlns:p="http://schemas.openxmlformats.org/presentationml/2006/main">
  <p:tag name="TIMING" val="|0.2|15.4|18.9"/>
</p:tagLst>
</file>

<file path=ppt/tags/tag27.xml><?xml version="1.0" encoding="utf-8"?>
<p:tagLst xmlns:a="http://schemas.openxmlformats.org/drawingml/2006/main" xmlns:r="http://schemas.openxmlformats.org/officeDocument/2006/relationships" xmlns:p="http://schemas.openxmlformats.org/presentationml/2006/main">
  <p:tag name="TIMING" val="|0.3|2.2|3.2|7.7"/>
</p:tagLst>
</file>

<file path=ppt/tags/tag28.xml><?xml version="1.0" encoding="utf-8"?>
<p:tagLst xmlns:a="http://schemas.openxmlformats.org/drawingml/2006/main" xmlns:r="http://schemas.openxmlformats.org/officeDocument/2006/relationships" xmlns:p="http://schemas.openxmlformats.org/presentationml/2006/main">
  <p:tag name="TIMING" val="|6.1|124.8|51.3"/>
</p:tagLst>
</file>

<file path=ppt/tags/tag29.xml><?xml version="1.0" encoding="utf-8"?>
<p:tagLst xmlns:a="http://schemas.openxmlformats.org/drawingml/2006/main" xmlns:r="http://schemas.openxmlformats.org/officeDocument/2006/relationships" xmlns:p="http://schemas.openxmlformats.org/presentationml/2006/main">
  <p:tag name="TIMING" val="|0.2|14.3"/>
</p:tagLst>
</file>

<file path=ppt/tags/tag3.xml><?xml version="1.0" encoding="utf-8"?>
<p:tagLst xmlns:a="http://schemas.openxmlformats.org/drawingml/2006/main" xmlns:r="http://schemas.openxmlformats.org/officeDocument/2006/relationships" xmlns:p="http://schemas.openxmlformats.org/presentationml/2006/main">
  <p:tag name="TIMING" val="|2.1|2.7|3.1"/>
</p:tagLst>
</file>

<file path=ppt/tags/tag30.xml><?xml version="1.0" encoding="utf-8"?>
<p:tagLst xmlns:a="http://schemas.openxmlformats.org/drawingml/2006/main" xmlns:r="http://schemas.openxmlformats.org/officeDocument/2006/relationships" xmlns:p="http://schemas.openxmlformats.org/presentationml/2006/main">
  <p:tag name="TIMING" val="|5.2|7.7|31.5|4|3.3|5.1"/>
</p:tagLst>
</file>

<file path=ppt/tags/tag31.xml><?xml version="1.0" encoding="utf-8"?>
<p:tagLst xmlns:a="http://schemas.openxmlformats.org/drawingml/2006/main" xmlns:r="http://schemas.openxmlformats.org/officeDocument/2006/relationships" xmlns:p="http://schemas.openxmlformats.org/presentationml/2006/main">
  <p:tag name="TIMING" val="|0.6|2.6"/>
</p:tagLst>
</file>

<file path=ppt/tags/tag4.xml><?xml version="1.0" encoding="utf-8"?>
<p:tagLst xmlns:a="http://schemas.openxmlformats.org/drawingml/2006/main" xmlns:r="http://schemas.openxmlformats.org/officeDocument/2006/relationships" xmlns:p="http://schemas.openxmlformats.org/presentationml/2006/main">
  <p:tag name="TIMING" val="|2.1|2"/>
</p:tagLst>
</file>

<file path=ppt/tags/tag5.xml><?xml version="1.0" encoding="utf-8"?>
<p:tagLst xmlns:a="http://schemas.openxmlformats.org/drawingml/2006/main" xmlns:r="http://schemas.openxmlformats.org/officeDocument/2006/relationships" xmlns:p="http://schemas.openxmlformats.org/presentationml/2006/main">
  <p:tag name="TIMING" val="|0.6|4.5|12.1"/>
</p:tagLst>
</file>

<file path=ppt/tags/tag6.xml><?xml version="1.0" encoding="utf-8"?>
<p:tagLst xmlns:a="http://schemas.openxmlformats.org/drawingml/2006/main" xmlns:r="http://schemas.openxmlformats.org/officeDocument/2006/relationships" xmlns:p="http://schemas.openxmlformats.org/presentationml/2006/main">
  <p:tag name="TIMING" val="|2.2|5.1|7.7"/>
</p:tagLst>
</file>

<file path=ppt/tags/tag7.xml><?xml version="1.0" encoding="utf-8"?>
<p:tagLst xmlns:a="http://schemas.openxmlformats.org/drawingml/2006/main" xmlns:r="http://schemas.openxmlformats.org/officeDocument/2006/relationships" xmlns:p="http://schemas.openxmlformats.org/presentationml/2006/main">
  <p:tag name="TIMING" val="|5.7|5.1|4.8|6.5"/>
</p:tagLst>
</file>

<file path=ppt/tags/tag8.xml><?xml version="1.0" encoding="utf-8"?>
<p:tagLst xmlns:a="http://schemas.openxmlformats.org/drawingml/2006/main" xmlns:r="http://schemas.openxmlformats.org/officeDocument/2006/relationships" xmlns:p="http://schemas.openxmlformats.org/presentationml/2006/main">
  <p:tag name="TIMING" val="|4.6|1.2|12.3|1.9|12.9|6|3.9|5.4"/>
</p:tagLst>
</file>

<file path=ppt/tags/tag9.xml><?xml version="1.0" encoding="utf-8"?>
<p:tagLst xmlns:a="http://schemas.openxmlformats.org/drawingml/2006/main" xmlns:r="http://schemas.openxmlformats.org/officeDocument/2006/relationships" xmlns:p="http://schemas.openxmlformats.org/presentationml/2006/main">
  <p:tag name="TIMING" val="|2.4|14.1|2.2|2.3|1.6"/>
</p:tagLst>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Radial</Template>
  <TotalTime>195</TotalTime>
  <Words>2273</Words>
  <Application>Microsoft Office PowerPoint</Application>
  <PresentationFormat>On-screen Show (4:3)</PresentationFormat>
  <Paragraphs>128</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Radial</vt:lpstr>
      <vt:lpstr>What about those who  have never heard?</vt:lpstr>
      <vt:lpstr>Christianity teaches…</vt:lpstr>
      <vt:lpstr>Is this unfair?</vt:lpstr>
      <vt:lpstr>Consider these questions…</vt:lpstr>
      <vt:lpstr>God's answer to Job:</vt:lpstr>
      <vt:lpstr>Jesus' answer to Peter</vt:lpstr>
      <vt:lpstr>Lessons for us from Job &amp; John</vt:lpstr>
      <vt:lpstr>Biblical Balance</vt:lpstr>
      <vt:lpstr>The Plight of Humanity</vt:lpstr>
      <vt:lpstr>Matthew 22:35-40</vt:lpstr>
      <vt:lpstr>Romans 3:10-18</vt:lpstr>
      <vt:lpstr>Romans 2:1-16</vt:lpstr>
      <vt:lpstr>John 3:16-21</vt:lpstr>
      <vt:lpstr>The Plight of Humanity</vt:lpstr>
      <vt:lpstr>The Uniqueness of Christ</vt:lpstr>
      <vt:lpstr>The Uniqueness of Christ</vt:lpstr>
      <vt:lpstr>The Uniqueness of Christ</vt:lpstr>
      <vt:lpstr>So, what about those who have never heard?</vt:lpstr>
      <vt:lpstr>There aren't any!</vt:lpstr>
      <vt:lpstr>There aren't any!</vt:lpstr>
      <vt:lpstr>There aren't any!</vt:lpstr>
      <vt:lpstr>There aren't any!</vt:lpstr>
      <vt:lpstr>God exists &amp; is moral</vt:lpstr>
      <vt:lpstr>We do not measure up</vt:lpstr>
      <vt:lpstr>Our only hope…</vt:lpstr>
      <vt:lpstr>Our only hope…</vt:lpstr>
      <vt:lpstr>A Summary</vt:lpstr>
      <vt:lpstr>Does this destroy  the need for missions?</vt:lpstr>
      <vt:lpstr>More proclamation, more saved</vt:lpstr>
      <vt:lpstr>You have heard</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about those who  have never heard?</dc:title>
  <dc:creator>rnewman</dc:creator>
  <cp:lastModifiedBy>Newman</cp:lastModifiedBy>
  <cp:revision>102</cp:revision>
  <dcterms:created xsi:type="dcterms:W3CDTF">2007-02-14T23:22:10Z</dcterms:created>
  <dcterms:modified xsi:type="dcterms:W3CDTF">2015-07-10T14:47:50Z</dcterms:modified>
</cp:coreProperties>
</file>