
<file path=[Content_Types].xml><?xml version="1.0" encoding="utf-8"?>
<Types xmlns="http://schemas.openxmlformats.org/package/2006/content-types">
  <Default Extension="mp3" ContentType="audio/unknown"/>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3"/>
  </p:handoutMasterIdLst>
  <p:sldIdLst>
    <p:sldId id="256" r:id="rId2"/>
    <p:sldId id="257" r:id="rId3"/>
    <p:sldId id="258" r:id="rId4"/>
    <p:sldId id="259" r:id="rId5"/>
    <p:sldId id="262" r:id="rId6"/>
    <p:sldId id="263" r:id="rId7"/>
    <p:sldId id="264" r:id="rId8"/>
    <p:sldId id="265" r:id="rId9"/>
    <p:sldId id="266" r:id="rId10"/>
    <p:sldId id="267" r:id="rId11"/>
    <p:sldId id="260" r:id="rId12"/>
    <p:sldId id="277" r:id="rId13"/>
    <p:sldId id="274" r:id="rId14"/>
    <p:sldId id="268" r:id="rId15"/>
    <p:sldId id="276" r:id="rId16"/>
    <p:sldId id="275" r:id="rId17"/>
    <p:sldId id="269" r:id="rId18"/>
    <p:sldId id="278" r:id="rId19"/>
    <p:sldId id="279" r:id="rId20"/>
    <p:sldId id="272" r:id="rId21"/>
    <p:sldId id="273"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0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33795"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33796"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33797"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BB73158A-29B8-4C73-A0FC-4C04B9ED8396}" type="slidenum">
              <a:rPr lang="en-US" altLang="en-US"/>
              <a:pPr/>
              <a:t>‹#›</a:t>
            </a:fld>
            <a:endParaRPr lang="en-US" altLang="en-US"/>
          </a:p>
        </p:txBody>
      </p:sp>
    </p:spTree>
    <p:extLst>
      <p:ext uri="{BB962C8B-B14F-4D97-AF65-F5344CB8AC3E}">
        <p14:creationId xmlns:p14="http://schemas.microsoft.com/office/powerpoint/2010/main" val="297549916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AED900E-3E8F-4D18-A0DF-81B0C3D7A578}" type="slidenum">
              <a:rPr lang="en-US" altLang="en-US"/>
              <a:pPr/>
              <a:t>‹#›</a:t>
            </a:fld>
            <a:endParaRPr lang="en-US" altLang="en-US"/>
          </a:p>
        </p:txBody>
      </p:sp>
    </p:spTree>
    <p:extLst>
      <p:ext uri="{BB962C8B-B14F-4D97-AF65-F5344CB8AC3E}">
        <p14:creationId xmlns:p14="http://schemas.microsoft.com/office/powerpoint/2010/main" val="2764175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E88FD4E-A663-4FAD-BDAB-EB9AEAF78DF1}" type="slidenum">
              <a:rPr lang="en-US" altLang="en-US"/>
              <a:pPr/>
              <a:t>‹#›</a:t>
            </a:fld>
            <a:endParaRPr lang="en-US" altLang="en-US"/>
          </a:p>
        </p:txBody>
      </p:sp>
    </p:spTree>
    <p:extLst>
      <p:ext uri="{BB962C8B-B14F-4D97-AF65-F5344CB8AC3E}">
        <p14:creationId xmlns:p14="http://schemas.microsoft.com/office/powerpoint/2010/main" val="1782164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46FA3C8-5061-4788-8432-651C18C85DAE}" type="slidenum">
              <a:rPr lang="en-US" altLang="en-US"/>
              <a:pPr/>
              <a:t>‹#›</a:t>
            </a:fld>
            <a:endParaRPr lang="en-US" altLang="en-US"/>
          </a:p>
        </p:txBody>
      </p:sp>
    </p:spTree>
    <p:extLst>
      <p:ext uri="{BB962C8B-B14F-4D97-AF65-F5344CB8AC3E}">
        <p14:creationId xmlns:p14="http://schemas.microsoft.com/office/powerpoint/2010/main" val="1327856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4C13E70-D203-4FA4-A531-1FB6E436FE84}" type="slidenum">
              <a:rPr lang="en-US" altLang="en-US"/>
              <a:pPr/>
              <a:t>‹#›</a:t>
            </a:fld>
            <a:endParaRPr lang="en-US" altLang="en-US"/>
          </a:p>
        </p:txBody>
      </p:sp>
    </p:spTree>
    <p:extLst>
      <p:ext uri="{BB962C8B-B14F-4D97-AF65-F5344CB8AC3E}">
        <p14:creationId xmlns:p14="http://schemas.microsoft.com/office/powerpoint/2010/main" val="2196092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A20A523-30E9-463C-8AA3-A5F483D7968D}" type="slidenum">
              <a:rPr lang="en-US" altLang="en-US"/>
              <a:pPr/>
              <a:t>‹#›</a:t>
            </a:fld>
            <a:endParaRPr lang="en-US" altLang="en-US"/>
          </a:p>
        </p:txBody>
      </p:sp>
    </p:spTree>
    <p:extLst>
      <p:ext uri="{BB962C8B-B14F-4D97-AF65-F5344CB8AC3E}">
        <p14:creationId xmlns:p14="http://schemas.microsoft.com/office/powerpoint/2010/main" val="541386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F144A14D-E48A-407A-98D5-CE6D0C9A8BD2}" type="slidenum">
              <a:rPr lang="en-US" altLang="en-US"/>
              <a:pPr/>
              <a:t>‹#›</a:t>
            </a:fld>
            <a:endParaRPr lang="en-US" altLang="en-US"/>
          </a:p>
        </p:txBody>
      </p:sp>
    </p:spTree>
    <p:extLst>
      <p:ext uri="{BB962C8B-B14F-4D97-AF65-F5344CB8AC3E}">
        <p14:creationId xmlns:p14="http://schemas.microsoft.com/office/powerpoint/2010/main" val="415464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A630A844-28D4-4222-B463-757615648D6A}" type="slidenum">
              <a:rPr lang="en-US" altLang="en-US"/>
              <a:pPr/>
              <a:t>‹#›</a:t>
            </a:fld>
            <a:endParaRPr lang="en-US" altLang="en-US"/>
          </a:p>
        </p:txBody>
      </p:sp>
    </p:spTree>
    <p:extLst>
      <p:ext uri="{BB962C8B-B14F-4D97-AF65-F5344CB8AC3E}">
        <p14:creationId xmlns:p14="http://schemas.microsoft.com/office/powerpoint/2010/main" val="1416548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A271773B-51BF-4736-9DBA-AEEE633A5122}" type="slidenum">
              <a:rPr lang="en-US" altLang="en-US"/>
              <a:pPr/>
              <a:t>‹#›</a:t>
            </a:fld>
            <a:endParaRPr lang="en-US" altLang="en-US"/>
          </a:p>
        </p:txBody>
      </p:sp>
    </p:spTree>
    <p:extLst>
      <p:ext uri="{BB962C8B-B14F-4D97-AF65-F5344CB8AC3E}">
        <p14:creationId xmlns:p14="http://schemas.microsoft.com/office/powerpoint/2010/main" val="1538532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5C3069CC-9CD1-439B-9C80-3C7A9F31D843}" type="slidenum">
              <a:rPr lang="en-US" altLang="en-US"/>
              <a:pPr/>
              <a:t>‹#›</a:t>
            </a:fld>
            <a:endParaRPr lang="en-US" altLang="en-US"/>
          </a:p>
        </p:txBody>
      </p:sp>
    </p:spTree>
    <p:extLst>
      <p:ext uri="{BB962C8B-B14F-4D97-AF65-F5344CB8AC3E}">
        <p14:creationId xmlns:p14="http://schemas.microsoft.com/office/powerpoint/2010/main" val="2361705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7C96349-2C55-4EB0-BCBC-461542021564}" type="slidenum">
              <a:rPr lang="en-US" altLang="en-US"/>
              <a:pPr/>
              <a:t>‹#›</a:t>
            </a:fld>
            <a:endParaRPr lang="en-US" altLang="en-US"/>
          </a:p>
        </p:txBody>
      </p:sp>
    </p:spTree>
    <p:extLst>
      <p:ext uri="{BB962C8B-B14F-4D97-AF65-F5344CB8AC3E}">
        <p14:creationId xmlns:p14="http://schemas.microsoft.com/office/powerpoint/2010/main" val="3409089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927A972A-45F5-4876-891C-D8795B46918F}" type="slidenum">
              <a:rPr lang="en-US" altLang="en-US"/>
              <a:pPr/>
              <a:t>‹#›</a:t>
            </a:fld>
            <a:endParaRPr lang="en-US" altLang="en-US"/>
          </a:p>
        </p:txBody>
      </p:sp>
    </p:spTree>
    <p:extLst>
      <p:ext uri="{BB962C8B-B14F-4D97-AF65-F5344CB8AC3E}">
        <p14:creationId xmlns:p14="http://schemas.microsoft.com/office/powerpoint/2010/main" val="1405924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38355074-78E2-49C2-94ED-8FAEB59BA18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1.wmf"/><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slideLayout" Target="../slideLayouts/slideLayout1.xml"/><Relationship Id="rId1" Type="http://schemas.openxmlformats.org/officeDocument/2006/relationships/tags" Target="../tags/tag2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MC900434411[1]"/>
          <p:cNvPicPr>
            <a:picLocks noChangeAspect="1" noChangeArrowheads="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2133600" y="685800"/>
            <a:ext cx="4876800" cy="5486400"/>
          </a:xfrm>
          <a:prstGeom prst="rect">
            <a:avLst/>
          </a:prstGeom>
          <a:noFill/>
          <a:extLst>
            <a:ext uri="{909E8E84-426E-40DD-AFC4-6F175D3DCCD1}">
              <a14:hiddenFill xmlns:a14="http://schemas.microsoft.com/office/drawing/2010/main">
                <a:solidFill>
                  <a:srgbClr val="FFFFFF"/>
                </a:solidFill>
              </a14:hiddenFill>
            </a:ext>
          </a:extLst>
        </p:spPr>
      </p:pic>
      <p:sp>
        <p:nvSpPr>
          <p:cNvPr id="2050" name="Rectangle 2"/>
          <p:cNvSpPr>
            <a:spLocks noGrp="1" noChangeArrowheads="1"/>
          </p:cNvSpPr>
          <p:nvPr>
            <p:ph type="ctrTitle"/>
          </p:nvPr>
        </p:nvSpPr>
        <p:spPr/>
        <p:txBody>
          <a:bodyPr/>
          <a:lstStyle/>
          <a:p>
            <a:r>
              <a:rPr lang="en-US" altLang="en-US"/>
              <a:t>What Attitudes Really Count?</a:t>
            </a:r>
          </a:p>
        </p:txBody>
      </p:sp>
      <p:sp>
        <p:nvSpPr>
          <p:cNvPr id="2051" name="Rectangle 3"/>
          <p:cNvSpPr>
            <a:spLocks noGrp="1" noChangeArrowheads="1"/>
          </p:cNvSpPr>
          <p:nvPr>
            <p:ph type="subTitle" idx="1"/>
          </p:nvPr>
        </p:nvSpPr>
        <p:spPr/>
        <p:txBody>
          <a:bodyPr/>
          <a:lstStyle/>
          <a:p>
            <a:r>
              <a:rPr lang="en-US" altLang="en-US"/>
              <a:t>Robert C. Newman</a:t>
            </a:r>
          </a:p>
        </p:txBody>
      </p:sp>
      <p:pic>
        <p:nvPicPr>
          <p:cNvPr id="2" name="What Attitudes.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609600" y="5638800"/>
            <a:ext cx="609600" cy="609600"/>
          </a:xfrm>
          <a:prstGeom prst="rect">
            <a:avLst/>
          </a:prstGeom>
        </p:spPr>
      </p:pic>
    </p:spTree>
    <p:custDataLst>
      <p:tags r:id="rId1"/>
    </p:custDataLst>
  </p:cSld>
  <p:clrMapOvr>
    <a:masterClrMapping/>
  </p:clrMapOvr>
  <p:transition advTm="2797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p:cTn id="11" dur="500" fill="hold"/>
                                        <p:tgtEl>
                                          <p:spTgt spid="2050"/>
                                        </p:tgtEl>
                                        <p:attrNameLst>
                                          <p:attrName>ppt_w</p:attrName>
                                        </p:attrNameLst>
                                      </p:cBhvr>
                                      <p:tavLst>
                                        <p:tav tm="0">
                                          <p:val>
                                            <p:fltVal val="0"/>
                                          </p:val>
                                        </p:tav>
                                        <p:tav tm="100000">
                                          <p:val>
                                            <p:strVal val="#ppt_w"/>
                                          </p:val>
                                        </p:tav>
                                      </p:tavLst>
                                    </p:anim>
                                    <p:anim calcmode="lin" valueType="num">
                                      <p:cBhvr>
                                        <p:cTn id="12" dur="500" fill="hold"/>
                                        <p:tgtEl>
                                          <p:spTgt spid="2050"/>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051">
                                            <p:txEl>
                                              <p:pRg st="0" end="0"/>
                                            </p:txEl>
                                          </p:spTgt>
                                        </p:tgtEl>
                                        <p:attrNameLst>
                                          <p:attrName>style.visibility</p:attrName>
                                        </p:attrNameLst>
                                      </p:cBhvr>
                                      <p:to>
                                        <p:strVal val="visible"/>
                                      </p:to>
                                    </p:set>
                                    <p:animEffect transition="in" filter="checkerboard(across)">
                                      <p:cBhvr>
                                        <p:cTn id="17" dur="500"/>
                                        <p:tgtEl>
                                          <p:spTgt spid="20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18" fill="hold" display="0">
                  <p:stCondLst>
                    <p:cond delay="indefinite"/>
                  </p:stCondLst>
                  <p:endCondLst>
                    <p:cond evt="onStopAudio" delay="0">
                      <p:tgtEl>
                        <p:sldTgt/>
                      </p:tgtEl>
                    </p:cond>
                  </p:endCondLst>
                </p:cTn>
                <p:tgtEl>
                  <p:spTgt spid="2"/>
                </p:tgtEl>
              </p:cMediaNode>
            </p:audio>
          </p:childTnLst>
        </p:cTn>
      </p:par>
    </p:tnLst>
    <p:bldLst>
      <p:bldP spid="2050"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a:t>Why Not?</a:t>
            </a:r>
          </a:p>
        </p:txBody>
      </p:sp>
      <p:sp>
        <p:nvSpPr>
          <p:cNvPr id="17411" name="Rectangle 3"/>
          <p:cNvSpPr>
            <a:spLocks noGrp="1" noChangeArrowheads="1"/>
          </p:cNvSpPr>
          <p:nvPr>
            <p:ph type="body" idx="1"/>
          </p:nvPr>
        </p:nvSpPr>
        <p:spPr>
          <a:xfrm>
            <a:off x="457200" y="1371600"/>
            <a:ext cx="8229600" cy="4953000"/>
          </a:xfrm>
        </p:spPr>
        <p:txBody>
          <a:bodyPr/>
          <a:lstStyle/>
          <a:p>
            <a:pPr>
              <a:lnSpc>
                <a:spcPct val="90000"/>
              </a:lnSpc>
            </a:pPr>
            <a:r>
              <a:rPr lang="en-US" altLang="en-US" sz="3600"/>
              <a:t>In any case, you cannot keep them.</a:t>
            </a:r>
          </a:p>
          <a:p>
            <a:pPr lvl="1">
              <a:lnSpc>
                <a:spcPct val="90000"/>
              </a:lnSpc>
            </a:pPr>
            <a:r>
              <a:rPr lang="en-US" altLang="en-US"/>
              <a:t>Psalm 49:16 (NIV) Do not be overawed when a man grows rich, when the splendor of his house increases; 17 for he will take nothing with him when he dies, his splendor will not descend with him. 18 Though while he lived he counted himself blessed </a:t>
            </a:r>
            <a:r>
              <a:rPr lang="en-US" altLang="en-US">
                <a:latin typeface="WP TypographicSymbols" pitchFamily="2" charset="0"/>
              </a:rPr>
              <a:t>n </a:t>
            </a:r>
            <a:r>
              <a:rPr lang="en-US" altLang="en-US"/>
              <a:t>and men praise you when you prosper </a:t>
            </a:r>
            <a:r>
              <a:rPr lang="en-US" altLang="en-US">
                <a:latin typeface="WP TypographicSymbols" pitchFamily="2" charset="0"/>
              </a:rPr>
              <a:t>n </a:t>
            </a:r>
            <a:r>
              <a:rPr lang="en-US" altLang="en-US"/>
              <a:t>19 he will join the generation of his fathers, who will never see the light [of life]. 20 A man who has riches without understanding is like the beasts that perish. </a:t>
            </a:r>
          </a:p>
        </p:txBody>
      </p:sp>
    </p:spTree>
    <p:custDataLst>
      <p:tags r:id="rId1"/>
    </p:custDataLst>
  </p:cSld>
  <p:clrMapOvr>
    <a:masterClrMapping/>
  </p:clrMapOvr>
  <p:transition advTm="4313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checkerboard(across)">
                                      <p:cBhvr>
                                        <p:cTn id="7" dur="500"/>
                                        <p:tgtEl>
                                          <p:spTgt spid="174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7411">
                                            <p:txEl>
                                              <p:pRg st="1" end="1"/>
                                            </p:txEl>
                                          </p:spTgt>
                                        </p:tgtEl>
                                        <p:attrNameLst>
                                          <p:attrName>style.visibility</p:attrName>
                                        </p:attrNameLst>
                                      </p:cBhvr>
                                      <p:to>
                                        <p:strVal val="visible"/>
                                      </p:to>
                                    </p:set>
                                    <p:animEffect transition="in" filter="checkerboard(across)">
                                      <p:cBhvr>
                                        <p:cTn id="12" dur="500"/>
                                        <p:tgtEl>
                                          <p:spTgt spid="174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9" name="Picture 7" descr="MC900413654[1]"/>
          <p:cNvPicPr>
            <a:picLocks noChangeAspect="1" noChangeArrowheads="1"/>
          </p:cNvPicPr>
          <p:nvPr/>
        </p:nvPicPr>
        <p:blipFill>
          <a:blip r:embed="rId3" cstate="print">
            <a:lum bright="50000" contrast="-50000"/>
            <a:extLst>
              <a:ext uri="{28A0092B-C50C-407E-A947-70E740481C1C}">
                <a14:useLocalDpi xmlns:a14="http://schemas.microsoft.com/office/drawing/2010/main" val="0"/>
              </a:ext>
            </a:extLst>
          </a:blip>
          <a:srcRect/>
          <a:stretch>
            <a:fillRect/>
          </a:stretch>
        </p:blipFill>
        <p:spPr bwMode="auto">
          <a:xfrm>
            <a:off x="1752600" y="700088"/>
            <a:ext cx="5638800" cy="5459412"/>
          </a:xfrm>
          <a:prstGeom prst="rect">
            <a:avLst/>
          </a:prstGeom>
          <a:noFill/>
          <a:extLst>
            <a:ext uri="{909E8E84-426E-40DD-AFC4-6F175D3DCCD1}">
              <a14:hiddenFill xmlns:a14="http://schemas.microsoft.com/office/drawing/2010/main">
                <a:solidFill>
                  <a:srgbClr val="FFFFFF"/>
                </a:solidFill>
              </a14:hiddenFill>
            </a:ext>
          </a:extLst>
        </p:spPr>
      </p:pic>
      <p:sp>
        <p:nvSpPr>
          <p:cNvPr id="8196" name="Rectangle 4"/>
          <p:cNvSpPr>
            <a:spLocks noGrp="1" noChangeArrowheads="1"/>
          </p:cNvSpPr>
          <p:nvPr>
            <p:ph type="ctrTitle"/>
          </p:nvPr>
        </p:nvSpPr>
        <p:spPr/>
        <p:txBody>
          <a:bodyPr/>
          <a:lstStyle/>
          <a:p>
            <a:r>
              <a:rPr lang="en-US" altLang="en-US"/>
              <a:t>Boast About God’s Character &amp; Seek to Imitate Him</a:t>
            </a:r>
          </a:p>
        </p:txBody>
      </p:sp>
      <p:sp>
        <p:nvSpPr>
          <p:cNvPr id="8197" name="Rectangle 5"/>
          <p:cNvSpPr>
            <a:spLocks noGrp="1" noChangeArrowheads="1"/>
          </p:cNvSpPr>
          <p:nvPr>
            <p:ph type="subTitle" idx="1"/>
          </p:nvPr>
        </p:nvSpPr>
        <p:spPr/>
        <p:txBody>
          <a:bodyPr/>
          <a:lstStyle/>
          <a:p>
            <a:endParaRPr lang="en-US" altLang="en-US"/>
          </a:p>
        </p:txBody>
      </p:sp>
    </p:spTree>
    <p:custDataLst>
      <p:tags r:id="rId1"/>
    </p:custDataLst>
  </p:cSld>
  <p:clrMapOvr>
    <a:masterClrMapping/>
  </p:clrMapOvr>
  <p:transition advTm="701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196"/>
                                        </p:tgtEl>
                                        <p:attrNameLst>
                                          <p:attrName>style.visibility</p:attrName>
                                        </p:attrNameLst>
                                      </p:cBhvr>
                                      <p:to>
                                        <p:strVal val="visible"/>
                                      </p:to>
                                    </p:set>
                                    <p:anim calcmode="lin" valueType="num">
                                      <p:cBhvr>
                                        <p:cTn id="7" dur="500" fill="hold"/>
                                        <p:tgtEl>
                                          <p:spTgt spid="8196"/>
                                        </p:tgtEl>
                                        <p:attrNameLst>
                                          <p:attrName>ppt_w</p:attrName>
                                        </p:attrNameLst>
                                      </p:cBhvr>
                                      <p:tavLst>
                                        <p:tav tm="0">
                                          <p:val>
                                            <p:fltVal val="0"/>
                                          </p:val>
                                        </p:tav>
                                        <p:tav tm="100000">
                                          <p:val>
                                            <p:strVal val="#ppt_w"/>
                                          </p:val>
                                        </p:tav>
                                      </p:tavLst>
                                    </p:anim>
                                    <p:anim calcmode="lin" valueType="num">
                                      <p:cBhvr>
                                        <p:cTn id="8" dur="500" fill="hold"/>
                                        <p:tgtEl>
                                          <p:spTgt spid="819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a:t>Jeremiah 9:24</a:t>
            </a:r>
          </a:p>
        </p:txBody>
      </p:sp>
      <p:sp>
        <p:nvSpPr>
          <p:cNvPr id="29700" name="Text Box 4"/>
          <p:cNvSpPr txBox="1">
            <a:spLocks noChangeArrowheads="1"/>
          </p:cNvSpPr>
          <p:nvPr/>
        </p:nvSpPr>
        <p:spPr bwMode="auto">
          <a:xfrm>
            <a:off x="914400" y="2133600"/>
            <a:ext cx="7391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29701" name="Text Box 5"/>
          <p:cNvSpPr txBox="1">
            <a:spLocks noChangeArrowheads="1"/>
          </p:cNvSpPr>
          <p:nvPr/>
        </p:nvSpPr>
        <p:spPr bwMode="auto">
          <a:xfrm>
            <a:off x="914400" y="1828800"/>
            <a:ext cx="7315200" cy="350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200"/>
              <a:t>24 (NIV) but let him who boasts boast about this: </a:t>
            </a:r>
          </a:p>
          <a:p>
            <a:r>
              <a:rPr lang="en-US" altLang="en-US" sz="3200"/>
              <a:t>that he understands and knows me, </a:t>
            </a:r>
          </a:p>
          <a:p>
            <a:r>
              <a:rPr lang="en-US" altLang="en-US" sz="3200"/>
              <a:t>that I am the LORD, who exercises kindness, justice and righteousness on earth, for in these I delight," declares the LORD. </a:t>
            </a:r>
          </a:p>
        </p:txBody>
      </p:sp>
    </p:spTree>
    <p:custDataLst>
      <p:tags r:id="rId1"/>
    </p:custDataLst>
  </p:cSld>
  <p:clrMapOvr>
    <a:masterClrMapping/>
  </p:clrMapOvr>
  <p:transition advTm="1772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9701"/>
                                        </p:tgtEl>
                                        <p:attrNameLst>
                                          <p:attrName>style.visibility</p:attrName>
                                        </p:attrNameLst>
                                      </p:cBhvr>
                                      <p:to>
                                        <p:strVal val="visible"/>
                                      </p:to>
                                    </p:set>
                                    <p:animEffect transition="in" filter="checkerboard(across)">
                                      <p:cBhvr>
                                        <p:cTn id="7" dur="500"/>
                                        <p:tgtEl>
                                          <p:spTgt spid="297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a:t>Health, Wealth &amp; Wisdom</a:t>
            </a:r>
          </a:p>
        </p:txBody>
      </p:sp>
      <p:sp>
        <p:nvSpPr>
          <p:cNvPr id="25603" name="Rectangle 3"/>
          <p:cNvSpPr>
            <a:spLocks noGrp="1" noChangeArrowheads="1"/>
          </p:cNvSpPr>
          <p:nvPr>
            <p:ph type="body" idx="1"/>
          </p:nvPr>
        </p:nvSpPr>
        <p:spPr/>
        <p:txBody>
          <a:bodyPr/>
          <a:lstStyle/>
          <a:p>
            <a:r>
              <a:rPr lang="en-US" altLang="en-US"/>
              <a:t>We live in an age when health, wealth &amp; wisdom are among the chief goals in life, though this has probably been the case through most of history.</a:t>
            </a:r>
          </a:p>
          <a:p>
            <a:r>
              <a:rPr lang="en-US" altLang="en-US"/>
              <a:t>This even has a large influence in the church, though God does not approve.</a:t>
            </a:r>
          </a:p>
          <a:p>
            <a:r>
              <a:rPr lang="en-US" altLang="en-US"/>
              <a:t>God wants us to know He values something else, and we should too.</a:t>
            </a:r>
          </a:p>
        </p:txBody>
      </p:sp>
    </p:spTree>
    <p:custDataLst>
      <p:tags r:id="rId1"/>
    </p:custDataLst>
  </p:cSld>
  <p:clrMapOvr>
    <a:masterClrMapping/>
  </p:clrMapOvr>
  <p:transition advTm="2143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additive="base">
                                        <p:cTn id="7" dur="500" fill="hold"/>
                                        <p:tgtEl>
                                          <p:spTgt spid="256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6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603">
                                            <p:txEl>
                                              <p:pRg st="1" end="1"/>
                                            </p:txEl>
                                          </p:spTgt>
                                        </p:tgtEl>
                                        <p:attrNameLst>
                                          <p:attrName>style.visibility</p:attrName>
                                        </p:attrNameLst>
                                      </p:cBhvr>
                                      <p:to>
                                        <p:strVal val="visible"/>
                                      </p:to>
                                    </p:set>
                                    <p:anim calcmode="lin" valueType="num">
                                      <p:cBhvr additive="base">
                                        <p:cTn id="13" dur="500" fill="hold"/>
                                        <p:tgtEl>
                                          <p:spTgt spid="2560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6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5603">
                                            <p:txEl>
                                              <p:pRg st="2" end="2"/>
                                            </p:txEl>
                                          </p:spTgt>
                                        </p:tgtEl>
                                        <p:attrNameLst>
                                          <p:attrName>style.visibility</p:attrName>
                                        </p:attrNameLst>
                                      </p:cBhvr>
                                      <p:to>
                                        <p:strVal val="visible"/>
                                      </p:to>
                                    </p:set>
                                    <p:anim calcmode="lin" valueType="num">
                                      <p:cBhvr additive="base">
                                        <p:cTn id="19" dur="500" fill="hold"/>
                                        <p:tgtEl>
                                          <p:spTgt spid="2560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560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a:t>Boasting</a:t>
            </a:r>
          </a:p>
        </p:txBody>
      </p:sp>
      <p:sp>
        <p:nvSpPr>
          <p:cNvPr id="18435" name="Rectangle 3"/>
          <p:cNvSpPr>
            <a:spLocks noGrp="1" noChangeArrowheads="1"/>
          </p:cNvSpPr>
          <p:nvPr>
            <p:ph type="body" idx="1"/>
          </p:nvPr>
        </p:nvSpPr>
        <p:spPr/>
        <p:txBody>
          <a:bodyPr/>
          <a:lstStyle/>
          <a:p>
            <a:r>
              <a:rPr lang="en-US" altLang="en-US"/>
              <a:t>Let him who boasts boast about this:</a:t>
            </a:r>
          </a:p>
          <a:p>
            <a:pPr lvl="1"/>
            <a:r>
              <a:rPr lang="en-US" altLang="en-US"/>
              <a:t>Probably ironic, since there are many who boast about knowing God, but don’t really know Him.</a:t>
            </a:r>
          </a:p>
          <a:p>
            <a:pPr lvl="1"/>
            <a:r>
              <a:rPr lang="en-US" altLang="en-US"/>
              <a:t>Consider the case of the Pharisee in Jesus’ parable (Luke 18:9-14)</a:t>
            </a:r>
          </a:p>
        </p:txBody>
      </p:sp>
    </p:spTree>
    <p:custDataLst>
      <p:tags r:id="rId1"/>
    </p:custDataLst>
  </p:cSld>
  <p:clrMapOvr>
    <a:masterClrMapping/>
  </p:clrMapOvr>
  <p:transition advTm="2086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435">
                                            <p:txEl>
                                              <p:pRg st="1" end="1"/>
                                            </p:txEl>
                                          </p:spTgt>
                                        </p:tgtEl>
                                        <p:attrNameLst>
                                          <p:attrName>style.visibility</p:attrName>
                                        </p:attrNameLst>
                                      </p:cBhvr>
                                      <p:to>
                                        <p:strVal val="visible"/>
                                      </p:to>
                                    </p:set>
                                    <p:anim calcmode="lin" valueType="num">
                                      <p:cBhvr additive="base">
                                        <p:cTn id="13"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4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435">
                                            <p:txEl>
                                              <p:pRg st="2" end="2"/>
                                            </p:txEl>
                                          </p:spTgt>
                                        </p:tgtEl>
                                        <p:attrNameLst>
                                          <p:attrName>style.visibility</p:attrName>
                                        </p:attrNameLst>
                                      </p:cBhvr>
                                      <p:to>
                                        <p:strVal val="visible"/>
                                      </p:to>
                                    </p:set>
                                    <p:anim calcmode="lin" valueType="num">
                                      <p:cBhvr additive="base">
                                        <p:cTn id="19"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43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a:t>The Pharisee</a:t>
            </a:r>
          </a:p>
        </p:txBody>
      </p:sp>
      <p:sp>
        <p:nvSpPr>
          <p:cNvPr id="27652" name="Text Box 4"/>
          <p:cNvSpPr txBox="1">
            <a:spLocks noChangeArrowheads="1"/>
          </p:cNvSpPr>
          <p:nvPr/>
        </p:nvSpPr>
        <p:spPr bwMode="auto">
          <a:xfrm>
            <a:off x="533400" y="1371600"/>
            <a:ext cx="8077200" cy="520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Luke 18:9 (NIV) To some who were confident of their own righteousness and looked down on everybody else, Jesus told this parable: 10 "Two men went up to the temple to pray, one a Pharisee and the other a tax collector. 11 The Pharisee stood up and prayed about himself: `God, I thank you that I am not like other men--robbers, evildoers, adulterers--or even like this tax collector. 12 I fast twice a week and give a tenth of all I get.' 13 "But the tax collector stood at a distance. He would not even look up to heaven, but beat his breast and said, `God, have mercy on me, a sinner.' 14 I tell you that this man, rather than the other, went home justified before God. For everyone who exalts himself will be humbled, and he who humbles himself will be exalted." </a:t>
            </a:r>
          </a:p>
        </p:txBody>
      </p:sp>
    </p:spTree>
    <p:custDataLst>
      <p:tags r:id="rId1"/>
    </p:custDataLst>
  </p:cSld>
  <p:clrMapOvr>
    <a:masterClrMapping/>
  </p:clrMapOvr>
  <p:transition advTm="4600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7652"/>
                                        </p:tgtEl>
                                        <p:attrNameLst>
                                          <p:attrName>style.visibility</p:attrName>
                                        </p:attrNameLst>
                                      </p:cBhvr>
                                      <p:to>
                                        <p:strVal val="visible"/>
                                      </p:to>
                                    </p:set>
                                    <p:animEffect transition="in" filter="checkerboard(across)">
                                      <p:cBhvr>
                                        <p:cTn id="7" dur="500"/>
                                        <p:tgtEl>
                                          <p:spTgt spid="27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en-US"/>
              <a:t>Boasting</a:t>
            </a:r>
          </a:p>
        </p:txBody>
      </p:sp>
      <p:sp>
        <p:nvSpPr>
          <p:cNvPr id="26627" name="Rectangle 3"/>
          <p:cNvSpPr>
            <a:spLocks noGrp="1" noChangeArrowheads="1"/>
          </p:cNvSpPr>
          <p:nvPr>
            <p:ph type="body" idx="1"/>
          </p:nvPr>
        </p:nvSpPr>
        <p:spPr/>
        <p:txBody>
          <a:bodyPr/>
          <a:lstStyle/>
          <a:p>
            <a:r>
              <a:rPr lang="en-US" altLang="en-US"/>
              <a:t>In any case, God does not boast about His wisdom, strength, wealth.</a:t>
            </a:r>
          </a:p>
          <a:p>
            <a:r>
              <a:rPr lang="en-US" altLang="en-US"/>
              <a:t>If we really know Him, we will care about what He cares about.</a:t>
            </a:r>
          </a:p>
          <a:p>
            <a:r>
              <a:rPr lang="en-US" altLang="en-US"/>
              <a:t>He cares about his kindness, justice &amp; righteousness.</a:t>
            </a:r>
          </a:p>
          <a:p>
            <a:endParaRPr lang="en-US" altLang="en-US"/>
          </a:p>
        </p:txBody>
      </p:sp>
    </p:spTree>
    <p:custDataLst>
      <p:tags r:id="rId1"/>
    </p:custDataLst>
  </p:cSld>
  <p:clrMapOvr>
    <a:masterClrMapping/>
  </p:clrMapOvr>
  <p:transition advTm="1512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 calcmode="lin" valueType="num">
                                      <p:cBhvr additive="base">
                                        <p:cTn id="7" dur="500" fill="hold"/>
                                        <p:tgtEl>
                                          <p:spTgt spid="266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6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627">
                                            <p:txEl>
                                              <p:pRg st="1" end="1"/>
                                            </p:txEl>
                                          </p:spTgt>
                                        </p:tgtEl>
                                        <p:attrNameLst>
                                          <p:attrName>style.visibility</p:attrName>
                                        </p:attrNameLst>
                                      </p:cBhvr>
                                      <p:to>
                                        <p:strVal val="visible"/>
                                      </p:to>
                                    </p:set>
                                    <p:anim calcmode="lin" valueType="num">
                                      <p:cBhvr additive="base">
                                        <p:cTn id="13" dur="500" fill="hold"/>
                                        <p:tgtEl>
                                          <p:spTgt spid="266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6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6627">
                                            <p:txEl>
                                              <p:pRg st="2" end="2"/>
                                            </p:txEl>
                                          </p:spTgt>
                                        </p:tgtEl>
                                        <p:attrNameLst>
                                          <p:attrName>style.visibility</p:attrName>
                                        </p:attrNameLst>
                                      </p:cBhvr>
                                      <p:to>
                                        <p:strVal val="visible"/>
                                      </p:to>
                                    </p:set>
                                    <p:anim calcmode="lin" valueType="num">
                                      <p:cBhvr additive="base">
                                        <p:cTn id="19" dur="500" fill="hold"/>
                                        <p:tgtEl>
                                          <p:spTgt spid="2662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62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sz="4000"/>
              <a:t>Kindness, Justice, Righteousness</a:t>
            </a:r>
          </a:p>
        </p:txBody>
      </p:sp>
      <p:sp>
        <p:nvSpPr>
          <p:cNvPr id="19459" name="Rectangle 3"/>
          <p:cNvSpPr>
            <a:spLocks noGrp="1" noChangeArrowheads="1"/>
          </p:cNvSpPr>
          <p:nvPr>
            <p:ph type="body" idx="1"/>
          </p:nvPr>
        </p:nvSpPr>
        <p:spPr/>
        <p:txBody>
          <a:bodyPr/>
          <a:lstStyle/>
          <a:p>
            <a:r>
              <a:rPr lang="en-US" altLang="en-US"/>
              <a:t>These are all character traits which those who concentrate on wisdom, strength &amp; wealth will tend to overlook.</a:t>
            </a:r>
          </a:p>
          <a:p>
            <a:r>
              <a:rPr lang="en-US" altLang="en-US"/>
              <a:t>Instead they will tend to use their wisdom, strength &amp; wealth to take advantage of those who are ignorant, weak &amp; poor.</a:t>
            </a:r>
          </a:p>
        </p:txBody>
      </p:sp>
    </p:spTree>
    <p:custDataLst>
      <p:tags r:id="rId1"/>
    </p:custDataLst>
  </p:cSld>
  <p:clrMapOvr>
    <a:masterClrMapping/>
  </p:clrMapOvr>
  <p:transition advTm="2365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 calcmode="lin" valueType="num">
                                      <p:cBhvr additive="base">
                                        <p:cTn id="7" dur="500" fill="hold"/>
                                        <p:tgtEl>
                                          <p:spTgt spid="194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459">
                                            <p:txEl>
                                              <p:pRg st="1" end="1"/>
                                            </p:txEl>
                                          </p:spTgt>
                                        </p:tgtEl>
                                        <p:attrNameLst>
                                          <p:attrName>style.visibility</p:attrName>
                                        </p:attrNameLst>
                                      </p:cBhvr>
                                      <p:to>
                                        <p:strVal val="visible"/>
                                      </p:to>
                                    </p:set>
                                    <p:anim calcmode="lin" valueType="num">
                                      <p:cBhvr additive="base">
                                        <p:cTn id="13" dur="500" fill="hold"/>
                                        <p:tgtEl>
                                          <p:spTgt spid="194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45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a:t>On Earth</a:t>
            </a:r>
          </a:p>
        </p:txBody>
      </p:sp>
      <p:sp>
        <p:nvSpPr>
          <p:cNvPr id="31747" name="Rectangle 3"/>
          <p:cNvSpPr>
            <a:spLocks noGrp="1" noChangeArrowheads="1"/>
          </p:cNvSpPr>
          <p:nvPr>
            <p:ph type="body" idx="1"/>
          </p:nvPr>
        </p:nvSpPr>
        <p:spPr/>
        <p:txBody>
          <a:bodyPr/>
          <a:lstStyle/>
          <a:p>
            <a:r>
              <a:rPr lang="en-US" altLang="en-US"/>
              <a:t>I am the LORD, who exercises kindness, justice and righteousness on earth.</a:t>
            </a:r>
          </a:p>
          <a:p>
            <a:r>
              <a:rPr lang="en-US" altLang="en-US"/>
              <a:t>Just as God exercises these traits “on earth” </a:t>
            </a:r>
            <a:r>
              <a:rPr lang="en-US" altLang="en-US">
                <a:latin typeface="WP TypographicSymbols" pitchFamily="2" charset="0"/>
              </a:rPr>
              <a:t>n </a:t>
            </a:r>
            <a:r>
              <a:rPr lang="en-US" altLang="en-US"/>
              <a:t>that is, here and now </a:t>
            </a:r>
            <a:r>
              <a:rPr lang="en-US" altLang="en-US">
                <a:latin typeface="WP TypographicSymbols" pitchFamily="2" charset="0"/>
              </a:rPr>
              <a:t>n </a:t>
            </a:r>
            <a:r>
              <a:rPr lang="en-US" altLang="en-US"/>
              <a:t>so should we.</a:t>
            </a:r>
            <a:endParaRPr lang="en-US" altLang="en-US">
              <a:latin typeface="WP TypographicSymbols" pitchFamily="2" charset="0"/>
            </a:endParaRPr>
          </a:p>
        </p:txBody>
      </p:sp>
    </p:spTree>
    <p:custDataLst>
      <p:tags r:id="rId1"/>
    </p:custDataLst>
  </p:cSld>
  <p:clrMapOvr>
    <a:masterClrMapping/>
  </p:clrMapOvr>
  <p:transition advTm="1327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 calcmode="lin" valueType="num">
                                      <p:cBhvr additive="base">
                                        <p:cTn id="7" dur="500" fill="hold"/>
                                        <p:tgtEl>
                                          <p:spTgt spid="317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7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1747">
                                            <p:txEl>
                                              <p:pRg st="1" end="1"/>
                                            </p:txEl>
                                          </p:spTgt>
                                        </p:tgtEl>
                                        <p:attrNameLst>
                                          <p:attrName>style.visibility</p:attrName>
                                        </p:attrNameLst>
                                      </p:cBhvr>
                                      <p:to>
                                        <p:strVal val="visible"/>
                                      </p:to>
                                    </p:set>
                                    <p:anim calcmode="lin" valueType="num">
                                      <p:cBhvr additive="base">
                                        <p:cTn id="13" dur="500" fill="hold"/>
                                        <p:tgtEl>
                                          <p:spTgt spid="317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174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en-US"/>
              <a:t>In These I Delight</a:t>
            </a:r>
          </a:p>
        </p:txBody>
      </p:sp>
      <p:sp>
        <p:nvSpPr>
          <p:cNvPr id="32771" name="Rectangle 3"/>
          <p:cNvSpPr>
            <a:spLocks noGrp="1" noChangeArrowheads="1"/>
          </p:cNvSpPr>
          <p:nvPr>
            <p:ph type="body" idx="1"/>
          </p:nvPr>
        </p:nvSpPr>
        <p:spPr/>
        <p:txBody>
          <a:bodyPr/>
          <a:lstStyle/>
          <a:p>
            <a:r>
              <a:rPr lang="en-US" altLang="en-US"/>
              <a:t>God is wiser, more powerful, and richer than anyone in the universe, yet He delights in kindness, justice, and righteousness.</a:t>
            </a:r>
          </a:p>
          <a:p>
            <a:r>
              <a:rPr lang="en-US" altLang="en-US"/>
              <a:t>If we want to be like God, so we should delight in what He does.</a:t>
            </a:r>
          </a:p>
        </p:txBody>
      </p:sp>
    </p:spTree>
    <p:custDataLst>
      <p:tags r:id="rId1"/>
    </p:custDataLst>
  </p:cSld>
  <p:clrMapOvr>
    <a:masterClrMapping/>
  </p:clrMapOvr>
  <p:transition advTm="1890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 calcmode="lin" valueType="num">
                                      <p:cBhvr additive="base">
                                        <p:cTn id="7" dur="500" fill="hold"/>
                                        <p:tgtEl>
                                          <p:spTgt spid="327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7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771">
                                            <p:txEl>
                                              <p:pRg st="1" end="1"/>
                                            </p:txEl>
                                          </p:spTgt>
                                        </p:tgtEl>
                                        <p:attrNameLst>
                                          <p:attrName>style.visibility</p:attrName>
                                        </p:attrNameLst>
                                      </p:cBhvr>
                                      <p:to>
                                        <p:strVal val="visible"/>
                                      </p:to>
                                    </p:set>
                                    <p:anim calcmode="lin" valueType="num">
                                      <p:cBhvr additive="base">
                                        <p:cTn id="13" dur="500" fill="hold"/>
                                        <p:tgtEl>
                                          <p:spTgt spid="327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77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ltLang="en-US"/>
              <a:t>What Attitudes Really Count?</a:t>
            </a:r>
          </a:p>
        </p:txBody>
      </p:sp>
      <p:sp>
        <p:nvSpPr>
          <p:cNvPr id="3075" name="Rectangle 3"/>
          <p:cNvSpPr>
            <a:spLocks noGrp="1" noChangeArrowheads="1"/>
          </p:cNvSpPr>
          <p:nvPr>
            <p:ph type="body" idx="1"/>
          </p:nvPr>
        </p:nvSpPr>
        <p:spPr/>
        <p:txBody>
          <a:bodyPr/>
          <a:lstStyle/>
          <a:p>
            <a:r>
              <a:rPr lang="en-US" altLang="en-US"/>
              <a:t>How do we bring our thoughts &amp; emotions into line with God’s will?</a:t>
            </a:r>
          </a:p>
          <a:p>
            <a:pPr lvl="1"/>
            <a:r>
              <a:rPr lang="en-US" altLang="en-US"/>
              <a:t>Prov 4:23 (NIV) Above all else, guard your heart, for it is the wellspring of life. </a:t>
            </a:r>
          </a:p>
          <a:p>
            <a:r>
              <a:rPr lang="en-US" altLang="en-US"/>
              <a:t>We need to know what God wants our attitudes, thoughts &amp; emotions to be.</a:t>
            </a:r>
          </a:p>
          <a:p>
            <a:r>
              <a:rPr lang="en-US" altLang="en-US"/>
              <a:t>One passage which is very helpful in this regard is Jeremiah 9:23-24.</a:t>
            </a:r>
          </a:p>
          <a:p>
            <a:endParaRPr lang="en-US" altLang="en-US"/>
          </a:p>
        </p:txBody>
      </p:sp>
    </p:spTree>
    <p:custDataLst>
      <p:tags r:id="rId1"/>
    </p:custDataLst>
  </p:cSld>
  <p:clrMapOvr>
    <a:masterClrMapping/>
  </p:clrMapOvr>
  <p:transition advTm="3896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5">
                                            <p:txEl>
                                              <p:pRg st="1" end="1"/>
                                            </p:txEl>
                                          </p:spTgt>
                                        </p:tgtEl>
                                        <p:attrNameLst>
                                          <p:attrName>style.visibility</p:attrName>
                                        </p:attrNameLst>
                                      </p:cBhvr>
                                      <p:to>
                                        <p:strVal val="visible"/>
                                      </p:to>
                                    </p:set>
                                    <p:anim calcmode="lin" valueType="num">
                                      <p:cBhvr additive="base">
                                        <p:cTn id="13" dur="500" fill="hold"/>
                                        <p:tgtEl>
                                          <p:spTgt spid="30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5">
                                            <p:txEl>
                                              <p:pRg st="2" end="2"/>
                                            </p:txEl>
                                          </p:spTgt>
                                        </p:tgtEl>
                                        <p:attrNameLst>
                                          <p:attrName>style.visibility</p:attrName>
                                        </p:attrNameLst>
                                      </p:cBhvr>
                                      <p:to>
                                        <p:strVal val="visible"/>
                                      </p:to>
                                    </p:set>
                                    <p:anim calcmode="lin" valueType="num">
                                      <p:cBhvr additive="base">
                                        <p:cTn id="19" dur="500" fill="hold"/>
                                        <p:tgtEl>
                                          <p:spTgt spid="30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75">
                                            <p:txEl>
                                              <p:pRg st="3" end="3"/>
                                            </p:txEl>
                                          </p:spTgt>
                                        </p:tgtEl>
                                        <p:attrNameLst>
                                          <p:attrName>style.visibility</p:attrName>
                                        </p:attrNameLst>
                                      </p:cBhvr>
                                      <p:to>
                                        <p:strVal val="visible"/>
                                      </p:to>
                                    </p:set>
                                    <p:anim calcmode="lin" valueType="num">
                                      <p:cBhvr additive="base">
                                        <p:cTn id="25" dur="500" fill="hold"/>
                                        <p:tgtEl>
                                          <p:spTgt spid="307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a:t>Conclusions</a:t>
            </a:r>
          </a:p>
        </p:txBody>
      </p:sp>
      <p:sp>
        <p:nvSpPr>
          <p:cNvPr id="22531" name="Rectangle 3"/>
          <p:cNvSpPr>
            <a:spLocks noGrp="1" noChangeArrowheads="1"/>
          </p:cNvSpPr>
          <p:nvPr>
            <p:ph type="body" idx="1"/>
          </p:nvPr>
        </p:nvSpPr>
        <p:spPr/>
        <p:txBody>
          <a:bodyPr/>
          <a:lstStyle/>
          <a:p>
            <a:pPr>
              <a:lnSpc>
                <a:spcPct val="90000"/>
              </a:lnSpc>
            </a:pPr>
            <a:r>
              <a:rPr lang="en-US" altLang="en-US" sz="2800"/>
              <a:t>So, let us seek to imitate those traits of God that He delights in:</a:t>
            </a:r>
          </a:p>
          <a:p>
            <a:pPr lvl="1">
              <a:lnSpc>
                <a:spcPct val="90000"/>
              </a:lnSpc>
            </a:pPr>
            <a:r>
              <a:rPr lang="en-US" altLang="en-US" sz="2400"/>
              <a:t>Kindness</a:t>
            </a:r>
          </a:p>
          <a:p>
            <a:pPr lvl="1">
              <a:lnSpc>
                <a:spcPct val="90000"/>
              </a:lnSpc>
            </a:pPr>
            <a:r>
              <a:rPr lang="en-US" altLang="en-US" sz="2400"/>
              <a:t>Justice</a:t>
            </a:r>
          </a:p>
          <a:p>
            <a:pPr lvl="1">
              <a:lnSpc>
                <a:spcPct val="90000"/>
              </a:lnSpc>
            </a:pPr>
            <a:r>
              <a:rPr lang="en-US" altLang="en-US" sz="2400"/>
              <a:t>Righteousness</a:t>
            </a:r>
          </a:p>
          <a:p>
            <a:pPr>
              <a:lnSpc>
                <a:spcPct val="90000"/>
              </a:lnSpc>
            </a:pPr>
            <a:r>
              <a:rPr lang="en-US" altLang="en-US" sz="2800"/>
              <a:t>Yet even imitating God is far beyond our abilities…</a:t>
            </a:r>
          </a:p>
          <a:p>
            <a:pPr>
              <a:lnSpc>
                <a:spcPct val="90000"/>
              </a:lnSpc>
            </a:pPr>
            <a:r>
              <a:rPr lang="en-US" altLang="en-US" sz="2800"/>
              <a:t>But God will give us some measure of success in this…</a:t>
            </a:r>
          </a:p>
          <a:p>
            <a:pPr>
              <a:lnSpc>
                <a:spcPct val="90000"/>
              </a:lnSpc>
            </a:pPr>
            <a:r>
              <a:rPr lang="en-US" altLang="en-US" sz="2800"/>
              <a:t>If this is what we really want to do.</a:t>
            </a:r>
          </a:p>
        </p:txBody>
      </p:sp>
    </p:spTree>
    <p:custDataLst>
      <p:tags r:id="rId1"/>
    </p:custDataLst>
  </p:cSld>
  <p:clrMapOvr>
    <a:masterClrMapping/>
  </p:clrMapOvr>
  <p:transition advTm="3358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531">
                                            <p:txEl>
                                              <p:pRg st="1" end="1"/>
                                            </p:txEl>
                                          </p:spTgt>
                                        </p:tgtEl>
                                        <p:attrNameLst>
                                          <p:attrName>style.visibility</p:attrName>
                                        </p:attrNameLst>
                                      </p:cBhvr>
                                      <p:to>
                                        <p:strVal val="visible"/>
                                      </p:to>
                                    </p:set>
                                    <p:anim calcmode="lin" valueType="num">
                                      <p:cBhvr additive="base">
                                        <p:cTn id="13" dur="500" fill="hold"/>
                                        <p:tgtEl>
                                          <p:spTgt spid="2253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5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531">
                                            <p:txEl>
                                              <p:pRg st="2" end="2"/>
                                            </p:txEl>
                                          </p:spTgt>
                                        </p:tgtEl>
                                        <p:attrNameLst>
                                          <p:attrName>style.visibility</p:attrName>
                                        </p:attrNameLst>
                                      </p:cBhvr>
                                      <p:to>
                                        <p:strVal val="visible"/>
                                      </p:to>
                                    </p:set>
                                    <p:anim calcmode="lin" valueType="num">
                                      <p:cBhvr additive="base">
                                        <p:cTn id="19" dur="500" fill="hold"/>
                                        <p:tgtEl>
                                          <p:spTgt spid="2253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5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531">
                                            <p:txEl>
                                              <p:pRg st="3" end="3"/>
                                            </p:txEl>
                                          </p:spTgt>
                                        </p:tgtEl>
                                        <p:attrNameLst>
                                          <p:attrName>style.visibility</p:attrName>
                                        </p:attrNameLst>
                                      </p:cBhvr>
                                      <p:to>
                                        <p:strVal val="visible"/>
                                      </p:to>
                                    </p:set>
                                    <p:anim calcmode="lin" valueType="num">
                                      <p:cBhvr additive="base">
                                        <p:cTn id="25" dur="500" fill="hold"/>
                                        <p:tgtEl>
                                          <p:spTgt spid="2253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253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2531">
                                            <p:txEl>
                                              <p:pRg st="4" end="4"/>
                                            </p:txEl>
                                          </p:spTgt>
                                        </p:tgtEl>
                                        <p:attrNameLst>
                                          <p:attrName>style.visibility</p:attrName>
                                        </p:attrNameLst>
                                      </p:cBhvr>
                                      <p:to>
                                        <p:strVal val="visible"/>
                                      </p:to>
                                    </p:set>
                                    <p:anim calcmode="lin" valueType="num">
                                      <p:cBhvr additive="base">
                                        <p:cTn id="31" dur="500" fill="hold"/>
                                        <p:tgtEl>
                                          <p:spTgt spid="2253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253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2531">
                                            <p:txEl>
                                              <p:pRg st="5" end="5"/>
                                            </p:txEl>
                                          </p:spTgt>
                                        </p:tgtEl>
                                        <p:attrNameLst>
                                          <p:attrName>style.visibility</p:attrName>
                                        </p:attrNameLst>
                                      </p:cBhvr>
                                      <p:to>
                                        <p:strVal val="visible"/>
                                      </p:to>
                                    </p:set>
                                    <p:anim calcmode="lin" valueType="num">
                                      <p:cBhvr additive="base">
                                        <p:cTn id="37" dur="500" fill="hold"/>
                                        <p:tgtEl>
                                          <p:spTgt spid="2253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253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2531">
                                            <p:txEl>
                                              <p:pRg st="6" end="6"/>
                                            </p:txEl>
                                          </p:spTgt>
                                        </p:tgtEl>
                                        <p:attrNameLst>
                                          <p:attrName>style.visibility</p:attrName>
                                        </p:attrNameLst>
                                      </p:cBhvr>
                                      <p:to>
                                        <p:strVal val="visible"/>
                                      </p:to>
                                    </p:set>
                                    <p:anim calcmode="lin" valueType="num">
                                      <p:cBhvr additive="base">
                                        <p:cTn id="43" dur="500" fill="hold"/>
                                        <p:tgtEl>
                                          <p:spTgt spid="22531">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253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8" name="Picture 6" descr="MC900423171[1]"/>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1828800" y="685800"/>
            <a:ext cx="5486400" cy="5486400"/>
          </a:xfrm>
          <a:prstGeom prst="rect">
            <a:avLst/>
          </a:prstGeom>
          <a:noFill/>
          <a:extLst>
            <a:ext uri="{909E8E84-426E-40DD-AFC4-6F175D3DCCD1}">
              <a14:hiddenFill xmlns:a14="http://schemas.microsoft.com/office/drawing/2010/main">
                <a:solidFill>
                  <a:srgbClr val="FFFFFF"/>
                </a:solidFill>
              </a14:hiddenFill>
            </a:ext>
          </a:extLst>
        </p:spPr>
      </p:pic>
      <p:sp>
        <p:nvSpPr>
          <p:cNvPr id="23556" name="Rectangle 4"/>
          <p:cNvSpPr>
            <a:spLocks noGrp="1" noChangeArrowheads="1"/>
          </p:cNvSpPr>
          <p:nvPr>
            <p:ph type="ctrTitle"/>
          </p:nvPr>
        </p:nvSpPr>
        <p:spPr>
          <a:xfrm>
            <a:off x="685800" y="2514600"/>
            <a:ext cx="7772400" cy="1470025"/>
          </a:xfrm>
        </p:spPr>
        <p:txBody>
          <a:bodyPr/>
          <a:lstStyle/>
          <a:p>
            <a:r>
              <a:rPr lang="en-US" altLang="en-US" sz="5400"/>
              <a:t>The End</a:t>
            </a:r>
          </a:p>
        </p:txBody>
      </p:sp>
      <p:sp>
        <p:nvSpPr>
          <p:cNvPr id="23557" name="Rectangle 5"/>
          <p:cNvSpPr>
            <a:spLocks noGrp="1" noChangeArrowheads="1"/>
          </p:cNvSpPr>
          <p:nvPr>
            <p:ph type="subTitle" idx="1"/>
          </p:nvPr>
        </p:nvSpPr>
        <p:spPr/>
        <p:txBody>
          <a:bodyPr/>
          <a:lstStyle/>
          <a:p>
            <a:endParaRPr lang="en-US" altLang="en-US"/>
          </a:p>
        </p:txBody>
      </p:sp>
    </p:spTree>
    <p:custDataLst>
      <p:tags r:id="rId1"/>
    </p:custDataLst>
  </p:cSld>
  <p:clrMapOvr>
    <a:masterClrMapping/>
  </p:clrMapOvr>
  <p:transition advTm="2568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3556"/>
                                        </p:tgtEl>
                                        <p:attrNameLst>
                                          <p:attrName>style.visibility</p:attrName>
                                        </p:attrNameLst>
                                      </p:cBhvr>
                                      <p:to>
                                        <p:strVal val="visible"/>
                                      </p:to>
                                    </p:set>
                                    <p:anim calcmode="lin" valueType="num">
                                      <p:cBhvr>
                                        <p:cTn id="7" dur="500" fill="hold"/>
                                        <p:tgtEl>
                                          <p:spTgt spid="23556"/>
                                        </p:tgtEl>
                                        <p:attrNameLst>
                                          <p:attrName>ppt_w</p:attrName>
                                        </p:attrNameLst>
                                      </p:cBhvr>
                                      <p:tavLst>
                                        <p:tav tm="0">
                                          <p:val>
                                            <p:fltVal val="0"/>
                                          </p:val>
                                        </p:tav>
                                        <p:tav tm="100000">
                                          <p:val>
                                            <p:strVal val="#ppt_w"/>
                                          </p:val>
                                        </p:tav>
                                      </p:tavLst>
                                    </p:anim>
                                    <p:anim calcmode="lin" valueType="num">
                                      <p:cBhvr>
                                        <p:cTn id="8" dur="500" fill="hold"/>
                                        <p:tgtEl>
                                          <p:spTgt spid="2355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ltLang="en-US"/>
              <a:t>Jeremiah 9:23-24</a:t>
            </a:r>
          </a:p>
        </p:txBody>
      </p:sp>
      <p:sp>
        <p:nvSpPr>
          <p:cNvPr id="4100" name="Text Box 4"/>
          <p:cNvSpPr txBox="1">
            <a:spLocks noChangeArrowheads="1"/>
          </p:cNvSpPr>
          <p:nvPr/>
        </p:nvSpPr>
        <p:spPr bwMode="auto">
          <a:xfrm>
            <a:off x="914400" y="1447800"/>
            <a:ext cx="7315200" cy="436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a:t>23 (NIV) This is what the LORD says: </a:t>
            </a:r>
          </a:p>
          <a:p>
            <a:r>
              <a:rPr lang="en-US" altLang="en-US" sz="2800"/>
              <a:t>"Let not the wise man boast of his wisdom </a:t>
            </a:r>
          </a:p>
          <a:p>
            <a:r>
              <a:rPr lang="en-US" altLang="en-US" sz="2800"/>
              <a:t>or the strong man boast of his strength </a:t>
            </a:r>
          </a:p>
          <a:p>
            <a:r>
              <a:rPr lang="en-US" altLang="en-US" sz="2800"/>
              <a:t>or the rich man boast of his riches, </a:t>
            </a:r>
          </a:p>
          <a:p>
            <a:r>
              <a:rPr lang="en-US" altLang="en-US" sz="2800"/>
              <a:t>24 but let him who boasts boast about this: </a:t>
            </a:r>
          </a:p>
          <a:p>
            <a:r>
              <a:rPr lang="en-US" altLang="en-US" sz="2800"/>
              <a:t>that he understands and knows me, </a:t>
            </a:r>
          </a:p>
          <a:p>
            <a:r>
              <a:rPr lang="en-US" altLang="en-US" sz="2800"/>
              <a:t>that I am the LORD, who exercises kindness, </a:t>
            </a:r>
          </a:p>
          <a:p>
            <a:r>
              <a:rPr lang="en-US" altLang="en-US" sz="2800"/>
              <a:t>justice and righteousness on earth, </a:t>
            </a:r>
          </a:p>
          <a:p>
            <a:r>
              <a:rPr lang="en-US" altLang="en-US" sz="2800"/>
              <a:t>for in these I delight," </a:t>
            </a:r>
          </a:p>
          <a:p>
            <a:r>
              <a:rPr lang="en-US" altLang="en-US" sz="2800"/>
              <a:t> declares the LORD. </a:t>
            </a:r>
          </a:p>
        </p:txBody>
      </p:sp>
    </p:spTree>
    <p:custDataLst>
      <p:tags r:id="rId1"/>
    </p:custDataLst>
  </p:cSld>
  <p:clrMapOvr>
    <a:masterClrMapping/>
  </p:clrMapOvr>
  <p:transition advTm="2804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checkerboard(across)">
                                      <p:cBhvr>
                                        <p:cTn id="7"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MC900323625[1]"/>
          <p:cNvPicPr>
            <a:picLocks noChangeAspect="1" noChangeArrowheads="1"/>
          </p:cNvPicPr>
          <p:nvPr/>
        </p:nvPicPr>
        <p:blipFill>
          <a:blip r:embed="rId3" cstate="print">
            <a:lum bright="50000" contrast="-50000"/>
            <a:extLst>
              <a:ext uri="{28A0092B-C50C-407E-A947-70E740481C1C}">
                <a14:useLocalDpi xmlns:a14="http://schemas.microsoft.com/office/drawing/2010/main" val="0"/>
              </a:ext>
            </a:extLst>
          </a:blip>
          <a:srcRect/>
          <a:stretch>
            <a:fillRect/>
          </a:stretch>
        </p:blipFill>
        <p:spPr bwMode="auto">
          <a:xfrm>
            <a:off x="1831975" y="685800"/>
            <a:ext cx="5478463" cy="5486400"/>
          </a:xfrm>
          <a:prstGeom prst="rect">
            <a:avLst/>
          </a:prstGeom>
          <a:noFill/>
          <a:extLst>
            <a:ext uri="{909E8E84-426E-40DD-AFC4-6F175D3DCCD1}">
              <a14:hiddenFill xmlns:a14="http://schemas.microsoft.com/office/drawing/2010/main">
                <a:solidFill>
                  <a:srgbClr val="FFFFFF"/>
                </a:solidFill>
              </a14:hiddenFill>
            </a:ext>
          </a:extLst>
        </p:spPr>
      </p:pic>
      <p:sp>
        <p:nvSpPr>
          <p:cNvPr id="6148" name="Rectangle 4"/>
          <p:cNvSpPr>
            <a:spLocks noGrp="1" noChangeArrowheads="1"/>
          </p:cNvSpPr>
          <p:nvPr>
            <p:ph type="ctrTitle"/>
          </p:nvPr>
        </p:nvSpPr>
        <p:spPr/>
        <p:txBody>
          <a:bodyPr/>
          <a:lstStyle/>
          <a:p>
            <a:r>
              <a:rPr lang="en-US" altLang="en-US"/>
              <a:t>Don’t Boast About (and So Misuse) Your Abilities</a:t>
            </a:r>
          </a:p>
        </p:txBody>
      </p:sp>
      <p:sp>
        <p:nvSpPr>
          <p:cNvPr id="6149" name="Rectangle 5"/>
          <p:cNvSpPr>
            <a:spLocks noGrp="1" noChangeArrowheads="1"/>
          </p:cNvSpPr>
          <p:nvPr>
            <p:ph type="subTitle" idx="1"/>
          </p:nvPr>
        </p:nvSpPr>
        <p:spPr/>
        <p:txBody>
          <a:bodyPr/>
          <a:lstStyle/>
          <a:p>
            <a:r>
              <a:rPr lang="en-US" altLang="en-US"/>
              <a:t>Jeremiah 9:23</a:t>
            </a:r>
          </a:p>
        </p:txBody>
      </p:sp>
    </p:spTree>
    <p:custDataLst>
      <p:tags r:id="rId1"/>
    </p:custDataLst>
  </p:cSld>
  <p:clrMapOvr>
    <a:masterClrMapping/>
  </p:clrMapOvr>
  <p:transition advTm="738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148"/>
                                        </p:tgtEl>
                                        <p:attrNameLst>
                                          <p:attrName>style.visibility</p:attrName>
                                        </p:attrNameLst>
                                      </p:cBhvr>
                                      <p:to>
                                        <p:strVal val="visible"/>
                                      </p:to>
                                    </p:set>
                                    <p:anim calcmode="lin" valueType="num">
                                      <p:cBhvr>
                                        <p:cTn id="7" dur="500" fill="hold"/>
                                        <p:tgtEl>
                                          <p:spTgt spid="6148"/>
                                        </p:tgtEl>
                                        <p:attrNameLst>
                                          <p:attrName>ppt_w</p:attrName>
                                        </p:attrNameLst>
                                      </p:cBhvr>
                                      <p:tavLst>
                                        <p:tav tm="0">
                                          <p:val>
                                            <p:fltVal val="0"/>
                                          </p:val>
                                        </p:tav>
                                        <p:tav tm="100000">
                                          <p:val>
                                            <p:strVal val="#ppt_w"/>
                                          </p:val>
                                        </p:tav>
                                      </p:tavLst>
                                    </p:anim>
                                    <p:anim calcmode="lin" valueType="num">
                                      <p:cBhvr>
                                        <p:cTn id="8" dur="500" fill="hold"/>
                                        <p:tgtEl>
                                          <p:spTgt spid="614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6149">
                                            <p:txEl>
                                              <p:pRg st="0" end="0"/>
                                            </p:txEl>
                                          </p:spTgt>
                                        </p:tgtEl>
                                        <p:attrNameLst>
                                          <p:attrName>style.visibility</p:attrName>
                                        </p:attrNameLst>
                                      </p:cBhvr>
                                      <p:to>
                                        <p:strVal val="visible"/>
                                      </p:to>
                                    </p:set>
                                    <p:animEffect transition="in" filter="checkerboard(across)">
                                      <p:cBhvr>
                                        <p:cTn id="13" dur="500"/>
                                        <p:tgtEl>
                                          <p:spTgt spid="614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P spid="614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a:t>Wisdom</a:t>
            </a:r>
          </a:p>
        </p:txBody>
      </p:sp>
      <p:sp>
        <p:nvSpPr>
          <p:cNvPr id="12291" name="Rectangle 3"/>
          <p:cNvSpPr>
            <a:spLocks noGrp="1" noChangeArrowheads="1"/>
          </p:cNvSpPr>
          <p:nvPr>
            <p:ph type="body" idx="1"/>
          </p:nvPr>
        </p:nvSpPr>
        <p:spPr/>
        <p:txBody>
          <a:bodyPr/>
          <a:lstStyle/>
          <a:p>
            <a:pPr>
              <a:lnSpc>
                <a:spcPct val="90000"/>
              </a:lnSpc>
            </a:pPr>
            <a:r>
              <a:rPr lang="en-US" altLang="en-US"/>
              <a:t>The Hebrew term is rather broad.</a:t>
            </a:r>
          </a:p>
          <a:p>
            <a:pPr lvl="1">
              <a:lnSpc>
                <a:spcPct val="90000"/>
              </a:lnSpc>
            </a:pPr>
            <a:r>
              <a:rPr lang="en-US" altLang="en-US"/>
              <a:t>Not just knowledge or intelligence</a:t>
            </a:r>
          </a:p>
          <a:p>
            <a:pPr lvl="1">
              <a:lnSpc>
                <a:spcPct val="90000"/>
              </a:lnSpc>
            </a:pPr>
            <a:r>
              <a:rPr lang="en-US" altLang="en-US"/>
              <a:t>Closer to common sense</a:t>
            </a:r>
          </a:p>
          <a:p>
            <a:pPr lvl="1">
              <a:lnSpc>
                <a:spcPct val="90000"/>
              </a:lnSpc>
            </a:pPr>
            <a:r>
              <a:rPr lang="en-US" altLang="en-US"/>
              <a:t>Includes both theory &amp; practice/skill</a:t>
            </a:r>
          </a:p>
          <a:p>
            <a:pPr lvl="1">
              <a:lnSpc>
                <a:spcPct val="90000"/>
              </a:lnSpc>
            </a:pPr>
            <a:r>
              <a:rPr lang="en-US" altLang="en-US"/>
              <a:t>Includes both secular &amp; religious areas</a:t>
            </a:r>
          </a:p>
          <a:p>
            <a:pPr>
              <a:lnSpc>
                <a:spcPct val="90000"/>
              </a:lnSpc>
            </a:pPr>
            <a:r>
              <a:rPr lang="en-US" altLang="en-US"/>
              <a:t>It is certainly something:</a:t>
            </a:r>
          </a:p>
          <a:p>
            <a:pPr lvl="1">
              <a:lnSpc>
                <a:spcPct val="90000"/>
              </a:lnSpc>
            </a:pPr>
            <a:r>
              <a:rPr lang="en-US" altLang="en-US"/>
              <a:t>That is desirable to have </a:t>
            </a:r>
          </a:p>
          <a:p>
            <a:pPr lvl="1">
              <a:lnSpc>
                <a:spcPct val="90000"/>
              </a:lnSpc>
            </a:pPr>
            <a:r>
              <a:rPr lang="en-US" altLang="en-US"/>
              <a:t>That not many people have</a:t>
            </a:r>
          </a:p>
          <a:p>
            <a:pPr lvl="1">
              <a:lnSpc>
                <a:spcPct val="90000"/>
              </a:lnSpc>
            </a:pPr>
            <a:r>
              <a:rPr lang="en-US" altLang="en-US"/>
              <a:t>That can be very valuable for success in life.</a:t>
            </a:r>
          </a:p>
        </p:txBody>
      </p:sp>
    </p:spTree>
    <p:custDataLst>
      <p:tags r:id="rId1"/>
    </p:custDataLst>
  </p:cSld>
  <p:clrMapOvr>
    <a:masterClrMapping/>
  </p:clrMapOvr>
  <p:transition advTm="3663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additive="base">
                                        <p:cTn id="7" dur="5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291">
                                            <p:txEl>
                                              <p:pRg st="1" end="1"/>
                                            </p:txEl>
                                          </p:spTgt>
                                        </p:tgtEl>
                                        <p:attrNameLst>
                                          <p:attrName>style.visibility</p:attrName>
                                        </p:attrNameLst>
                                      </p:cBhvr>
                                      <p:to>
                                        <p:strVal val="visible"/>
                                      </p:to>
                                    </p:set>
                                    <p:anim calcmode="lin" valueType="num">
                                      <p:cBhvr additive="base">
                                        <p:cTn id="13" dur="500" fill="hold"/>
                                        <p:tgtEl>
                                          <p:spTgt spid="122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2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291">
                                            <p:txEl>
                                              <p:pRg st="2" end="2"/>
                                            </p:txEl>
                                          </p:spTgt>
                                        </p:tgtEl>
                                        <p:attrNameLst>
                                          <p:attrName>style.visibility</p:attrName>
                                        </p:attrNameLst>
                                      </p:cBhvr>
                                      <p:to>
                                        <p:strVal val="visible"/>
                                      </p:to>
                                    </p:set>
                                    <p:anim calcmode="lin" valueType="num">
                                      <p:cBhvr additive="base">
                                        <p:cTn id="19" dur="500" fill="hold"/>
                                        <p:tgtEl>
                                          <p:spTgt spid="1229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2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291">
                                            <p:txEl>
                                              <p:pRg st="3" end="3"/>
                                            </p:txEl>
                                          </p:spTgt>
                                        </p:tgtEl>
                                        <p:attrNameLst>
                                          <p:attrName>style.visibility</p:attrName>
                                        </p:attrNameLst>
                                      </p:cBhvr>
                                      <p:to>
                                        <p:strVal val="visible"/>
                                      </p:to>
                                    </p:set>
                                    <p:anim calcmode="lin" valueType="num">
                                      <p:cBhvr additive="base">
                                        <p:cTn id="25" dur="500" fill="hold"/>
                                        <p:tgtEl>
                                          <p:spTgt spid="1229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29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291">
                                            <p:txEl>
                                              <p:pRg st="4" end="4"/>
                                            </p:txEl>
                                          </p:spTgt>
                                        </p:tgtEl>
                                        <p:attrNameLst>
                                          <p:attrName>style.visibility</p:attrName>
                                        </p:attrNameLst>
                                      </p:cBhvr>
                                      <p:to>
                                        <p:strVal val="visible"/>
                                      </p:to>
                                    </p:set>
                                    <p:anim calcmode="lin" valueType="num">
                                      <p:cBhvr additive="base">
                                        <p:cTn id="31" dur="500" fill="hold"/>
                                        <p:tgtEl>
                                          <p:spTgt spid="1229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29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291">
                                            <p:txEl>
                                              <p:pRg st="5" end="5"/>
                                            </p:txEl>
                                          </p:spTgt>
                                        </p:tgtEl>
                                        <p:attrNameLst>
                                          <p:attrName>style.visibility</p:attrName>
                                        </p:attrNameLst>
                                      </p:cBhvr>
                                      <p:to>
                                        <p:strVal val="visible"/>
                                      </p:to>
                                    </p:set>
                                    <p:anim calcmode="lin" valueType="num">
                                      <p:cBhvr additive="base">
                                        <p:cTn id="37" dur="500" fill="hold"/>
                                        <p:tgtEl>
                                          <p:spTgt spid="1229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29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291">
                                            <p:txEl>
                                              <p:pRg st="6" end="6"/>
                                            </p:txEl>
                                          </p:spTgt>
                                        </p:tgtEl>
                                        <p:attrNameLst>
                                          <p:attrName>style.visibility</p:attrName>
                                        </p:attrNameLst>
                                      </p:cBhvr>
                                      <p:to>
                                        <p:strVal val="visible"/>
                                      </p:to>
                                    </p:set>
                                    <p:anim calcmode="lin" valueType="num">
                                      <p:cBhvr additive="base">
                                        <p:cTn id="43" dur="500" fill="hold"/>
                                        <p:tgtEl>
                                          <p:spTgt spid="12291">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229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291">
                                            <p:txEl>
                                              <p:pRg st="7" end="7"/>
                                            </p:txEl>
                                          </p:spTgt>
                                        </p:tgtEl>
                                        <p:attrNameLst>
                                          <p:attrName>style.visibility</p:attrName>
                                        </p:attrNameLst>
                                      </p:cBhvr>
                                      <p:to>
                                        <p:strVal val="visible"/>
                                      </p:to>
                                    </p:set>
                                    <p:anim calcmode="lin" valueType="num">
                                      <p:cBhvr additive="base">
                                        <p:cTn id="49" dur="500" fill="hold"/>
                                        <p:tgtEl>
                                          <p:spTgt spid="12291">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229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2291">
                                            <p:txEl>
                                              <p:pRg st="8" end="8"/>
                                            </p:txEl>
                                          </p:spTgt>
                                        </p:tgtEl>
                                        <p:attrNameLst>
                                          <p:attrName>style.visibility</p:attrName>
                                        </p:attrNameLst>
                                      </p:cBhvr>
                                      <p:to>
                                        <p:strVal val="visible"/>
                                      </p:to>
                                    </p:set>
                                    <p:anim calcmode="lin" valueType="num">
                                      <p:cBhvr additive="base">
                                        <p:cTn id="55" dur="500" fill="hold"/>
                                        <p:tgtEl>
                                          <p:spTgt spid="12291">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2291">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a:t>Strength</a:t>
            </a:r>
          </a:p>
        </p:txBody>
      </p:sp>
      <p:sp>
        <p:nvSpPr>
          <p:cNvPr id="13315" name="Rectangle 3"/>
          <p:cNvSpPr>
            <a:spLocks noGrp="1" noChangeArrowheads="1"/>
          </p:cNvSpPr>
          <p:nvPr>
            <p:ph type="body" idx="1"/>
          </p:nvPr>
        </p:nvSpPr>
        <p:spPr/>
        <p:txBody>
          <a:bodyPr/>
          <a:lstStyle/>
          <a:p>
            <a:r>
              <a:rPr lang="en-US" altLang="en-US" sz="2800"/>
              <a:t>Basically physical strength:</a:t>
            </a:r>
          </a:p>
          <a:p>
            <a:pPr lvl="1"/>
            <a:r>
              <a:rPr lang="en-US" altLang="en-US" sz="2400"/>
              <a:t>In the Bible, usually in the context of battle</a:t>
            </a:r>
          </a:p>
          <a:p>
            <a:pPr lvl="1"/>
            <a:r>
              <a:rPr lang="en-US" altLang="en-US" sz="2400"/>
              <a:t>In all ages and cultures, this has been a valuable characteristic.</a:t>
            </a:r>
          </a:p>
          <a:p>
            <a:pPr lvl="1"/>
            <a:r>
              <a:rPr lang="en-US" altLang="en-US" sz="2400"/>
              <a:t>Even in our times, when technology has replaced physical strength in warfare…</a:t>
            </a:r>
          </a:p>
          <a:p>
            <a:pPr lvl="1"/>
            <a:r>
              <a:rPr lang="en-US" altLang="en-US" sz="2400"/>
              <a:t>Physical strength &amp; ability are highly regarded and athletes are often well-paid.</a:t>
            </a:r>
          </a:p>
          <a:p>
            <a:r>
              <a:rPr lang="en-US" altLang="en-US" sz="2800"/>
              <a:t>So many people (especially men &amp; boys) very much wish to be strong.</a:t>
            </a:r>
          </a:p>
        </p:txBody>
      </p:sp>
    </p:spTree>
    <p:custDataLst>
      <p:tags r:id="rId1"/>
    </p:custDataLst>
  </p:cSld>
  <p:clrMapOvr>
    <a:masterClrMapping/>
  </p:clrMapOvr>
  <p:transition advTm="4041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315">
                                            <p:txEl>
                                              <p:pRg st="1" end="1"/>
                                            </p:txEl>
                                          </p:spTgt>
                                        </p:tgtEl>
                                        <p:attrNameLst>
                                          <p:attrName>style.visibility</p:attrName>
                                        </p:attrNameLst>
                                      </p:cBhvr>
                                      <p:to>
                                        <p:strVal val="visible"/>
                                      </p:to>
                                    </p:set>
                                    <p:anim calcmode="lin" valueType="num">
                                      <p:cBhvr additive="base">
                                        <p:cTn id="13" dur="5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315">
                                            <p:txEl>
                                              <p:pRg st="2" end="2"/>
                                            </p:txEl>
                                          </p:spTgt>
                                        </p:tgtEl>
                                        <p:attrNameLst>
                                          <p:attrName>style.visibility</p:attrName>
                                        </p:attrNameLst>
                                      </p:cBhvr>
                                      <p:to>
                                        <p:strVal val="visible"/>
                                      </p:to>
                                    </p:set>
                                    <p:anim calcmode="lin" valueType="num">
                                      <p:cBhvr additive="base">
                                        <p:cTn id="19" dur="5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315">
                                            <p:txEl>
                                              <p:pRg st="3" end="3"/>
                                            </p:txEl>
                                          </p:spTgt>
                                        </p:tgtEl>
                                        <p:attrNameLst>
                                          <p:attrName>style.visibility</p:attrName>
                                        </p:attrNameLst>
                                      </p:cBhvr>
                                      <p:to>
                                        <p:strVal val="visible"/>
                                      </p:to>
                                    </p:set>
                                    <p:anim calcmode="lin" valueType="num">
                                      <p:cBhvr additive="base">
                                        <p:cTn id="25" dur="500" fill="hold"/>
                                        <p:tgtEl>
                                          <p:spTgt spid="1331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3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315">
                                            <p:txEl>
                                              <p:pRg st="4" end="4"/>
                                            </p:txEl>
                                          </p:spTgt>
                                        </p:tgtEl>
                                        <p:attrNameLst>
                                          <p:attrName>style.visibility</p:attrName>
                                        </p:attrNameLst>
                                      </p:cBhvr>
                                      <p:to>
                                        <p:strVal val="visible"/>
                                      </p:to>
                                    </p:set>
                                    <p:anim calcmode="lin" valueType="num">
                                      <p:cBhvr additive="base">
                                        <p:cTn id="31" dur="500" fill="hold"/>
                                        <p:tgtEl>
                                          <p:spTgt spid="1331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3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315">
                                            <p:txEl>
                                              <p:pRg st="5" end="5"/>
                                            </p:txEl>
                                          </p:spTgt>
                                        </p:tgtEl>
                                        <p:attrNameLst>
                                          <p:attrName>style.visibility</p:attrName>
                                        </p:attrNameLst>
                                      </p:cBhvr>
                                      <p:to>
                                        <p:strVal val="visible"/>
                                      </p:to>
                                    </p:set>
                                    <p:anim calcmode="lin" valueType="num">
                                      <p:cBhvr additive="base">
                                        <p:cTn id="37" dur="500" fill="hold"/>
                                        <p:tgtEl>
                                          <p:spTgt spid="1331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31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a:t>Wealth</a:t>
            </a:r>
          </a:p>
        </p:txBody>
      </p:sp>
      <p:sp>
        <p:nvSpPr>
          <p:cNvPr id="14339" name="Rectangle 3"/>
          <p:cNvSpPr>
            <a:spLocks noGrp="1" noChangeArrowheads="1"/>
          </p:cNvSpPr>
          <p:nvPr>
            <p:ph type="body" idx="1"/>
          </p:nvPr>
        </p:nvSpPr>
        <p:spPr>
          <a:xfrm>
            <a:off x="1066800" y="1828800"/>
            <a:ext cx="7010400" cy="4525963"/>
          </a:xfrm>
        </p:spPr>
        <p:txBody>
          <a:bodyPr/>
          <a:lstStyle/>
          <a:p>
            <a:r>
              <a:rPr lang="en-US" altLang="en-US"/>
              <a:t>Wealth has always been: </a:t>
            </a:r>
          </a:p>
          <a:p>
            <a:pPr lvl="1"/>
            <a:r>
              <a:rPr lang="en-US" altLang="en-US"/>
              <a:t>A means to gratify one’s desires</a:t>
            </a:r>
          </a:p>
          <a:p>
            <a:pPr lvl="1"/>
            <a:r>
              <a:rPr lang="en-US" altLang="en-US"/>
              <a:t>An important form of power</a:t>
            </a:r>
          </a:p>
          <a:p>
            <a:pPr lvl="1"/>
            <a:r>
              <a:rPr lang="en-US" altLang="en-US"/>
              <a:t>A valuable form of security</a:t>
            </a:r>
          </a:p>
          <a:p>
            <a:pPr lvl="2"/>
            <a:r>
              <a:rPr lang="en-US" altLang="en-US"/>
              <a:t>So long as your wealth itself is secure</a:t>
            </a:r>
          </a:p>
          <a:p>
            <a:r>
              <a:rPr lang="en-US" altLang="en-US"/>
              <a:t>So of course, everyone should wish to be rich, shouldn’t they?</a:t>
            </a:r>
          </a:p>
          <a:p>
            <a:r>
              <a:rPr lang="en-US" altLang="en-US"/>
              <a:t>No, not if they wish to please God.</a:t>
            </a:r>
          </a:p>
        </p:txBody>
      </p:sp>
    </p:spTree>
    <p:custDataLst>
      <p:tags r:id="rId1"/>
    </p:custDataLst>
  </p:cSld>
  <p:clrMapOvr>
    <a:masterClrMapping/>
  </p:clrMapOvr>
  <p:transition advTm="2417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339">
                                            <p:txEl>
                                              <p:pRg st="1" end="1"/>
                                            </p:txEl>
                                          </p:spTgt>
                                        </p:tgtEl>
                                        <p:attrNameLst>
                                          <p:attrName>style.visibility</p:attrName>
                                        </p:attrNameLst>
                                      </p:cBhvr>
                                      <p:to>
                                        <p:strVal val="visible"/>
                                      </p:to>
                                    </p:set>
                                    <p:anim calcmode="lin" valueType="num">
                                      <p:cBhvr additive="base">
                                        <p:cTn id="13" dur="5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339">
                                            <p:txEl>
                                              <p:pRg st="2" end="2"/>
                                            </p:txEl>
                                          </p:spTgt>
                                        </p:tgtEl>
                                        <p:attrNameLst>
                                          <p:attrName>style.visibility</p:attrName>
                                        </p:attrNameLst>
                                      </p:cBhvr>
                                      <p:to>
                                        <p:strVal val="visible"/>
                                      </p:to>
                                    </p:set>
                                    <p:anim calcmode="lin" valueType="num">
                                      <p:cBhvr additive="base">
                                        <p:cTn id="19" dur="5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3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339">
                                            <p:txEl>
                                              <p:pRg st="3" end="3"/>
                                            </p:txEl>
                                          </p:spTgt>
                                        </p:tgtEl>
                                        <p:attrNameLst>
                                          <p:attrName>style.visibility</p:attrName>
                                        </p:attrNameLst>
                                      </p:cBhvr>
                                      <p:to>
                                        <p:strVal val="visible"/>
                                      </p:to>
                                    </p:set>
                                    <p:anim calcmode="lin" valueType="num">
                                      <p:cBhvr additive="base">
                                        <p:cTn id="25" dur="500" fill="hold"/>
                                        <p:tgtEl>
                                          <p:spTgt spid="1433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33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339">
                                            <p:txEl>
                                              <p:pRg st="4" end="4"/>
                                            </p:txEl>
                                          </p:spTgt>
                                        </p:tgtEl>
                                        <p:attrNameLst>
                                          <p:attrName>style.visibility</p:attrName>
                                        </p:attrNameLst>
                                      </p:cBhvr>
                                      <p:to>
                                        <p:strVal val="visible"/>
                                      </p:to>
                                    </p:set>
                                    <p:anim calcmode="lin" valueType="num">
                                      <p:cBhvr additive="base">
                                        <p:cTn id="31" dur="500" fill="hold"/>
                                        <p:tgtEl>
                                          <p:spTgt spid="1433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33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339">
                                            <p:txEl>
                                              <p:pRg st="5" end="5"/>
                                            </p:txEl>
                                          </p:spTgt>
                                        </p:tgtEl>
                                        <p:attrNameLst>
                                          <p:attrName>style.visibility</p:attrName>
                                        </p:attrNameLst>
                                      </p:cBhvr>
                                      <p:to>
                                        <p:strVal val="visible"/>
                                      </p:to>
                                    </p:set>
                                    <p:anim calcmode="lin" valueType="num">
                                      <p:cBhvr additive="base">
                                        <p:cTn id="37" dur="500" fill="hold"/>
                                        <p:tgtEl>
                                          <p:spTgt spid="1433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33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339">
                                            <p:txEl>
                                              <p:pRg st="6" end="6"/>
                                            </p:txEl>
                                          </p:spTgt>
                                        </p:tgtEl>
                                        <p:attrNameLst>
                                          <p:attrName>style.visibility</p:attrName>
                                        </p:attrNameLst>
                                      </p:cBhvr>
                                      <p:to>
                                        <p:strVal val="visible"/>
                                      </p:to>
                                    </p:set>
                                    <p:anim calcmode="lin" valueType="num">
                                      <p:cBhvr additive="base">
                                        <p:cTn id="43" dur="500" fill="hold"/>
                                        <p:tgtEl>
                                          <p:spTgt spid="1433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433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a:t>Why Not?</a:t>
            </a:r>
          </a:p>
        </p:txBody>
      </p:sp>
      <p:sp>
        <p:nvSpPr>
          <p:cNvPr id="15363" name="Rectangle 3"/>
          <p:cNvSpPr>
            <a:spLocks noGrp="1" noChangeArrowheads="1"/>
          </p:cNvSpPr>
          <p:nvPr>
            <p:ph type="body" idx="1"/>
          </p:nvPr>
        </p:nvSpPr>
        <p:spPr/>
        <p:txBody>
          <a:bodyPr/>
          <a:lstStyle/>
          <a:p>
            <a:r>
              <a:rPr lang="en-US" altLang="en-US" sz="2800"/>
              <a:t>You can’t match God in any of these areas.</a:t>
            </a:r>
          </a:p>
          <a:p>
            <a:pPr lvl="1"/>
            <a:r>
              <a:rPr lang="en-US" altLang="en-US" sz="2400"/>
              <a:t>So it is foolish to set yourself against God’s will.</a:t>
            </a:r>
          </a:p>
          <a:p>
            <a:r>
              <a:rPr lang="en-US" altLang="en-US" sz="2800"/>
              <a:t>You didn’t earn your abilities.</a:t>
            </a:r>
          </a:p>
          <a:p>
            <a:pPr lvl="1"/>
            <a:r>
              <a:rPr lang="en-US" altLang="en-US" sz="2400"/>
              <a:t>1Cor 4:6 (NIV) Now, brothers, I have applied these things to myself and Apollos for your benefit, so that you may learn from us the meaning of the saying, "Do not go beyond what is written." Then you will not take pride in one man over against another. 7 For who makes you different from anyone else? What do you have that you did not receive? And if you did receive it, why do you boast as though you did not? </a:t>
            </a:r>
          </a:p>
          <a:p>
            <a:pPr lvl="1"/>
            <a:endParaRPr lang="en-US" altLang="en-US" sz="2400"/>
          </a:p>
        </p:txBody>
      </p:sp>
    </p:spTree>
    <p:custDataLst>
      <p:tags r:id="rId1"/>
    </p:custDataLst>
  </p:cSld>
  <p:clrMapOvr>
    <a:masterClrMapping/>
  </p:clrMapOvr>
  <p:transition advTm="8028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checkerboard(across)">
                                      <p:cBhvr>
                                        <p:cTn id="7" dur="500"/>
                                        <p:tgtEl>
                                          <p:spTgt spid="153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5363">
                                            <p:txEl>
                                              <p:pRg st="1" end="1"/>
                                            </p:txEl>
                                          </p:spTgt>
                                        </p:tgtEl>
                                        <p:attrNameLst>
                                          <p:attrName>style.visibility</p:attrName>
                                        </p:attrNameLst>
                                      </p:cBhvr>
                                      <p:to>
                                        <p:strVal val="visible"/>
                                      </p:to>
                                    </p:set>
                                    <p:animEffect transition="in" filter="checkerboard(across)">
                                      <p:cBhvr>
                                        <p:cTn id="12" dur="500"/>
                                        <p:tgtEl>
                                          <p:spTgt spid="1536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5363">
                                            <p:txEl>
                                              <p:pRg st="2" end="2"/>
                                            </p:txEl>
                                          </p:spTgt>
                                        </p:tgtEl>
                                        <p:attrNameLst>
                                          <p:attrName>style.visibility</p:attrName>
                                        </p:attrNameLst>
                                      </p:cBhvr>
                                      <p:to>
                                        <p:strVal val="visible"/>
                                      </p:to>
                                    </p:set>
                                    <p:animEffect transition="in" filter="checkerboard(across)">
                                      <p:cBhvr>
                                        <p:cTn id="17" dur="500"/>
                                        <p:tgtEl>
                                          <p:spTgt spid="1536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5363">
                                            <p:txEl>
                                              <p:pRg st="3" end="3"/>
                                            </p:txEl>
                                          </p:spTgt>
                                        </p:tgtEl>
                                        <p:attrNameLst>
                                          <p:attrName>style.visibility</p:attrName>
                                        </p:attrNameLst>
                                      </p:cBhvr>
                                      <p:to>
                                        <p:strVal val="visible"/>
                                      </p:to>
                                    </p:set>
                                    <p:animEffect transition="in" filter="checkerboard(across)">
                                      <p:cBhvr>
                                        <p:cTn id="22" dur="500"/>
                                        <p:tgtEl>
                                          <p:spTgt spid="153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a:t>Why Not?</a:t>
            </a:r>
          </a:p>
        </p:txBody>
      </p:sp>
      <p:sp>
        <p:nvSpPr>
          <p:cNvPr id="16387" name="Rectangle 3"/>
          <p:cNvSpPr>
            <a:spLocks noGrp="1" noChangeArrowheads="1"/>
          </p:cNvSpPr>
          <p:nvPr>
            <p:ph type="body" idx="1"/>
          </p:nvPr>
        </p:nvSpPr>
        <p:spPr/>
        <p:txBody>
          <a:bodyPr/>
          <a:lstStyle/>
          <a:p>
            <a:pPr>
              <a:lnSpc>
                <a:spcPct val="90000"/>
              </a:lnSpc>
            </a:pPr>
            <a:r>
              <a:rPr lang="en-US" altLang="en-US"/>
              <a:t>These abilities finally guarantee nothing.</a:t>
            </a:r>
          </a:p>
          <a:p>
            <a:pPr lvl="1">
              <a:lnSpc>
                <a:spcPct val="90000"/>
              </a:lnSpc>
            </a:pPr>
            <a:r>
              <a:rPr lang="en-US" altLang="en-US"/>
              <a:t>Eccl 9:11 (NIV) I have seen something else under the sun: The race is not to the swift or the battle to the strong, nor does food come to the wise or wealth to the brilliant or favor to the learned; but time and chance happen to them all.</a:t>
            </a:r>
          </a:p>
          <a:p>
            <a:pPr lvl="1">
              <a:lnSpc>
                <a:spcPct val="90000"/>
              </a:lnSpc>
            </a:pPr>
            <a:r>
              <a:rPr lang="en-US" altLang="en-US"/>
              <a:t>This is not to say that these abilities don’t often win races, battles, food, wealth, or favor, but they don’t always do so. </a:t>
            </a:r>
          </a:p>
          <a:p>
            <a:pPr>
              <a:lnSpc>
                <a:spcPct val="90000"/>
              </a:lnSpc>
            </a:pPr>
            <a:endParaRPr lang="en-US" altLang="en-US"/>
          </a:p>
        </p:txBody>
      </p:sp>
    </p:spTree>
    <p:custDataLst>
      <p:tags r:id="rId1"/>
    </p:custDataLst>
  </p:cSld>
  <p:clrMapOvr>
    <a:masterClrMapping/>
  </p:clrMapOvr>
  <p:transition advTm="5356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checkerboard(across)">
                                      <p:cBhvr>
                                        <p:cTn id="7" dur="500"/>
                                        <p:tgtEl>
                                          <p:spTgt spid="163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Effect transition="in" filter="checkerboard(across)">
                                      <p:cBhvr>
                                        <p:cTn id="12" dur="500"/>
                                        <p:tgtEl>
                                          <p:spTgt spid="1638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6387">
                                            <p:txEl>
                                              <p:pRg st="2" end="2"/>
                                            </p:txEl>
                                          </p:spTgt>
                                        </p:tgtEl>
                                        <p:attrNameLst>
                                          <p:attrName>style.visibility</p:attrName>
                                        </p:attrNameLst>
                                      </p:cBhvr>
                                      <p:to>
                                        <p:strVal val="visible"/>
                                      </p:to>
                                    </p:set>
                                    <p:animEffect transition="in" filter="checkerboard(across)">
                                      <p:cBhvr>
                                        <p:cTn id="17" dur="500"/>
                                        <p:tgtEl>
                                          <p:spTgt spid="163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3|2.8"/>
</p:tagLst>
</file>

<file path=ppt/tags/tag10.xml><?xml version="1.0" encoding="utf-8"?>
<p:tagLst xmlns:a="http://schemas.openxmlformats.org/drawingml/2006/main" xmlns:r="http://schemas.openxmlformats.org/officeDocument/2006/relationships" xmlns:p="http://schemas.openxmlformats.org/presentationml/2006/main">
  <p:tag name="TIMING" val="|0.4|6.8"/>
</p:tagLst>
</file>

<file path=ppt/tags/tag11.xml><?xml version="1.0" encoding="utf-8"?>
<p:tagLst xmlns:a="http://schemas.openxmlformats.org/drawingml/2006/main" xmlns:r="http://schemas.openxmlformats.org/officeDocument/2006/relationships" xmlns:p="http://schemas.openxmlformats.org/presentationml/2006/main">
  <p:tag name="TIMING" val="|0.5"/>
</p:tagLst>
</file>

<file path=ppt/tags/tag12.xml><?xml version="1.0" encoding="utf-8"?>
<p:tagLst xmlns:a="http://schemas.openxmlformats.org/drawingml/2006/main" xmlns:r="http://schemas.openxmlformats.org/officeDocument/2006/relationships" xmlns:p="http://schemas.openxmlformats.org/presentationml/2006/main">
  <p:tag name="TIMING" val="|0.4"/>
</p:tagLst>
</file>

<file path=ppt/tags/tag13.xml><?xml version="1.0" encoding="utf-8"?>
<p:tagLst xmlns:a="http://schemas.openxmlformats.org/drawingml/2006/main" xmlns:r="http://schemas.openxmlformats.org/officeDocument/2006/relationships" xmlns:p="http://schemas.openxmlformats.org/presentationml/2006/main">
  <p:tag name="TIMING" val="|3|6.3|6.2"/>
</p:tagLst>
</file>

<file path=ppt/tags/tag14.xml><?xml version="1.0" encoding="utf-8"?>
<p:tagLst xmlns:a="http://schemas.openxmlformats.org/drawingml/2006/main" xmlns:r="http://schemas.openxmlformats.org/officeDocument/2006/relationships" xmlns:p="http://schemas.openxmlformats.org/presentationml/2006/main">
  <p:tag name="TIMING" val="|1.1|4.4|9"/>
</p:tagLst>
</file>

<file path=ppt/tags/tag15.xml><?xml version="1.0" encoding="utf-8"?>
<p:tagLst xmlns:a="http://schemas.openxmlformats.org/drawingml/2006/main" xmlns:r="http://schemas.openxmlformats.org/officeDocument/2006/relationships" xmlns:p="http://schemas.openxmlformats.org/presentationml/2006/main">
  <p:tag name="TIMING" val="|0.4"/>
</p:tagLst>
</file>

<file path=ppt/tags/tag16.xml><?xml version="1.0" encoding="utf-8"?>
<p:tagLst xmlns:a="http://schemas.openxmlformats.org/drawingml/2006/main" xmlns:r="http://schemas.openxmlformats.org/officeDocument/2006/relationships" xmlns:p="http://schemas.openxmlformats.org/presentationml/2006/main">
  <p:tag name="TIMING" val="|0.4|5.1|4.6"/>
</p:tagLst>
</file>

<file path=ppt/tags/tag17.xml><?xml version="1.0" encoding="utf-8"?>
<p:tagLst xmlns:a="http://schemas.openxmlformats.org/drawingml/2006/main" xmlns:r="http://schemas.openxmlformats.org/officeDocument/2006/relationships" xmlns:p="http://schemas.openxmlformats.org/presentationml/2006/main">
  <p:tag name="TIMING" val="|2.6|7.3"/>
</p:tagLst>
</file>

<file path=ppt/tags/tag18.xml><?xml version="1.0" encoding="utf-8"?>
<p:tagLst xmlns:a="http://schemas.openxmlformats.org/drawingml/2006/main" xmlns:r="http://schemas.openxmlformats.org/officeDocument/2006/relationships" xmlns:p="http://schemas.openxmlformats.org/presentationml/2006/main">
  <p:tag name="TIMING" val="|0.9|4.4"/>
</p:tagLst>
</file>

<file path=ppt/tags/tag19.xml><?xml version="1.0" encoding="utf-8"?>
<p:tagLst xmlns:a="http://schemas.openxmlformats.org/drawingml/2006/main" xmlns:r="http://schemas.openxmlformats.org/officeDocument/2006/relationships" xmlns:p="http://schemas.openxmlformats.org/presentationml/2006/main">
  <p:tag name="TIMING" val="|2.6|10.2"/>
</p:tagLst>
</file>

<file path=ppt/tags/tag2.xml><?xml version="1.0" encoding="utf-8"?>
<p:tagLst xmlns:a="http://schemas.openxmlformats.org/drawingml/2006/main" xmlns:r="http://schemas.openxmlformats.org/officeDocument/2006/relationships" xmlns:p="http://schemas.openxmlformats.org/presentationml/2006/main">
  <p:tag name="TIMING" val="|4.2|4.9|16.9|4.5"/>
</p:tagLst>
</file>

<file path=ppt/tags/tag20.xml><?xml version="1.0" encoding="utf-8"?>
<p:tagLst xmlns:a="http://schemas.openxmlformats.org/drawingml/2006/main" xmlns:r="http://schemas.openxmlformats.org/officeDocument/2006/relationships" xmlns:p="http://schemas.openxmlformats.org/presentationml/2006/main">
  <p:tag name="TIMING" val="|2.1|3.8|0.7|0.8|3.5|8.6|7.2"/>
</p:tagLst>
</file>

<file path=ppt/tags/tag21.xml><?xml version="1.0" encoding="utf-8"?>
<p:tagLst xmlns:a="http://schemas.openxmlformats.org/drawingml/2006/main" xmlns:r="http://schemas.openxmlformats.org/officeDocument/2006/relationships" xmlns:p="http://schemas.openxmlformats.org/presentationml/2006/main">
  <p:tag name="TIMING" val="|1.1"/>
</p:tagLst>
</file>

<file path=ppt/tags/tag3.xml><?xml version="1.0" encoding="utf-8"?>
<p:tagLst xmlns:a="http://schemas.openxmlformats.org/drawingml/2006/main" xmlns:r="http://schemas.openxmlformats.org/officeDocument/2006/relationships" xmlns:p="http://schemas.openxmlformats.org/presentationml/2006/main">
  <p:tag name="TIMING" val="|0.3"/>
</p:tagLst>
</file>

<file path=ppt/tags/tag4.xml><?xml version="1.0" encoding="utf-8"?>
<p:tagLst xmlns:a="http://schemas.openxmlformats.org/drawingml/2006/main" xmlns:r="http://schemas.openxmlformats.org/officeDocument/2006/relationships" xmlns:p="http://schemas.openxmlformats.org/presentationml/2006/main">
  <p:tag name="TIMING" val="|0.8|4.1"/>
</p:tagLst>
</file>

<file path=ppt/tags/tag5.xml><?xml version="1.0" encoding="utf-8"?>
<p:tagLst xmlns:a="http://schemas.openxmlformats.org/drawingml/2006/main" xmlns:r="http://schemas.openxmlformats.org/officeDocument/2006/relationships" xmlns:p="http://schemas.openxmlformats.org/presentationml/2006/main">
  <p:tag name="TIMING" val="|1|4.4|2.8|3.7|4.6|5.5|1.6|2.3|2.4"/>
</p:tagLst>
</file>

<file path=ppt/tags/tag6.xml><?xml version="1.0" encoding="utf-8"?>
<p:tagLst xmlns:a="http://schemas.openxmlformats.org/drawingml/2006/main" xmlns:r="http://schemas.openxmlformats.org/officeDocument/2006/relationships" xmlns:p="http://schemas.openxmlformats.org/presentationml/2006/main">
  <p:tag name="TIMING" val="|3.2|3.3|4.5|5.5|4.8|7.5"/>
</p:tagLst>
</file>

<file path=ppt/tags/tag7.xml><?xml version="1.0" encoding="utf-8"?>
<p:tagLst xmlns:a="http://schemas.openxmlformats.org/drawingml/2006/main" xmlns:r="http://schemas.openxmlformats.org/officeDocument/2006/relationships" xmlns:p="http://schemas.openxmlformats.org/presentationml/2006/main">
  <p:tag name="TIMING" val="|1.6|1.6|2.9|1.9|2.4|3.4|5.6"/>
</p:tagLst>
</file>

<file path=ppt/tags/tag8.xml><?xml version="1.0" encoding="utf-8"?>
<p:tagLst xmlns:a="http://schemas.openxmlformats.org/drawingml/2006/main" xmlns:r="http://schemas.openxmlformats.org/officeDocument/2006/relationships" xmlns:p="http://schemas.openxmlformats.org/presentationml/2006/main">
  <p:tag name="TIMING" val="|5.7|6.4|22.4|3.2"/>
</p:tagLst>
</file>

<file path=ppt/tags/tag9.xml><?xml version="1.0" encoding="utf-8"?>
<p:tagLst xmlns:a="http://schemas.openxmlformats.org/drawingml/2006/main" xmlns:r="http://schemas.openxmlformats.org/officeDocument/2006/relationships" xmlns:p="http://schemas.openxmlformats.org/presentationml/2006/main">
  <p:tag name="TIMING" val="|1.4|5|17.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TotalTime>
  <Words>1252</Words>
  <Application>Microsoft Office PowerPoint</Application>
  <PresentationFormat>On-screen Show (4:3)</PresentationFormat>
  <Paragraphs>94</Paragraphs>
  <Slides>21</Slides>
  <Notes>0</Notes>
  <HiddenSlides>0</HiddenSlides>
  <MMClips>1</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Default Design</vt:lpstr>
      <vt:lpstr>What Attitudes Really Count?</vt:lpstr>
      <vt:lpstr>What Attitudes Really Count?</vt:lpstr>
      <vt:lpstr>Jeremiah 9:23-24</vt:lpstr>
      <vt:lpstr>Don’t Boast About (and So Misuse) Your Abilities</vt:lpstr>
      <vt:lpstr>Wisdom</vt:lpstr>
      <vt:lpstr>Strength</vt:lpstr>
      <vt:lpstr>Wealth</vt:lpstr>
      <vt:lpstr>Why Not?</vt:lpstr>
      <vt:lpstr>Why Not?</vt:lpstr>
      <vt:lpstr>Why Not?</vt:lpstr>
      <vt:lpstr>Boast About God’s Character &amp; Seek to Imitate Him</vt:lpstr>
      <vt:lpstr>Jeremiah 9:24</vt:lpstr>
      <vt:lpstr>Health, Wealth &amp; Wisdom</vt:lpstr>
      <vt:lpstr>Boasting</vt:lpstr>
      <vt:lpstr>The Pharisee</vt:lpstr>
      <vt:lpstr>Boasting</vt:lpstr>
      <vt:lpstr>Kindness, Justice, Righteousness</vt:lpstr>
      <vt:lpstr>On Earth</vt:lpstr>
      <vt:lpstr>In These I Delight</vt:lpstr>
      <vt:lpstr>Conclusions</vt:lpstr>
      <vt:lpstr>The End</vt:lpstr>
    </vt:vector>
  </TitlesOfParts>
  <Company>Biblical Theological Seminary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Attitudes Really Count?</dc:title>
  <dc:creator>rnewman</dc:creator>
  <cp:lastModifiedBy>Newman</cp:lastModifiedBy>
  <cp:revision>90</cp:revision>
  <dcterms:created xsi:type="dcterms:W3CDTF">2011-04-29T18:01:35Z</dcterms:created>
  <dcterms:modified xsi:type="dcterms:W3CDTF">2015-07-09T18:33:50Z</dcterms:modified>
</cp:coreProperties>
</file>