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218800-0EF8-4718-B865-3FDDC7FCC9D1}" type="slidenum">
              <a:rPr lang="en-US" altLang="en-US"/>
              <a:pPr/>
              <a:t>‹#›</a:t>
            </a:fld>
            <a:endParaRPr lang="en-US" altLang="en-US"/>
          </a:p>
        </p:txBody>
      </p:sp>
    </p:spTree>
    <p:extLst>
      <p:ext uri="{BB962C8B-B14F-4D97-AF65-F5344CB8AC3E}">
        <p14:creationId xmlns:p14="http://schemas.microsoft.com/office/powerpoint/2010/main" val="354117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A997CD-4CE8-4CE7-ACD4-D801F35B2318}" type="slidenum">
              <a:rPr lang="en-US" altLang="en-US"/>
              <a:pPr/>
              <a:t>‹#›</a:t>
            </a:fld>
            <a:endParaRPr lang="en-US" altLang="en-US"/>
          </a:p>
        </p:txBody>
      </p:sp>
    </p:spTree>
    <p:extLst>
      <p:ext uri="{BB962C8B-B14F-4D97-AF65-F5344CB8AC3E}">
        <p14:creationId xmlns:p14="http://schemas.microsoft.com/office/powerpoint/2010/main" val="291552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34C553-0101-49B1-A5BD-0BAF2CDF1EBF}" type="slidenum">
              <a:rPr lang="en-US" altLang="en-US"/>
              <a:pPr/>
              <a:t>‹#›</a:t>
            </a:fld>
            <a:endParaRPr lang="en-US" altLang="en-US"/>
          </a:p>
        </p:txBody>
      </p:sp>
    </p:spTree>
    <p:extLst>
      <p:ext uri="{BB962C8B-B14F-4D97-AF65-F5344CB8AC3E}">
        <p14:creationId xmlns:p14="http://schemas.microsoft.com/office/powerpoint/2010/main" val="121919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47E087-A42F-40C6-9791-716665074F30}" type="slidenum">
              <a:rPr lang="en-US" altLang="en-US"/>
              <a:pPr/>
              <a:t>‹#›</a:t>
            </a:fld>
            <a:endParaRPr lang="en-US" altLang="en-US"/>
          </a:p>
        </p:txBody>
      </p:sp>
    </p:spTree>
    <p:extLst>
      <p:ext uri="{BB962C8B-B14F-4D97-AF65-F5344CB8AC3E}">
        <p14:creationId xmlns:p14="http://schemas.microsoft.com/office/powerpoint/2010/main" val="57807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863431-7EE6-4633-9A2A-88B7783437CA}" type="slidenum">
              <a:rPr lang="en-US" altLang="en-US"/>
              <a:pPr/>
              <a:t>‹#›</a:t>
            </a:fld>
            <a:endParaRPr lang="en-US" altLang="en-US"/>
          </a:p>
        </p:txBody>
      </p:sp>
    </p:spTree>
    <p:extLst>
      <p:ext uri="{BB962C8B-B14F-4D97-AF65-F5344CB8AC3E}">
        <p14:creationId xmlns:p14="http://schemas.microsoft.com/office/powerpoint/2010/main" val="100477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950818-EED5-42AD-80D6-93D73DF74F47}" type="slidenum">
              <a:rPr lang="en-US" altLang="en-US"/>
              <a:pPr/>
              <a:t>‹#›</a:t>
            </a:fld>
            <a:endParaRPr lang="en-US" altLang="en-US"/>
          </a:p>
        </p:txBody>
      </p:sp>
    </p:spTree>
    <p:extLst>
      <p:ext uri="{BB962C8B-B14F-4D97-AF65-F5344CB8AC3E}">
        <p14:creationId xmlns:p14="http://schemas.microsoft.com/office/powerpoint/2010/main" val="227790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DC0D77-C972-4A24-AAE7-7814176E4BD3}" type="slidenum">
              <a:rPr lang="en-US" altLang="en-US"/>
              <a:pPr/>
              <a:t>‹#›</a:t>
            </a:fld>
            <a:endParaRPr lang="en-US" altLang="en-US"/>
          </a:p>
        </p:txBody>
      </p:sp>
    </p:spTree>
    <p:extLst>
      <p:ext uri="{BB962C8B-B14F-4D97-AF65-F5344CB8AC3E}">
        <p14:creationId xmlns:p14="http://schemas.microsoft.com/office/powerpoint/2010/main" val="241450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6DC75D7-731C-4DF8-8A79-E2FF05BB3EF4}" type="slidenum">
              <a:rPr lang="en-US" altLang="en-US"/>
              <a:pPr/>
              <a:t>‹#›</a:t>
            </a:fld>
            <a:endParaRPr lang="en-US" altLang="en-US"/>
          </a:p>
        </p:txBody>
      </p:sp>
    </p:spTree>
    <p:extLst>
      <p:ext uri="{BB962C8B-B14F-4D97-AF65-F5344CB8AC3E}">
        <p14:creationId xmlns:p14="http://schemas.microsoft.com/office/powerpoint/2010/main" val="239394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ACE7564-F63B-4B84-9AD4-F78C00BDBB37}" type="slidenum">
              <a:rPr lang="en-US" altLang="en-US"/>
              <a:pPr/>
              <a:t>‹#›</a:t>
            </a:fld>
            <a:endParaRPr lang="en-US" altLang="en-US"/>
          </a:p>
        </p:txBody>
      </p:sp>
    </p:spTree>
    <p:extLst>
      <p:ext uri="{BB962C8B-B14F-4D97-AF65-F5344CB8AC3E}">
        <p14:creationId xmlns:p14="http://schemas.microsoft.com/office/powerpoint/2010/main" val="160146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73CE32F-5A29-4012-A9AF-B4298DBA0539}" type="slidenum">
              <a:rPr lang="en-US" altLang="en-US"/>
              <a:pPr/>
              <a:t>‹#›</a:t>
            </a:fld>
            <a:endParaRPr lang="en-US" altLang="en-US"/>
          </a:p>
        </p:txBody>
      </p:sp>
    </p:spTree>
    <p:extLst>
      <p:ext uri="{BB962C8B-B14F-4D97-AF65-F5344CB8AC3E}">
        <p14:creationId xmlns:p14="http://schemas.microsoft.com/office/powerpoint/2010/main" val="377203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1A5289F-23C0-41DF-ABC4-BBC682332094}" type="slidenum">
              <a:rPr lang="en-US" altLang="en-US"/>
              <a:pPr/>
              <a:t>‹#›</a:t>
            </a:fld>
            <a:endParaRPr lang="en-US" altLang="en-US"/>
          </a:p>
        </p:txBody>
      </p:sp>
    </p:spTree>
    <p:extLst>
      <p:ext uri="{BB962C8B-B14F-4D97-AF65-F5344CB8AC3E}">
        <p14:creationId xmlns:p14="http://schemas.microsoft.com/office/powerpoint/2010/main" val="231536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7F8C68-89D8-4AEC-9E13-17E2F52C2DD0}" type="slidenum">
              <a:rPr lang="en-US" altLang="en-US"/>
              <a:pPr/>
              <a:t>‹#›</a:t>
            </a:fld>
            <a:endParaRPr lang="en-US" altLang="en-US"/>
          </a:p>
        </p:txBody>
      </p:sp>
    </p:spTree>
    <p:extLst>
      <p:ext uri="{BB962C8B-B14F-4D97-AF65-F5344CB8AC3E}">
        <p14:creationId xmlns:p14="http://schemas.microsoft.com/office/powerpoint/2010/main" val="330823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96EF1DD-187B-4B8F-94F6-56187BBE32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etrs.indiana.edu/cgi/t/text/pageviewer-idx?c=wright2;sid=c7b49925b8b924a08eab10d8b8a74ba3;cc=wright2;node=Wright2-0051:1;idno=Wright2-0051"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http://www.ibri.org/" TargetMode="Externa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alleyforgeprayer"/>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1309688" y="1181100"/>
            <a:ext cx="6524625" cy="44958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Washington</a:t>
            </a:r>
            <a:r>
              <a:rPr lang="en-US" altLang="en-US">
                <a:cs typeface="Arial" charset="0"/>
              </a:rPr>
              <a:t>'</a:t>
            </a:r>
            <a:r>
              <a:rPr lang="en-US" altLang="en-US"/>
              <a:t>s Vision </a:t>
            </a:r>
            <a:br>
              <a:rPr lang="en-US" altLang="en-US"/>
            </a:br>
            <a:r>
              <a:rPr lang="en-US" altLang="en-US"/>
              <a:t>at Valley Forge</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WashingtonsVisio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227588" y="5791200"/>
            <a:ext cx="609600" cy="609600"/>
          </a:xfrm>
          <a:prstGeom prst="rect">
            <a:avLst/>
          </a:prstGeom>
        </p:spPr>
      </p:pic>
    </p:spTree>
    <p:custDataLst>
      <p:tags r:id="rId1"/>
    </p:custDataLst>
  </p:cSld>
  <p:clrMapOvr>
    <a:masterClrMapping/>
  </p:clrMapOvr>
  <p:transition advTm="92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checkerboard(across)">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Is the Story History?</a:t>
            </a:r>
          </a:p>
        </p:txBody>
      </p:sp>
      <p:sp>
        <p:nvSpPr>
          <p:cNvPr id="17411" name="Rectangle 3"/>
          <p:cNvSpPr>
            <a:spLocks noGrp="1" noChangeArrowheads="1"/>
          </p:cNvSpPr>
          <p:nvPr>
            <p:ph type="body" idx="1"/>
          </p:nvPr>
        </p:nvSpPr>
        <p:spPr>
          <a:xfrm>
            <a:off x="457200" y="1600200"/>
            <a:ext cx="8382000" cy="4525963"/>
          </a:xfrm>
        </p:spPr>
        <p:txBody>
          <a:bodyPr/>
          <a:lstStyle/>
          <a:p>
            <a:r>
              <a:rPr lang="en-US" altLang="en-US" sz="2800"/>
              <a:t>This 1864 version can be accessed at: </a:t>
            </a:r>
            <a:r>
              <a:rPr lang="en-US" altLang="en-US" sz="2800">
                <a:hlinkClick r:id="rId3"/>
              </a:rPr>
              <a:t>www.letrs.indiana.edu/cgi/t/text/pageviewer-idx?c=wright2;sid=c7b49925b8b924a08eab10d8b8a74ba3;cc=wright2;node=Wright2-0051%3A1;idno=Wright2-0051</a:t>
            </a:r>
            <a:r>
              <a:rPr lang="en-US" altLang="en-US" sz="2800"/>
              <a:t>. </a:t>
            </a:r>
          </a:p>
          <a:p>
            <a:r>
              <a:rPr lang="en-US" altLang="en-US" sz="2800"/>
              <a:t>Did Washington ever experience such a vision?</a:t>
            </a:r>
          </a:p>
          <a:p>
            <a:r>
              <a:rPr lang="en-US" altLang="en-US" sz="2800"/>
              <a:t>Without time-machines, it is impossible to be sure, but there are several features which are very suspicious.</a:t>
            </a:r>
          </a:p>
        </p:txBody>
      </p:sp>
    </p:spTree>
    <p:custDataLst>
      <p:tags r:id="rId1"/>
    </p:custDataLst>
  </p:cSld>
  <p:clrMapOvr>
    <a:masterClrMapping/>
  </p:clrMapOvr>
  <p:transition advTm="320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Suspicious Features</a:t>
            </a:r>
          </a:p>
        </p:txBody>
      </p:sp>
      <p:sp>
        <p:nvSpPr>
          <p:cNvPr id="18435" name="Rectangle 3"/>
          <p:cNvSpPr>
            <a:spLocks noGrp="1" noChangeArrowheads="1"/>
          </p:cNvSpPr>
          <p:nvPr>
            <p:ph type="body" idx="1"/>
          </p:nvPr>
        </p:nvSpPr>
        <p:spPr>
          <a:xfrm>
            <a:off x="457200" y="1600200"/>
            <a:ext cx="8229600" cy="4800600"/>
          </a:xfrm>
        </p:spPr>
        <p:txBody>
          <a:bodyPr/>
          <a:lstStyle/>
          <a:p>
            <a:pPr>
              <a:lnSpc>
                <a:spcPct val="90000"/>
              </a:lnSpc>
            </a:pPr>
            <a:r>
              <a:rPr lang="en-US" altLang="en-US" sz="2400"/>
              <a:t>The author, Wesley Bradshaw, is a pseudonym for Charles Wesley Alexander, an author and publisher of many sensational stories.</a:t>
            </a:r>
          </a:p>
          <a:p>
            <a:pPr>
              <a:lnSpc>
                <a:spcPct val="90000"/>
              </a:lnSpc>
            </a:pPr>
            <a:r>
              <a:rPr lang="en-US" altLang="en-US" sz="2400"/>
              <a:t>His alleged informant, Anthony Sherman:</a:t>
            </a:r>
          </a:p>
          <a:p>
            <a:pPr lvl="1">
              <a:lnSpc>
                <a:spcPct val="90000"/>
              </a:lnSpc>
            </a:pPr>
            <a:r>
              <a:rPr lang="en-US" altLang="en-US" sz="2000"/>
              <a:t>Claims that he was the only one alive who knew of this incident in 1859.</a:t>
            </a:r>
          </a:p>
          <a:p>
            <a:pPr lvl="1">
              <a:lnSpc>
                <a:spcPct val="90000"/>
              </a:lnSpc>
            </a:pPr>
            <a:r>
              <a:rPr lang="en-US" altLang="en-US" sz="2000"/>
              <a:t>Is 99 when he tells the story to Bradshaw on July 4, 1859. </a:t>
            </a:r>
          </a:p>
          <a:p>
            <a:pPr lvl="1">
              <a:lnSpc>
                <a:spcPct val="90000"/>
              </a:lnSpc>
            </a:pPr>
            <a:r>
              <a:rPr lang="en-US" altLang="en-US" sz="2000"/>
              <a:t>Would have been only 17 in 1777, so not likely to have been the </a:t>
            </a:r>
            <a:r>
              <a:rPr lang="en-US" altLang="en-US" sz="2000">
                <a:cs typeface="Arial" charset="0"/>
              </a:rPr>
              <a:t>"</a:t>
            </a:r>
            <a:r>
              <a:rPr lang="en-US" altLang="en-US" sz="2000"/>
              <a:t>confidential officer</a:t>
            </a:r>
            <a:r>
              <a:rPr lang="en-US" altLang="en-US" sz="2000">
                <a:cs typeface="Arial" charset="0"/>
              </a:rPr>
              <a:t>"</a:t>
            </a:r>
            <a:r>
              <a:rPr lang="en-US" altLang="en-US" sz="2000"/>
              <a:t> to whom Washington is supposed to have told the story.</a:t>
            </a:r>
          </a:p>
          <a:p>
            <a:pPr>
              <a:lnSpc>
                <a:spcPct val="90000"/>
              </a:lnSpc>
            </a:pPr>
            <a:r>
              <a:rPr lang="en-US" altLang="en-US" sz="2400"/>
              <a:t>The only Anthony Sherman known to have served in the American forces during the Revolution was not present at Valley Forge and apparently died before 1840.</a:t>
            </a:r>
          </a:p>
        </p:txBody>
      </p:sp>
    </p:spTree>
    <p:custDataLst>
      <p:tags r:id="rId1"/>
    </p:custDataLst>
  </p:cSld>
  <p:clrMapOvr>
    <a:masterClrMapping/>
  </p:clrMapOvr>
  <p:transition advTm="760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Tentative Conclusions</a:t>
            </a:r>
          </a:p>
        </p:txBody>
      </p:sp>
      <p:sp>
        <p:nvSpPr>
          <p:cNvPr id="19459" name="Rectangle 3"/>
          <p:cNvSpPr>
            <a:spLocks noGrp="1" noChangeArrowheads="1"/>
          </p:cNvSpPr>
          <p:nvPr>
            <p:ph type="body" idx="1"/>
          </p:nvPr>
        </p:nvSpPr>
        <p:spPr/>
        <p:txBody>
          <a:bodyPr/>
          <a:lstStyle/>
          <a:p>
            <a:r>
              <a:rPr lang="en-US" altLang="en-US"/>
              <a:t>These features suggest that the story is merely another piece of fiction authored by Wesley Bradshaw aka C.W. Alexander.</a:t>
            </a:r>
          </a:p>
          <a:p>
            <a:r>
              <a:rPr lang="en-US" altLang="en-US"/>
              <a:t>It appears that he may have published the story as early as 1861, when it appeared in the </a:t>
            </a:r>
            <a:r>
              <a:rPr lang="en-US" altLang="en-US" i="1"/>
              <a:t>Philadelphia Inquirer</a:t>
            </a:r>
            <a:r>
              <a:rPr lang="en-US" altLang="en-US"/>
              <a:t>.</a:t>
            </a:r>
          </a:p>
          <a:p>
            <a:r>
              <a:rPr lang="en-US" altLang="en-US"/>
              <a:t>I have not yet been able to get a copy of this 1861 version.</a:t>
            </a:r>
          </a:p>
        </p:txBody>
      </p:sp>
    </p:spTree>
    <p:custDataLst>
      <p:tags r:id="rId1"/>
    </p:custDataLst>
  </p:cSld>
  <p:clrMapOvr>
    <a:masterClrMapping/>
  </p:clrMapOvr>
  <p:transition advTm="264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Tentative Conclusions</a:t>
            </a:r>
          </a:p>
        </p:txBody>
      </p:sp>
      <p:sp>
        <p:nvSpPr>
          <p:cNvPr id="20484" name="Rectangle 4"/>
          <p:cNvSpPr>
            <a:spLocks noGrp="1" noChangeArrowheads="1"/>
          </p:cNvSpPr>
          <p:nvPr>
            <p:ph type="body" sz="half" idx="1"/>
          </p:nvPr>
        </p:nvSpPr>
        <p:spPr>
          <a:xfrm>
            <a:off x="457200" y="1600200"/>
            <a:ext cx="4495800" cy="4525963"/>
          </a:xfrm>
        </p:spPr>
        <p:txBody>
          <a:bodyPr/>
          <a:lstStyle/>
          <a:p>
            <a:r>
              <a:rPr lang="en-US" altLang="en-US" sz="2800"/>
              <a:t>The 1864 version, title page shown at right, was apparently condensed and reprinted in the GAR newspaper, the </a:t>
            </a:r>
            <a:r>
              <a:rPr lang="en-US" altLang="en-US" sz="2800" i="1"/>
              <a:t>National Tribune</a:t>
            </a:r>
            <a:r>
              <a:rPr lang="en-US" altLang="en-US" sz="2800"/>
              <a:t>, in 1880.</a:t>
            </a:r>
          </a:p>
          <a:p>
            <a:r>
              <a:rPr lang="en-US" altLang="en-US" sz="2800"/>
              <a:t>Most recent versions of the story claim to come from this 1880 version.</a:t>
            </a:r>
          </a:p>
        </p:txBody>
      </p:sp>
      <p:pic>
        <p:nvPicPr>
          <p:cNvPr id="20486" name="Picture 6" descr="WashVisionCov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600200"/>
            <a:ext cx="27638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5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heckerboard(across)">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4">
                                            <p:txEl>
                                              <p:pRg st="0" end="0"/>
                                            </p:txEl>
                                          </p:spTgt>
                                        </p:tgtEl>
                                        <p:attrNameLst>
                                          <p:attrName>style.visibility</p:attrName>
                                        </p:attrNameLst>
                                      </p:cBhvr>
                                      <p:to>
                                        <p:strVal val="visible"/>
                                      </p:to>
                                    </p:set>
                                    <p:anim calcmode="lin" valueType="num">
                                      <p:cBhvr additive="base">
                                        <p:cTn id="12"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4">
                                            <p:txEl>
                                              <p:pRg st="1" end="1"/>
                                            </p:txEl>
                                          </p:spTgt>
                                        </p:tgtEl>
                                        <p:attrNameLst>
                                          <p:attrName>style.visibility</p:attrName>
                                        </p:attrNameLst>
                                      </p:cBhvr>
                                      <p:to>
                                        <p:strVal val="visible"/>
                                      </p:to>
                                    </p:set>
                                    <p:anim calcmode="lin" valueType="num">
                                      <p:cBhvr additive="base">
                                        <p:cTn id="18"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Tentative Conclusions</a:t>
            </a:r>
          </a:p>
        </p:txBody>
      </p:sp>
      <p:sp>
        <p:nvSpPr>
          <p:cNvPr id="22531" name="Rectangle 3"/>
          <p:cNvSpPr>
            <a:spLocks noGrp="1" noChangeArrowheads="1"/>
          </p:cNvSpPr>
          <p:nvPr>
            <p:ph type="body" idx="1"/>
          </p:nvPr>
        </p:nvSpPr>
        <p:spPr>
          <a:xfrm>
            <a:off x="457200" y="1600200"/>
            <a:ext cx="8229600" cy="4800600"/>
          </a:xfrm>
        </p:spPr>
        <p:txBody>
          <a:bodyPr/>
          <a:lstStyle/>
          <a:p>
            <a:pPr>
              <a:lnSpc>
                <a:spcPct val="90000"/>
              </a:lnSpc>
            </a:pPr>
            <a:r>
              <a:rPr lang="en-US" altLang="en-US"/>
              <a:t>But a significant change has been made in all versions of the story that I am aware of circulating in the 20</a:t>
            </a:r>
            <a:r>
              <a:rPr lang="en-US" altLang="en-US" baseline="30000"/>
              <a:t>th</a:t>
            </a:r>
            <a:r>
              <a:rPr lang="en-US" altLang="en-US"/>
              <a:t> century:</a:t>
            </a:r>
          </a:p>
          <a:p>
            <a:pPr lvl="1">
              <a:lnSpc>
                <a:spcPct val="90000"/>
              </a:lnSpc>
            </a:pPr>
            <a:r>
              <a:rPr lang="en-US" altLang="en-US"/>
              <a:t>The text has been modified to make the 3</a:t>
            </a:r>
            <a:r>
              <a:rPr lang="en-US" altLang="en-US" baseline="30000"/>
              <a:t>rd</a:t>
            </a:r>
            <a:r>
              <a:rPr lang="en-US" altLang="en-US"/>
              <a:t> peril the worst, rather than the 2</a:t>
            </a:r>
            <a:r>
              <a:rPr lang="en-US" altLang="en-US" baseline="30000"/>
              <a:t>nd</a:t>
            </a:r>
            <a:r>
              <a:rPr lang="en-US" altLang="en-US"/>
              <a:t>.</a:t>
            </a:r>
          </a:p>
          <a:p>
            <a:pPr lvl="1">
              <a:lnSpc>
                <a:spcPct val="90000"/>
              </a:lnSpc>
            </a:pPr>
            <a:r>
              <a:rPr lang="en-US" altLang="en-US"/>
              <a:t>The 1880 article and the 1864 pamphlet have the 2</a:t>
            </a:r>
            <a:r>
              <a:rPr lang="en-US" altLang="en-US" baseline="30000"/>
              <a:t>nd</a:t>
            </a:r>
            <a:r>
              <a:rPr lang="en-US" altLang="en-US"/>
              <a:t> peril as the worst, as seen above in panel #8.</a:t>
            </a:r>
          </a:p>
          <a:p>
            <a:pPr lvl="1">
              <a:lnSpc>
                <a:spcPct val="90000"/>
              </a:lnSpc>
            </a:pPr>
            <a:r>
              <a:rPr lang="en-US" altLang="en-US"/>
              <a:t>This modification certainly makes the story more relevant in the 20</a:t>
            </a:r>
            <a:r>
              <a:rPr lang="en-US" altLang="en-US" baseline="30000"/>
              <a:t>th</a:t>
            </a:r>
            <a:r>
              <a:rPr lang="en-US" altLang="en-US"/>
              <a:t> century, but it is also fraudulent.</a:t>
            </a:r>
          </a:p>
        </p:txBody>
      </p:sp>
    </p:spTree>
    <p:custDataLst>
      <p:tags r:id="rId1"/>
    </p:custDataLst>
  </p:cSld>
  <p:clrMapOvr>
    <a:masterClrMapping/>
  </p:clrMapOvr>
  <p:transition advTm="392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Tentative Conclusions</a:t>
            </a:r>
          </a:p>
        </p:txBody>
      </p:sp>
      <p:sp>
        <p:nvSpPr>
          <p:cNvPr id="23555" name="Rectangle 3"/>
          <p:cNvSpPr>
            <a:spLocks noGrp="1" noChangeArrowheads="1"/>
          </p:cNvSpPr>
          <p:nvPr>
            <p:ph type="body" idx="1"/>
          </p:nvPr>
        </p:nvSpPr>
        <p:spPr/>
        <p:txBody>
          <a:bodyPr/>
          <a:lstStyle/>
          <a:p>
            <a:pPr>
              <a:lnSpc>
                <a:spcPct val="90000"/>
              </a:lnSpc>
            </a:pPr>
            <a:r>
              <a:rPr lang="en-US" altLang="en-US"/>
              <a:t>Yet, with the passing of the 20</a:t>
            </a:r>
            <a:r>
              <a:rPr lang="en-US" altLang="en-US" baseline="30000"/>
              <a:t>th</a:t>
            </a:r>
            <a:r>
              <a:rPr lang="en-US" altLang="en-US"/>
              <a:t> century, it looks like the major real prediction of the vision has been falsified.  The vision appears to put:</a:t>
            </a:r>
          </a:p>
          <a:p>
            <a:pPr lvl="1">
              <a:lnSpc>
                <a:spcPct val="90000"/>
              </a:lnSpc>
            </a:pPr>
            <a:r>
              <a:rPr lang="en-US" altLang="en-US"/>
              <a:t>The Revolution in the 18</a:t>
            </a:r>
            <a:r>
              <a:rPr lang="en-US" altLang="en-US" baseline="30000"/>
              <a:t>th</a:t>
            </a:r>
            <a:r>
              <a:rPr lang="en-US" altLang="en-US"/>
              <a:t> century</a:t>
            </a:r>
          </a:p>
          <a:p>
            <a:pPr lvl="1">
              <a:lnSpc>
                <a:spcPct val="90000"/>
              </a:lnSpc>
            </a:pPr>
            <a:r>
              <a:rPr lang="en-US" altLang="en-US"/>
              <a:t>The Civil War in the 19</a:t>
            </a:r>
            <a:r>
              <a:rPr lang="en-US" altLang="en-US" baseline="30000"/>
              <a:t>th</a:t>
            </a:r>
            <a:r>
              <a:rPr lang="en-US" altLang="en-US"/>
              <a:t> century</a:t>
            </a:r>
          </a:p>
          <a:p>
            <a:pPr lvl="1">
              <a:lnSpc>
                <a:spcPct val="90000"/>
              </a:lnSpc>
            </a:pPr>
            <a:r>
              <a:rPr lang="en-US" altLang="en-US"/>
              <a:t>The Invasion in the 20</a:t>
            </a:r>
            <a:r>
              <a:rPr lang="en-US" altLang="en-US" baseline="30000"/>
              <a:t>th</a:t>
            </a:r>
            <a:r>
              <a:rPr lang="en-US" altLang="en-US"/>
              <a:t> century</a:t>
            </a:r>
          </a:p>
          <a:p>
            <a:pPr>
              <a:lnSpc>
                <a:spcPct val="90000"/>
              </a:lnSpc>
            </a:pPr>
            <a:r>
              <a:rPr lang="en-US" altLang="en-US"/>
              <a:t>As is now obvious, no such invasion occurred in the 20</a:t>
            </a:r>
            <a:r>
              <a:rPr lang="en-US" altLang="en-US" baseline="30000"/>
              <a:t>th</a:t>
            </a:r>
            <a:r>
              <a:rPr lang="en-US" altLang="en-US"/>
              <a:t> century.</a:t>
            </a:r>
          </a:p>
        </p:txBody>
      </p:sp>
    </p:spTree>
    <p:custDataLst>
      <p:tags r:id="rId1"/>
    </p:custDataLst>
  </p:cSld>
  <p:clrMapOvr>
    <a:masterClrMapping/>
  </p:clrMapOvr>
  <p:transition advTm="330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valleyforgeprayer"/>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1309688" y="1181100"/>
            <a:ext cx="6524625" cy="4495800"/>
          </a:xfrm>
          <a:prstGeom prst="rect">
            <a:avLst/>
          </a:prstGeom>
          <a:noFill/>
          <a:extLst>
            <a:ext uri="{909E8E84-426E-40DD-AFC4-6F175D3DCCD1}">
              <a14:hiddenFill xmlns:a14="http://schemas.microsoft.com/office/drawing/2010/main">
                <a:solidFill>
                  <a:srgbClr val="FFFFFF"/>
                </a:solidFill>
              </a14:hiddenFill>
            </a:ext>
          </a:extLst>
        </p:spPr>
      </p:pic>
      <p:sp>
        <p:nvSpPr>
          <p:cNvPr id="24580" name="Rectangle 4"/>
          <p:cNvSpPr>
            <a:spLocks noGrp="1" noChangeArrowheads="1"/>
          </p:cNvSpPr>
          <p:nvPr>
            <p:ph type="ctrTitle"/>
          </p:nvPr>
        </p:nvSpPr>
        <p:spPr/>
        <p:txBody>
          <a:bodyPr/>
          <a:lstStyle/>
          <a:p>
            <a:r>
              <a:rPr lang="en-US" altLang="en-US"/>
              <a:t>Some Lessons</a:t>
            </a:r>
          </a:p>
        </p:txBody>
      </p:sp>
      <p:sp>
        <p:nvSpPr>
          <p:cNvPr id="2458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93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Some Lessons</a:t>
            </a:r>
          </a:p>
        </p:txBody>
      </p:sp>
      <p:sp>
        <p:nvSpPr>
          <p:cNvPr id="26627" name="Rectangle 3"/>
          <p:cNvSpPr>
            <a:spLocks noGrp="1" noChangeArrowheads="1"/>
          </p:cNvSpPr>
          <p:nvPr>
            <p:ph type="body" idx="1"/>
          </p:nvPr>
        </p:nvSpPr>
        <p:spPr/>
        <p:txBody>
          <a:bodyPr/>
          <a:lstStyle/>
          <a:p>
            <a:r>
              <a:rPr lang="en-US" altLang="en-US"/>
              <a:t>As best we can tell at this point, the story of Washington</a:t>
            </a:r>
            <a:r>
              <a:rPr lang="en-US" altLang="en-US">
                <a:cs typeface="Arial" charset="0"/>
              </a:rPr>
              <a:t>'</a:t>
            </a:r>
            <a:r>
              <a:rPr lang="en-US" altLang="en-US"/>
              <a:t>s vision at Valley Forge is a fictional account, written by Wesley Bradshaw shortly after the alleged date of his meeting with Anthony Sherman.</a:t>
            </a:r>
          </a:p>
          <a:p>
            <a:r>
              <a:rPr lang="en-US" altLang="en-US"/>
              <a:t>It reminds us of Jesus</a:t>
            </a:r>
            <a:r>
              <a:rPr lang="en-US" altLang="en-US">
                <a:cs typeface="Arial" charset="0"/>
              </a:rPr>
              <a:t>'</a:t>
            </a:r>
            <a:r>
              <a:rPr lang="en-US" altLang="en-US"/>
              <a:t> warning that the time between his ascension and return will be characterized by false prophets.</a:t>
            </a:r>
          </a:p>
        </p:txBody>
      </p:sp>
    </p:spTree>
    <p:custDataLst>
      <p:tags r:id="rId1"/>
    </p:custDataLst>
  </p:cSld>
  <p:clrMapOvr>
    <a:masterClrMapping/>
  </p:clrMapOvr>
  <p:transition advTm="234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Some Lessons</a:t>
            </a:r>
          </a:p>
        </p:txBody>
      </p:sp>
      <p:sp>
        <p:nvSpPr>
          <p:cNvPr id="27651" name="Rectangle 3"/>
          <p:cNvSpPr>
            <a:spLocks noGrp="1" noChangeArrowheads="1"/>
          </p:cNvSpPr>
          <p:nvPr>
            <p:ph type="body" idx="1"/>
          </p:nvPr>
        </p:nvSpPr>
        <p:spPr/>
        <p:txBody>
          <a:bodyPr/>
          <a:lstStyle/>
          <a:p>
            <a:r>
              <a:rPr lang="en-US" altLang="en-US"/>
              <a:t>It also reminds us that humans are notoriously bad at predicting the future!</a:t>
            </a:r>
          </a:p>
          <a:p>
            <a:r>
              <a:rPr lang="en-US" altLang="en-US"/>
              <a:t>The transmission history of this story is also interesting.</a:t>
            </a:r>
          </a:p>
          <a:p>
            <a:pPr lvl="1"/>
            <a:r>
              <a:rPr lang="en-US" altLang="en-US"/>
              <a:t>Someone changed the main point of the story (from the importance of national unity to the prediction of an invasion) to make it more exciting for later readers.</a:t>
            </a:r>
          </a:p>
          <a:p>
            <a:pPr lvl="1"/>
            <a:r>
              <a:rPr lang="en-US" altLang="en-US"/>
              <a:t>This provides us with yet another lesson.</a:t>
            </a:r>
          </a:p>
          <a:p>
            <a:endParaRPr lang="en-US" altLang="en-US"/>
          </a:p>
        </p:txBody>
      </p:sp>
    </p:spTree>
    <p:custDataLst>
      <p:tags r:id="rId1"/>
    </p:custDataLst>
  </p:cSld>
  <p:clrMapOvr>
    <a:masterClrMapping/>
  </p:clrMapOvr>
  <p:transition advTm="632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Some Lessons</a:t>
            </a:r>
          </a:p>
        </p:txBody>
      </p:sp>
      <p:sp>
        <p:nvSpPr>
          <p:cNvPr id="28675" name="Rectangle 3"/>
          <p:cNvSpPr>
            <a:spLocks noGrp="1" noChangeArrowheads="1"/>
          </p:cNvSpPr>
          <p:nvPr>
            <p:ph type="body" idx="1"/>
          </p:nvPr>
        </p:nvSpPr>
        <p:spPr/>
        <p:txBody>
          <a:bodyPr/>
          <a:lstStyle/>
          <a:p>
            <a:r>
              <a:rPr lang="en-US" altLang="en-US" sz="2800"/>
              <a:t>The difference between the canonical writings of the Bible and the </a:t>
            </a:r>
            <a:r>
              <a:rPr lang="en-US" altLang="en-US" sz="2800">
                <a:cs typeface="Arial" charset="0"/>
              </a:rPr>
              <a:t>'</a:t>
            </a:r>
            <a:r>
              <a:rPr lang="en-US" altLang="en-US" sz="2800"/>
              <a:t>Gospels</a:t>
            </a:r>
            <a:r>
              <a:rPr lang="en-US" altLang="en-US" sz="2800">
                <a:cs typeface="Arial" charset="0"/>
              </a:rPr>
              <a:t>'</a:t>
            </a:r>
            <a:r>
              <a:rPr lang="en-US" altLang="en-US" sz="2800"/>
              <a:t> and </a:t>
            </a:r>
            <a:r>
              <a:rPr lang="en-US" altLang="en-US" sz="2800">
                <a:cs typeface="Arial" charset="0"/>
              </a:rPr>
              <a:t>'</a:t>
            </a:r>
            <a:r>
              <a:rPr lang="en-US" altLang="en-US" sz="2800"/>
              <a:t>Acts</a:t>
            </a:r>
            <a:r>
              <a:rPr lang="en-US" altLang="en-US" sz="2800">
                <a:cs typeface="Arial" charset="0"/>
              </a:rPr>
              <a:t>'</a:t>
            </a:r>
            <a:r>
              <a:rPr lang="en-US" altLang="en-US" sz="2800"/>
              <a:t> of the Gnostics is that the former had a controlled transmission.</a:t>
            </a:r>
          </a:p>
          <a:p>
            <a:pPr lvl="1"/>
            <a:r>
              <a:rPr lang="en-US" altLang="en-US" sz="2400"/>
              <a:t>Because the leaders of the Christian church viewed the Bible as a real revelation from God, they did not dare to tamper with its message.</a:t>
            </a:r>
          </a:p>
          <a:p>
            <a:pPr lvl="1"/>
            <a:r>
              <a:rPr lang="en-US" altLang="en-US" sz="2400"/>
              <a:t>Gnosticism, a diffuse movement with many gurus, cranked out new revelations and modified old ones whenever a new group split off.</a:t>
            </a:r>
          </a:p>
        </p:txBody>
      </p:sp>
    </p:spTree>
    <p:custDataLst>
      <p:tags r:id="rId1"/>
    </p:custDataLst>
  </p:cSld>
  <p:clrMapOvr>
    <a:masterClrMapping/>
  </p:clrMapOvr>
  <p:transition advTm="430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Washington</a:t>
            </a:r>
            <a:r>
              <a:rPr lang="en-US" altLang="en-US">
                <a:cs typeface="Arial" charset="0"/>
              </a:rPr>
              <a:t>'</a:t>
            </a:r>
            <a:r>
              <a:rPr lang="en-US" altLang="en-US"/>
              <a:t>s Vision</a:t>
            </a:r>
          </a:p>
        </p:txBody>
      </p:sp>
      <p:sp>
        <p:nvSpPr>
          <p:cNvPr id="3075" name="Rectangle 3"/>
          <p:cNvSpPr>
            <a:spLocks noGrp="1" noChangeArrowheads="1"/>
          </p:cNvSpPr>
          <p:nvPr>
            <p:ph type="body" idx="1"/>
          </p:nvPr>
        </p:nvSpPr>
        <p:spPr/>
        <p:txBody>
          <a:bodyPr/>
          <a:lstStyle/>
          <a:p>
            <a:r>
              <a:rPr lang="en-US" altLang="en-US" sz="2800"/>
              <a:t>For nearly 150 years, a story has been circulating that George Washington had a vision of the future of America while the troops were camped at Valley Forge in 1777.</a:t>
            </a:r>
          </a:p>
          <a:p>
            <a:r>
              <a:rPr lang="en-US" altLang="en-US" sz="2800"/>
              <a:t>I first encountered the story when my mother showed me a tract about it published by the Russian Bible Society in the 1950s.</a:t>
            </a:r>
          </a:p>
          <a:p>
            <a:r>
              <a:rPr lang="en-US" altLang="en-US" sz="2800"/>
              <a:t>Since then, I have been able to trace it back to a pamphlet published in 1864.</a:t>
            </a:r>
          </a:p>
        </p:txBody>
      </p:sp>
    </p:spTree>
    <p:custDataLst>
      <p:tags r:id="rId1"/>
    </p:custDataLst>
  </p:cSld>
  <p:clrMapOvr>
    <a:masterClrMapping/>
  </p:clrMapOvr>
  <p:transition advTm="244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Some Lessons</a:t>
            </a:r>
          </a:p>
        </p:txBody>
      </p:sp>
      <p:sp>
        <p:nvSpPr>
          <p:cNvPr id="29699" name="Rectangle 3"/>
          <p:cNvSpPr>
            <a:spLocks noGrp="1" noChangeArrowheads="1"/>
          </p:cNvSpPr>
          <p:nvPr>
            <p:ph type="body" idx="1"/>
          </p:nvPr>
        </p:nvSpPr>
        <p:spPr/>
        <p:txBody>
          <a:bodyPr/>
          <a:lstStyle/>
          <a:p>
            <a:r>
              <a:rPr lang="en-US" altLang="en-US"/>
              <a:t>We need to be sure that the revelations we trust in really come from the God who cannot lie.</a:t>
            </a:r>
          </a:p>
          <a:p>
            <a:r>
              <a:rPr lang="en-US" altLang="en-US"/>
              <a:t>We have assembled our various materials at </a:t>
            </a:r>
            <a:r>
              <a:rPr lang="en-US" altLang="en-US">
                <a:hlinkClick r:id="rId3"/>
              </a:rPr>
              <a:t>www.ibri.org</a:t>
            </a:r>
            <a:r>
              <a:rPr lang="en-US" altLang="en-US"/>
              <a:t> to help site visitors appreciate the marvelous evidence that God has provided for our faith.</a:t>
            </a:r>
          </a:p>
        </p:txBody>
      </p:sp>
    </p:spTree>
    <p:custDataLst>
      <p:tags r:id="rId1"/>
    </p:custDataLst>
  </p:cSld>
  <p:clrMapOvr>
    <a:masterClrMapping/>
  </p:clrMapOvr>
  <p:transition advTm="238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valleyforgeprayer"/>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1309688" y="1181100"/>
            <a:ext cx="6524625" cy="4495800"/>
          </a:xfrm>
          <a:prstGeom prst="rect">
            <a:avLst/>
          </a:prstGeom>
          <a:noFill/>
          <a:extLst>
            <a:ext uri="{909E8E84-426E-40DD-AFC4-6F175D3DCCD1}">
              <a14:hiddenFill xmlns:a14="http://schemas.microsoft.com/office/drawing/2010/main">
                <a:solidFill>
                  <a:srgbClr val="FFFFFF"/>
                </a:solidFill>
              </a14:hiddenFill>
            </a:ext>
          </a:extLst>
        </p:spPr>
      </p:pic>
      <p:sp>
        <p:nvSpPr>
          <p:cNvPr id="30724" name="Rectangle 4"/>
          <p:cNvSpPr>
            <a:spLocks noGrp="1" noChangeArrowheads="1"/>
          </p:cNvSpPr>
          <p:nvPr>
            <p:ph type="ctrTitle"/>
          </p:nvPr>
        </p:nvSpPr>
        <p:spPr/>
        <p:txBody>
          <a:bodyPr/>
          <a:lstStyle/>
          <a:p>
            <a:r>
              <a:rPr lang="en-US" altLang="en-US"/>
              <a:t>The End</a:t>
            </a:r>
          </a:p>
        </p:txBody>
      </p:sp>
      <p:sp>
        <p:nvSpPr>
          <p:cNvPr id="30725"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 Story</a:t>
            </a:r>
          </a:p>
        </p:txBody>
      </p:sp>
      <p:sp>
        <p:nvSpPr>
          <p:cNvPr id="4099" name="Rectangle 3"/>
          <p:cNvSpPr>
            <a:spLocks noGrp="1" noChangeArrowheads="1"/>
          </p:cNvSpPr>
          <p:nvPr>
            <p:ph type="body" sz="half" idx="1"/>
          </p:nvPr>
        </p:nvSpPr>
        <p:spPr>
          <a:xfrm>
            <a:off x="457200" y="1600200"/>
            <a:ext cx="4648200" cy="4525963"/>
          </a:xfrm>
        </p:spPr>
        <p:txBody>
          <a:bodyPr/>
          <a:lstStyle/>
          <a:p>
            <a:pPr>
              <a:lnSpc>
                <a:spcPct val="90000"/>
              </a:lnSpc>
            </a:pPr>
            <a:r>
              <a:rPr lang="en-US" altLang="en-US" sz="2400"/>
              <a:t>Washington is visited in his tent by a mysterious ethereal woman, who shows him a vision of three perils that sketch the future of the United States:</a:t>
            </a:r>
          </a:p>
          <a:p>
            <a:pPr lvl="1">
              <a:lnSpc>
                <a:spcPct val="90000"/>
              </a:lnSpc>
            </a:pPr>
            <a:r>
              <a:rPr lang="en-US" altLang="en-US" sz="2000"/>
              <a:t>Peril 1 is the American Revolution.</a:t>
            </a:r>
          </a:p>
          <a:p>
            <a:pPr lvl="1">
              <a:lnSpc>
                <a:spcPct val="90000"/>
              </a:lnSpc>
            </a:pPr>
            <a:r>
              <a:rPr lang="en-US" altLang="en-US" sz="2000"/>
              <a:t>Peril 2 is the Civil War.</a:t>
            </a:r>
          </a:p>
          <a:p>
            <a:pPr lvl="1">
              <a:lnSpc>
                <a:spcPct val="90000"/>
              </a:lnSpc>
            </a:pPr>
            <a:r>
              <a:rPr lang="en-US" altLang="en-US" sz="2000"/>
              <a:t>Peril 3 is an invasion that nearly destroys the country.</a:t>
            </a:r>
          </a:p>
          <a:p>
            <a:pPr>
              <a:lnSpc>
                <a:spcPct val="90000"/>
              </a:lnSpc>
            </a:pPr>
            <a:r>
              <a:rPr lang="en-US" altLang="en-US" sz="2400"/>
              <a:t>We give selections from each on the following panels.</a:t>
            </a:r>
          </a:p>
        </p:txBody>
      </p:sp>
      <p:pic>
        <p:nvPicPr>
          <p:cNvPr id="4101" name="Picture 5" descr="WashVisionCov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600200"/>
            <a:ext cx="27638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65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additive="base">
                                        <p:cTn id="1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 calcmode="lin" valueType="num">
                                      <p:cBhvr additive="base">
                                        <p:cTn id="18"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 calcmode="lin" valueType="num">
                                      <p:cBhvr additive="base">
                                        <p:cTn id="24"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9">
                                            <p:txEl>
                                              <p:pRg st="3" end="3"/>
                                            </p:txEl>
                                          </p:spTgt>
                                        </p:tgtEl>
                                        <p:attrNameLst>
                                          <p:attrName>style.visibility</p:attrName>
                                        </p:attrNameLst>
                                      </p:cBhvr>
                                      <p:to>
                                        <p:strVal val="visible"/>
                                      </p:to>
                                    </p:set>
                                    <p:anim calcmode="lin" valueType="num">
                                      <p:cBhvr additive="base">
                                        <p:cTn id="3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9">
                                            <p:txEl>
                                              <p:pRg st="4" end="4"/>
                                            </p:txEl>
                                          </p:spTgt>
                                        </p:tgtEl>
                                        <p:attrNameLst>
                                          <p:attrName>style.visibility</p:attrName>
                                        </p:attrNameLst>
                                      </p:cBhvr>
                                      <p:to>
                                        <p:strVal val="visible"/>
                                      </p:to>
                                    </p:set>
                                    <p:anim calcmode="lin" valueType="num">
                                      <p:cBhvr additive="base">
                                        <p:cTn id="36"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Peril 1: the Revolution</a:t>
            </a:r>
          </a:p>
        </p:txBody>
      </p:sp>
      <p:sp>
        <p:nvSpPr>
          <p:cNvPr id="5124" name="Text Box 4"/>
          <p:cNvSpPr txBox="1">
            <a:spLocks noChangeArrowheads="1"/>
          </p:cNvSpPr>
          <p:nvPr/>
        </p:nvSpPr>
        <p:spPr bwMode="auto">
          <a:xfrm>
            <a:off x="533400" y="1289050"/>
            <a:ext cx="838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At that moment I beheld a dark, shadowy being, like an angel, standing, or rather floating in mid-air between Europe and America.  Dipping water out of the ocean in the hollow of each hand, he sprinkled some upon America with his right hand, while he cast upon Europe some with his left.  Immediately a dark cloud arose from each of these countries, and joined in mid-ocean.  For a while it remained stationary, and then moved slowly westward, until it enveloped America in its murky folds.  Sharp flashes of lightning now gleamed throughout it at intervals, and I heard the smothered groans and cries of the American people.  A second time the angel dipped water from the ocean, and sprinkled it as before.  The dark cloud was then drawn back to the ocean, into whose heaving waves it sank from view.</a:t>
            </a:r>
          </a:p>
        </p:txBody>
      </p:sp>
    </p:spTree>
    <p:custDataLst>
      <p:tags r:id="rId1"/>
    </p:custDataLst>
  </p:cSld>
  <p:clrMapOvr>
    <a:masterClrMapping/>
  </p:clrMapOvr>
  <p:transition advTm="49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Peril 2: the Civil War</a:t>
            </a:r>
          </a:p>
        </p:txBody>
      </p:sp>
      <p:sp>
        <p:nvSpPr>
          <p:cNvPr id="7172" name="Text Box 4"/>
          <p:cNvSpPr txBox="1">
            <a:spLocks noChangeArrowheads="1"/>
          </p:cNvSpPr>
          <p:nvPr/>
        </p:nvSpPr>
        <p:spPr bwMode="auto">
          <a:xfrm>
            <a:off x="381000" y="1289050"/>
            <a:ext cx="8763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Son of the Republic, the end of a century cometh; look and learn.</a:t>
            </a:r>
            <a:r>
              <a:rPr lang="en-US" altLang="en-US" sz="2400">
                <a:cs typeface="Arial" charset="0"/>
              </a:rPr>
              <a:t>"</a:t>
            </a:r>
            <a:r>
              <a:rPr lang="en-US" altLang="en-US" sz="2400"/>
              <a:t>  At this, the dark shadowy angel turned his face southward, and from Africa I saw an ill-omened spectre approaching our land.  It flitted slowly and heavily over every village, town, and city of the latter; the inhabitants of which presently set themselves in battle array, one against the other.  As I continued looking, I saw a bright angel, on whose brow rested a crown of light, on which was traced the word UNION, bearing an American flag, which he placed between the divided nation, and said: </a:t>
            </a:r>
            <a:r>
              <a:rPr lang="en-US" altLang="en-US" sz="2400">
                <a:cs typeface="Arial" charset="0"/>
              </a:rPr>
              <a:t>"</a:t>
            </a:r>
            <a:r>
              <a:rPr lang="en-US" altLang="en-US" sz="2400"/>
              <a:t>Remember, ye are brethren.</a:t>
            </a:r>
            <a:r>
              <a:rPr lang="en-US" altLang="en-US" sz="2400">
                <a:cs typeface="Arial" charset="0"/>
              </a:rPr>
              <a:t>"</a:t>
            </a:r>
            <a:r>
              <a:rPr lang="en-US" altLang="en-US" sz="2400"/>
              <a:t> Instantly, the inhabitants, casting down their weapons, became friends once more, and united around the national standard.  And again I heard the mysterious voice, saying: </a:t>
            </a:r>
            <a:r>
              <a:rPr lang="en-US" altLang="en-US" sz="2400">
                <a:cs typeface="Arial" charset="0"/>
              </a:rPr>
              <a:t>"</a:t>
            </a:r>
            <a:r>
              <a:rPr lang="en-US" altLang="en-US" sz="2400"/>
              <a:t>Son of the Republic, the second peril has passed; look and learn.</a:t>
            </a:r>
            <a:r>
              <a:rPr lang="en-US" altLang="en-US" sz="2400">
                <a:cs typeface="Arial" charset="0"/>
              </a:rPr>
              <a:t>"</a:t>
            </a:r>
          </a:p>
        </p:txBody>
      </p:sp>
    </p:spTree>
    <p:custDataLst>
      <p:tags r:id="rId1"/>
    </p:custDataLst>
  </p:cSld>
  <p:clrMapOvr>
    <a:masterClrMapping/>
  </p:clrMapOvr>
  <p:transition advTm="497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Peril 3: the Invasion</a:t>
            </a:r>
          </a:p>
        </p:txBody>
      </p:sp>
      <p:sp>
        <p:nvSpPr>
          <p:cNvPr id="9220" name="Text Box 4"/>
          <p:cNvSpPr txBox="1">
            <a:spLocks noChangeArrowheads="1"/>
          </p:cNvSpPr>
          <p:nvPr/>
        </p:nvSpPr>
        <p:spPr bwMode="auto">
          <a:xfrm>
            <a:off x="304800" y="1295400"/>
            <a:ext cx="8839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Son of the Republic, the end of a century cometh; look and learn.</a:t>
            </a:r>
            <a:r>
              <a:rPr lang="en-US" altLang="en-US" sz="2400">
                <a:cs typeface="Arial" charset="0"/>
              </a:rPr>
              <a:t>"</a:t>
            </a:r>
            <a:r>
              <a:rPr lang="en-US" altLang="en-US" sz="2400"/>
              <a:t>  At this, the dark, shadowy angel placed a trumpet to his mouth, and blew three distinct blasts; and taking water from the ocean, sprinkled it out upon Europe, Asia, and Africa.  Then my eyes looked upon a fearful scene.  From each of these coun-tries arose thick, black clouds, that were soon joined into one.  And throughout this mass gleamed a dark-red light, by which I saw hordes of armed men, who, moving with the cloud, mar-ched by land, and sailed by sea, to America, which country was presently enveloped in the volume of the cloud.  And I dimly saw these vast armies devastate the whole country, and pillage and burn the villages, towns, and cities that I had beheld springing up.  </a:t>
            </a:r>
          </a:p>
        </p:txBody>
      </p:sp>
    </p:spTree>
    <p:custDataLst>
      <p:tags r:id="rId1"/>
    </p:custDataLst>
  </p:cSld>
  <p:clrMapOvr>
    <a:masterClrMapping/>
  </p:clrMapOvr>
  <p:transition advTm="470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Peril 3: the Invasion</a:t>
            </a:r>
          </a:p>
        </p:txBody>
      </p:sp>
      <p:sp>
        <p:nvSpPr>
          <p:cNvPr id="11268" name="Text Box 4"/>
          <p:cNvSpPr txBox="1">
            <a:spLocks noChangeArrowheads="1"/>
          </p:cNvSpPr>
          <p:nvPr/>
        </p:nvSpPr>
        <p:spPr bwMode="auto">
          <a:xfrm>
            <a:off x="228600" y="1295400"/>
            <a:ext cx="89154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As my ears listened to the thundering of cannon, clashing of swords, and shouts and cries of the millions in mortal combat, I again heard the mysterious voice, saying: </a:t>
            </a:r>
            <a:r>
              <a:rPr lang="en-US" altLang="en-US" sz="2400">
                <a:cs typeface="Arial" charset="0"/>
              </a:rPr>
              <a:t>"</a:t>
            </a:r>
            <a:r>
              <a:rPr lang="en-US" altLang="en-US" sz="2400"/>
              <a:t>Son of the Republic, look and learn.</a:t>
            </a:r>
            <a:r>
              <a:rPr lang="en-US" altLang="en-US" sz="2400">
                <a:cs typeface="Arial" charset="0"/>
              </a:rPr>
              <a:t>"</a:t>
            </a:r>
            <a:r>
              <a:rPr lang="en-US" altLang="en-US" sz="2400"/>
              <a:t>  When the voice had ceased, the dark, shadowy angel placed his trumpet once more to his mouth, and blew a long, fearful blast.  Instantly a light, as of a thousand suns, shone down from above me, and pierced and broke into frag-ments the dark cloud which enveloped America.  At the same moment, I saw the angel upon which forehead still shone the word UNION, and who bore our national flag in one hand, and a sword in the other, descend from heaven, attended by legions of bright spirits.  These immediately joined the inhabitants of America, who I perceived were well-nigh overcome, but who, immediately taking courage again, closed up their broken ranks and renewed the battle.</a:t>
            </a:r>
            <a:endParaRPr lang="en-US" altLang="en-US"/>
          </a:p>
        </p:txBody>
      </p:sp>
    </p:spTree>
    <p:custDataLst>
      <p:tags r:id="rId1"/>
    </p:custDataLst>
  </p:cSld>
  <p:clrMapOvr>
    <a:masterClrMapping/>
  </p:clrMapOvr>
  <p:transition advTm="528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Conclusion: the Lesson</a:t>
            </a:r>
          </a:p>
        </p:txBody>
      </p:sp>
      <p:sp>
        <p:nvSpPr>
          <p:cNvPr id="13316" name="Text Box 4"/>
          <p:cNvSpPr txBox="1">
            <a:spLocks noChangeArrowheads="1"/>
          </p:cNvSpPr>
          <p:nvPr/>
        </p:nvSpPr>
        <p:spPr bwMode="auto">
          <a:xfrm>
            <a:off x="685800" y="1600200"/>
            <a:ext cx="7924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Son of the Republic, what you have seen is thus interpreted.  Three perils will come upon the Republic.  The most fearful is the second, passing which, the whole world united shall never be able to prevail against her.  Let every child of the Republic learn to live for his God, his land, and Union.</a:t>
            </a:r>
            <a:r>
              <a:rPr lang="en-US" altLang="en-US" sz="2400">
                <a:cs typeface="Arial" charset="0"/>
              </a:rPr>
              <a:t>"</a:t>
            </a:r>
            <a:r>
              <a:rPr lang="en-US" altLang="en-US" sz="2400"/>
              <a:t>  With these words the figure vanished.  I started from my seat, and felt that I had seen a vision, wherein had been shown to me the birth, progress, and destiny of the Republic of the United States.  In UNION she will have strength, In DISUNION her destruction.</a:t>
            </a:r>
          </a:p>
        </p:txBody>
      </p:sp>
    </p:spTree>
    <p:custDataLst>
      <p:tags r:id="rId1"/>
    </p:custDataLst>
  </p:cSld>
  <p:clrMapOvr>
    <a:masterClrMapping/>
  </p:clrMapOvr>
  <p:transition advTm="391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valleyforgeprayer"/>
          <p:cNvPicPr>
            <a:picLocks noChangeAspect="1" noChangeArrowheads="1"/>
          </p:cNvPicPr>
          <p:nvPr/>
        </p:nvPicPr>
        <p:blipFill>
          <a:blip r:embed="rId3">
            <a:lum bright="52000" contrast="-50000"/>
            <a:extLst>
              <a:ext uri="{28A0092B-C50C-407E-A947-70E740481C1C}">
                <a14:useLocalDpi xmlns:a14="http://schemas.microsoft.com/office/drawing/2010/main" val="0"/>
              </a:ext>
            </a:extLst>
          </a:blip>
          <a:srcRect/>
          <a:stretch>
            <a:fillRect/>
          </a:stretch>
        </p:blipFill>
        <p:spPr bwMode="auto">
          <a:xfrm>
            <a:off x="1309688" y="1181100"/>
            <a:ext cx="6524625" cy="449580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ctrTitle"/>
          </p:nvPr>
        </p:nvSpPr>
        <p:spPr/>
        <p:txBody>
          <a:bodyPr/>
          <a:lstStyle/>
          <a:p>
            <a:r>
              <a:rPr lang="en-US" altLang="en-US"/>
              <a:t>Is the Story History?</a:t>
            </a:r>
          </a:p>
        </p:txBody>
      </p:sp>
      <p:sp>
        <p:nvSpPr>
          <p:cNvPr id="15365"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40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1.8|3.1"/>
</p:tagLst>
</file>

<file path=ppt/tags/tag10.xml><?xml version="1.0" encoding="utf-8"?>
<p:tagLst xmlns:a="http://schemas.openxmlformats.org/drawingml/2006/main" xmlns:r="http://schemas.openxmlformats.org/officeDocument/2006/relationships" xmlns:p="http://schemas.openxmlformats.org/presentationml/2006/main">
  <p:tag name="TIMING" val="|0.2|21.3|4.6"/>
</p:tagLst>
</file>

<file path=ppt/tags/tag11.xml><?xml version="1.0" encoding="utf-8"?>
<p:tagLst xmlns:a="http://schemas.openxmlformats.org/drawingml/2006/main" xmlns:r="http://schemas.openxmlformats.org/officeDocument/2006/relationships" xmlns:p="http://schemas.openxmlformats.org/presentationml/2006/main">
  <p:tag name="TIMING" val="|1.7|19.1|2.7|6.8|6.2|19.4"/>
</p:tagLst>
</file>

<file path=ppt/tags/tag12.xml><?xml version="1.0" encoding="utf-8"?>
<p:tagLst xmlns:a="http://schemas.openxmlformats.org/drawingml/2006/main" xmlns:r="http://schemas.openxmlformats.org/officeDocument/2006/relationships" xmlns:p="http://schemas.openxmlformats.org/presentationml/2006/main">
  <p:tag name="TIMING" val="|0.6|9.4|7.3"/>
</p:tagLst>
</file>

<file path=ppt/tags/tag13.xml><?xml version="1.0" encoding="utf-8"?>
<p:tagLst xmlns:a="http://schemas.openxmlformats.org/drawingml/2006/main" xmlns:r="http://schemas.openxmlformats.org/officeDocument/2006/relationships" xmlns:p="http://schemas.openxmlformats.org/presentationml/2006/main">
  <p:tag name="TIMING" val="|0.4|1.1|13.9"/>
</p:tagLst>
</file>

<file path=ppt/tags/tag14.xml><?xml version="1.0" encoding="utf-8"?>
<p:tagLst xmlns:a="http://schemas.openxmlformats.org/drawingml/2006/main" xmlns:r="http://schemas.openxmlformats.org/officeDocument/2006/relationships" xmlns:p="http://schemas.openxmlformats.org/presentationml/2006/main">
  <p:tag name="TIMING" val="|0.3|8.3|8.9|15.2"/>
</p:tagLst>
</file>

<file path=ppt/tags/tag15.xml><?xml version="1.0" encoding="utf-8"?>
<p:tagLst xmlns:a="http://schemas.openxmlformats.org/drawingml/2006/main" xmlns:r="http://schemas.openxmlformats.org/officeDocument/2006/relationships" xmlns:p="http://schemas.openxmlformats.org/presentationml/2006/main">
  <p:tag name="TIMING" val="|0.2|6.1|2.1|2.3|16.1"/>
</p:tagLst>
</file>

<file path=ppt/tags/tag16.xml><?xml version="1.0" encoding="utf-8"?>
<p:tagLst xmlns:a="http://schemas.openxmlformats.org/drawingml/2006/main" xmlns:r="http://schemas.openxmlformats.org/officeDocument/2006/relationships" xmlns:p="http://schemas.openxmlformats.org/presentationml/2006/main">
  <p:tag name="TIMING" val="|0.8"/>
</p:tagLst>
</file>

<file path=ppt/tags/tag17.xml><?xml version="1.0" encoding="utf-8"?>
<p:tagLst xmlns:a="http://schemas.openxmlformats.org/drawingml/2006/main" xmlns:r="http://schemas.openxmlformats.org/officeDocument/2006/relationships" xmlns:p="http://schemas.openxmlformats.org/presentationml/2006/main">
  <p:tag name="TIMING" val="|0.3|12.9"/>
</p:tagLst>
</file>

<file path=ppt/tags/tag18.xml><?xml version="1.0" encoding="utf-8"?>
<p:tagLst xmlns:a="http://schemas.openxmlformats.org/drawingml/2006/main" xmlns:r="http://schemas.openxmlformats.org/officeDocument/2006/relationships" xmlns:p="http://schemas.openxmlformats.org/presentationml/2006/main">
  <p:tag name="TIMING" val="|0.2|36.9|3.2|12.8"/>
</p:tagLst>
</file>

<file path=ppt/tags/tag19.xml><?xml version="1.0" encoding="utf-8"?>
<p:tagLst xmlns:a="http://schemas.openxmlformats.org/drawingml/2006/main" xmlns:r="http://schemas.openxmlformats.org/officeDocument/2006/relationships" xmlns:p="http://schemas.openxmlformats.org/presentationml/2006/main">
  <p:tag name="TIMING" val="|0.3|9.6|7.4"/>
</p:tagLst>
</file>

<file path=ppt/tags/tag2.xml><?xml version="1.0" encoding="utf-8"?>
<p:tagLst xmlns:a="http://schemas.openxmlformats.org/drawingml/2006/main" xmlns:r="http://schemas.openxmlformats.org/officeDocument/2006/relationships" xmlns:p="http://schemas.openxmlformats.org/presentationml/2006/main">
  <p:tag name="TIMING" val="|0.4|9.2|7.9"/>
</p:tagLst>
</file>

<file path=ppt/tags/tag20.xml><?xml version="1.0" encoding="utf-8"?>
<p:tagLst xmlns:a="http://schemas.openxmlformats.org/drawingml/2006/main" xmlns:r="http://schemas.openxmlformats.org/officeDocument/2006/relationships" xmlns:p="http://schemas.openxmlformats.org/presentationml/2006/main">
  <p:tag name="TIMING" val="|0.2|6.8"/>
</p:tagLst>
</file>

<file path=ppt/tags/tag21.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2|1.4|8.8|3.7|2.1|4.6"/>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2.9"/>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196</TotalTime>
  <Words>1646</Words>
  <Application>Microsoft Office PowerPoint</Application>
  <PresentationFormat>On-screen Show (4:3)</PresentationFormat>
  <Paragraphs>69</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Washington's Vision  at Valley Forge</vt:lpstr>
      <vt:lpstr>Washington's Vision</vt:lpstr>
      <vt:lpstr>The Story</vt:lpstr>
      <vt:lpstr>Peril 1: the Revolution</vt:lpstr>
      <vt:lpstr>Peril 2: the Civil War</vt:lpstr>
      <vt:lpstr>Peril 3: the Invasion</vt:lpstr>
      <vt:lpstr>Peril 3: the Invasion</vt:lpstr>
      <vt:lpstr>Conclusion: the Lesson</vt:lpstr>
      <vt:lpstr>Is the Story History?</vt:lpstr>
      <vt:lpstr>Is the Story History?</vt:lpstr>
      <vt:lpstr>Suspicious Features</vt:lpstr>
      <vt:lpstr>Tentative Conclusions</vt:lpstr>
      <vt:lpstr>Tentative Conclusions</vt:lpstr>
      <vt:lpstr>Tentative Conclusions</vt:lpstr>
      <vt:lpstr>Tentative Conclusions</vt:lpstr>
      <vt:lpstr>Some Lessons</vt:lpstr>
      <vt:lpstr>Some Lessons</vt:lpstr>
      <vt:lpstr>Some Lessons</vt:lpstr>
      <vt:lpstr>Some Lessons</vt:lpstr>
      <vt:lpstr>Some Lessons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Washington’s Vision  at Valley Forge</dc:title>
  <dc:creator>rnewman</dc:creator>
  <cp:lastModifiedBy>Newman</cp:lastModifiedBy>
  <cp:revision>73</cp:revision>
  <dcterms:created xsi:type="dcterms:W3CDTF">2007-04-22T18:44:11Z</dcterms:created>
  <dcterms:modified xsi:type="dcterms:W3CDTF">2015-07-09T18:30:39Z</dcterms:modified>
</cp:coreProperties>
</file>