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1A1309-E23A-4783-A456-9F6CB243D07E}" type="slidenum">
              <a:rPr lang="en-US" altLang="en-US"/>
              <a:pPr/>
              <a:t>‹#›</a:t>
            </a:fld>
            <a:endParaRPr lang="en-US" altLang="en-US"/>
          </a:p>
        </p:txBody>
      </p:sp>
    </p:spTree>
    <p:extLst>
      <p:ext uri="{BB962C8B-B14F-4D97-AF65-F5344CB8AC3E}">
        <p14:creationId xmlns:p14="http://schemas.microsoft.com/office/powerpoint/2010/main" val="238517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BBDEE3-F82C-4271-89EE-498393C68A1E}" type="slidenum">
              <a:rPr lang="en-US" altLang="en-US"/>
              <a:pPr/>
              <a:t>‹#›</a:t>
            </a:fld>
            <a:endParaRPr lang="en-US" altLang="en-US"/>
          </a:p>
        </p:txBody>
      </p:sp>
    </p:spTree>
    <p:extLst>
      <p:ext uri="{BB962C8B-B14F-4D97-AF65-F5344CB8AC3E}">
        <p14:creationId xmlns:p14="http://schemas.microsoft.com/office/powerpoint/2010/main" val="362612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FD800C-AA4C-4A9C-A6EE-77533B0B249C}" type="slidenum">
              <a:rPr lang="en-US" altLang="en-US"/>
              <a:pPr/>
              <a:t>‹#›</a:t>
            </a:fld>
            <a:endParaRPr lang="en-US" altLang="en-US"/>
          </a:p>
        </p:txBody>
      </p:sp>
    </p:spTree>
    <p:extLst>
      <p:ext uri="{BB962C8B-B14F-4D97-AF65-F5344CB8AC3E}">
        <p14:creationId xmlns:p14="http://schemas.microsoft.com/office/powerpoint/2010/main" val="27974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9083D89-4310-4DD8-AC15-C12325D3BAA0}" type="slidenum">
              <a:rPr lang="en-US" altLang="en-US"/>
              <a:pPr/>
              <a:t>‹#›</a:t>
            </a:fld>
            <a:endParaRPr lang="en-US" altLang="en-US"/>
          </a:p>
        </p:txBody>
      </p:sp>
    </p:spTree>
    <p:extLst>
      <p:ext uri="{BB962C8B-B14F-4D97-AF65-F5344CB8AC3E}">
        <p14:creationId xmlns:p14="http://schemas.microsoft.com/office/powerpoint/2010/main" val="224130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1BBEE94-A107-49E6-B847-1CA14C99B325}" type="slidenum">
              <a:rPr lang="en-US" altLang="en-US"/>
              <a:pPr/>
              <a:t>‹#›</a:t>
            </a:fld>
            <a:endParaRPr lang="en-US" altLang="en-US"/>
          </a:p>
        </p:txBody>
      </p:sp>
    </p:spTree>
    <p:extLst>
      <p:ext uri="{BB962C8B-B14F-4D97-AF65-F5344CB8AC3E}">
        <p14:creationId xmlns:p14="http://schemas.microsoft.com/office/powerpoint/2010/main" val="191475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9FB1F8A-B739-4D32-9272-899EABB4B203}" type="slidenum">
              <a:rPr lang="en-US" altLang="en-US"/>
              <a:pPr/>
              <a:t>‹#›</a:t>
            </a:fld>
            <a:endParaRPr lang="en-US" altLang="en-US"/>
          </a:p>
        </p:txBody>
      </p:sp>
    </p:spTree>
    <p:extLst>
      <p:ext uri="{BB962C8B-B14F-4D97-AF65-F5344CB8AC3E}">
        <p14:creationId xmlns:p14="http://schemas.microsoft.com/office/powerpoint/2010/main" val="109377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DE2F317-B2B0-4691-A083-FBEC13C808BC}" type="slidenum">
              <a:rPr lang="en-US" altLang="en-US"/>
              <a:pPr/>
              <a:t>‹#›</a:t>
            </a:fld>
            <a:endParaRPr lang="en-US" altLang="en-US"/>
          </a:p>
        </p:txBody>
      </p:sp>
    </p:spTree>
    <p:extLst>
      <p:ext uri="{BB962C8B-B14F-4D97-AF65-F5344CB8AC3E}">
        <p14:creationId xmlns:p14="http://schemas.microsoft.com/office/powerpoint/2010/main" val="132640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0F08A47-5C7A-4DB4-AB3E-9EE1D0FA5EAA}" type="slidenum">
              <a:rPr lang="en-US" altLang="en-US"/>
              <a:pPr/>
              <a:t>‹#›</a:t>
            </a:fld>
            <a:endParaRPr lang="en-US" altLang="en-US"/>
          </a:p>
        </p:txBody>
      </p:sp>
    </p:spTree>
    <p:extLst>
      <p:ext uri="{BB962C8B-B14F-4D97-AF65-F5344CB8AC3E}">
        <p14:creationId xmlns:p14="http://schemas.microsoft.com/office/powerpoint/2010/main" val="428802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2C92C55-D056-4144-A66B-4F23B9820E73}" type="slidenum">
              <a:rPr lang="en-US" altLang="en-US"/>
              <a:pPr/>
              <a:t>‹#›</a:t>
            </a:fld>
            <a:endParaRPr lang="en-US" altLang="en-US"/>
          </a:p>
        </p:txBody>
      </p:sp>
    </p:spTree>
    <p:extLst>
      <p:ext uri="{BB962C8B-B14F-4D97-AF65-F5344CB8AC3E}">
        <p14:creationId xmlns:p14="http://schemas.microsoft.com/office/powerpoint/2010/main" val="3546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BE805B9-EA39-4D19-A613-073CDDC4ABAF}" type="slidenum">
              <a:rPr lang="en-US" altLang="en-US"/>
              <a:pPr/>
              <a:t>‹#›</a:t>
            </a:fld>
            <a:endParaRPr lang="en-US" altLang="en-US"/>
          </a:p>
        </p:txBody>
      </p:sp>
    </p:spTree>
    <p:extLst>
      <p:ext uri="{BB962C8B-B14F-4D97-AF65-F5344CB8AC3E}">
        <p14:creationId xmlns:p14="http://schemas.microsoft.com/office/powerpoint/2010/main" val="139331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D49B35E-E6BD-4C55-BC41-046034578E09}" type="slidenum">
              <a:rPr lang="en-US" altLang="en-US"/>
              <a:pPr/>
              <a:t>‹#›</a:t>
            </a:fld>
            <a:endParaRPr lang="en-US" altLang="en-US"/>
          </a:p>
        </p:txBody>
      </p:sp>
    </p:spTree>
    <p:extLst>
      <p:ext uri="{BB962C8B-B14F-4D97-AF65-F5344CB8AC3E}">
        <p14:creationId xmlns:p14="http://schemas.microsoft.com/office/powerpoint/2010/main" val="139394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F25E5D1-25B7-4AFD-8BEA-6B46D49ACF45}" type="slidenum">
              <a:rPr lang="en-US" altLang="en-US"/>
              <a:pPr/>
              <a:t>‹#›</a:t>
            </a:fld>
            <a:endParaRPr lang="en-US" altLang="en-US"/>
          </a:p>
        </p:txBody>
      </p:sp>
    </p:spTree>
    <p:extLst>
      <p:ext uri="{BB962C8B-B14F-4D97-AF65-F5344CB8AC3E}">
        <p14:creationId xmlns:p14="http://schemas.microsoft.com/office/powerpoint/2010/main" val="47854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8A6EC66-8D2D-4374-B547-5453041B41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8.wmf"/><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8.wmf"/><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8.wmf"/><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8.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ngelwscroll2"/>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a:stretch>
            <a:fillRect/>
          </a:stretch>
        </p:blipFill>
        <p:spPr bwMode="auto">
          <a:xfrm>
            <a:off x="914400" y="685800"/>
            <a:ext cx="7239000" cy="5475288"/>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Various Views </a:t>
            </a:r>
            <a:br>
              <a:rPr lang="en-US" altLang="en-US"/>
            </a:br>
            <a:r>
              <a:rPr lang="en-US" altLang="en-US"/>
              <a:t>of Revelation</a:t>
            </a:r>
          </a:p>
        </p:txBody>
      </p:sp>
      <p:sp>
        <p:nvSpPr>
          <p:cNvPr id="2051" name="Rectangle 3"/>
          <p:cNvSpPr>
            <a:spLocks noGrp="1" noChangeArrowheads="1"/>
          </p:cNvSpPr>
          <p:nvPr>
            <p:ph type="subTitle" idx="1"/>
          </p:nvPr>
        </p:nvSpPr>
        <p:spPr>
          <a:xfrm>
            <a:off x="1371600" y="4306888"/>
            <a:ext cx="6400800" cy="1331912"/>
          </a:xfrm>
        </p:spPr>
        <p:txBody>
          <a:bodyPr/>
          <a:lstStyle/>
          <a:p>
            <a:r>
              <a:rPr lang="en-US" altLang="en-US"/>
              <a:t>Robert C. Newman</a:t>
            </a:r>
          </a:p>
        </p:txBody>
      </p:sp>
      <p:pic>
        <p:nvPicPr>
          <p:cNvPr id="2" name="VariViewsRev.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467600" y="5410200"/>
            <a:ext cx="609600" cy="609600"/>
          </a:xfrm>
          <a:prstGeom prst="rect">
            <a:avLst/>
          </a:prstGeom>
        </p:spPr>
      </p:pic>
    </p:spTree>
    <p:custDataLst>
      <p:tags r:id="rId1"/>
    </p:custDataLst>
  </p:cSld>
  <p:clrMapOvr>
    <a:masterClrMapping/>
  </p:clrMapOvr>
  <p:transition advTm="1872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additive="base">
                                        <p:cTn id="1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9"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Idealist View of Revelation</a:t>
            </a:r>
          </a:p>
        </p:txBody>
      </p:sp>
      <p:sp>
        <p:nvSpPr>
          <p:cNvPr id="18435" name="Line 3"/>
          <p:cNvSpPr>
            <a:spLocks noChangeShapeType="1"/>
          </p:cNvSpPr>
          <p:nvPr/>
        </p:nvSpPr>
        <p:spPr bwMode="auto">
          <a:xfrm>
            <a:off x="990600" y="37338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36" name="Picture 4" descr="MCj03663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8350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8288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MCj02378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860382" y="1750218"/>
            <a:ext cx="1479550" cy="1179513"/>
          </a:xfrm>
          <a:prstGeom prst="rect">
            <a:avLst/>
          </a:prstGeom>
          <a:noFill/>
          <a:extLst>
            <a:ext uri="{909E8E84-426E-40DD-AFC4-6F175D3DCCD1}">
              <a14:hiddenFill xmlns:a14="http://schemas.microsoft.com/office/drawing/2010/main">
                <a:solidFill>
                  <a:srgbClr val="FFFFFF"/>
                </a:solidFill>
              </a14:hiddenFill>
            </a:ext>
          </a:extLst>
        </p:spPr>
      </p:pic>
      <p:sp>
        <p:nvSpPr>
          <p:cNvPr id="18439" name="Text Box 7"/>
          <p:cNvSpPr txBox="1">
            <a:spLocks noChangeArrowheads="1"/>
          </p:cNvSpPr>
          <p:nvPr/>
        </p:nvSpPr>
        <p:spPr bwMode="auto">
          <a:xfrm>
            <a:off x="685800" y="3962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Jesus</a:t>
            </a:r>
          </a:p>
        </p:txBody>
      </p:sp>
      <p:sp>
        <p:nvSpPr>
          <p:cNvPr id="18440" name="Text Box 8"/>
          <p:cNvSpPr txBox="1">
            <a:spLocks noChangeArrowheads="1"/>
          </p:cNvSpPr>
          <p:nvPr/>
        </p:nvSpPr>
        <p:spPr bwMode="auto">
          <a:xfrm>
            <a:off x="3886200" y="3962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Church Age</a:t>
            </a:r>
          </a:p>
        </p:txBody>
      </p:sp>
      <p:sp>
        <p:nvSpPr>
          <p:cNvPr id="18441" name="Text Box 9"/>
          <p:cNvSpPr txBox="1">
            <a:spLocks noChangeArrowheads="1"/>
          </p:cNvSpPr>
          <p:nvPr/>
        </p:nvSpPr>
        <p:spPr bwMode="auto">
          <a:xfrm>
            <a:off x="7162800" y="39624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SecondComing</a:t>
            </a:r>
          </a:p>
        </p:txBody>
      </p:sp>
      <p:sp>
        <p:nvSpPr>
          <p:cNvPr id="18442" name="Text Box 10"/>
          <p:cNvSpPr txBox="1">
            <a:spLocks noChangeArrowheads="1"/>
          </p:cNvSpPr>
          <p:nvPr/>
        </p:nvSpPr>
        <p:spPr bwMode="auto">
          <a:xfrm>
            <a:off x="990600" y="4635500"/>
            <a:ext cx="7315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Idealists believe that Revelation will be fulfilled throughout church history, but that the symbols are a general picture of the warfare between good &amp; evil, God &amp; Satan, not referring only to single events.</a:t>
            </a:r>
          </a:p>
        </p:txBody>
      </p:sp>
      <p:sp>
        <p:nvSpPr>
          <p:cNvPr id="18443" name="Oval 11"/>
          <p:cNvSpPr>
            <a:spLocks noChangeArrowheads="1"/>
          </p:cNvSpPr>
          <p:nvPr/>
        </p:nvSpPr>
        <p:spPr bwMode="auto">
          <a:xfrm>
            <a:off x="1371600" y="1752600"/>
            <a:ext cx="6553200" cy="1981200"/>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4" name="Text Box 12"/>
          <p:cNvSpPr txBox="1">
            <a:spLocks noChangeArrowheads="1"/>
          </p:cNvSpPr>
          <p:nvPr/>
        </p:nvSpPr>
        <p:spPr bwMode="auto">
          <a:xfrm>
            <a:off x="2498725" y="1768475"/>
            <a:ext cx="3859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b="1"/>
              <a:t>General Fulfillment</a:t>
            </a:r>
          </a:p>
        </p:txBody>
      </p:sp>
    </p:spTree>
    <p:custDataLst>
      <p:tags r:id="rId1"/>
    </p:custDataLst>
  </p:cSld>
  <p:clrMapOvr>
    <a:masterClrMapping/>
  </p:clrMapOvr>
  <p:transition advTm="268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animEffect transition="in" filter="checkerboard(across)">
                                      <p:cBhvr>
                                        <p:cTn id="7" dur="500"/>
                                        <p:tgtEl>
                                          <p:spTgt spid="18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 calcmode="lin" valueType="num">
                                      <p:cBhvr additive="base">
                                        <p:cTn id="12" dur="500" fill="hold"/>
                                        <p:tgtEl>
                                          <p:spTgt spid="18444"/>
                                        </p:tgtEl>
                                        <p:attrNameLst>
                                          <p:attrName>ppt_x</p:attrName>
                                        </p:attrNameLst>
                                      </p:cBhvr>
                                      <p:tavLst>
                                        <p:tav tm="0">
                                          <p:val>
                                            <p:strVal val="#ppt_x"/>
                                          </p:val>
                                        </p:tav>
                                        <p:tav tm="100000">
                                          <p:val>
                                            <p:strVal val="#ppt_x"/>
                                          </p:val>
                                        </p:tav>
                                      </p:tavLst>
                                    </p:anim>
                                    <p:anim calcmode="lin" valueType="num">
                                      <p:cBhvr additive="base">
                                        <p:cTn id="13" dur="500" fill="hold"/>
                                        <p:tgtEl>
                                          <p:spTgt spid="184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P spid="184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p:txBody>
          <a:bodyPr/>
          <a:lstStyle/>
          <a:p>
            <a:r>
              <a:rPr lang="en-US" altLang="en-US"/>
              <a:t>Some Proponents of Views</a:t>
            </a:r>
          </a:p>
        </p:txBody>
      </p:sp>
      <p:sp>
        <p:nvSpPr>
          <p:cNvPr id="19461" name="Rectangle 5"/>
          <p:cNvSpPr>
            <a:spLocks noGrp="1" noChangeArrowheads="1"/>
          </p:cNvSpPr>
          <p:nvPr>
            <p:ph type="subTitle" idx="1"/>
          </p:nvPr>
        </p:nvSpPr>
        <p:spPr/>
        <p:txBody>
          <a:bodyPr/>
          <a:lstStyle/>
          <a:p>
            <a:endParaRPr lang="en-US" altLang="en-US"/>
          </a:p>
        </p:txBody>
      </p:sp>
      <p:pic>
        <p:nvPicPr>
          <p:cNvPr id="19462" name="Picture 6" descr="MCj04323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09600"/>
            <a:ext cx="1401763" cy="1827213"/>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MCj04323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886200"/>
            <a:ext cx="13271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MCj043421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04800"/>
            <a:ext cx="1809750" cy="2041525"/>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MCj043516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3962400"/>
            <a:ext cx="13017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MCj043517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4191000"/>
            <a:ext cx="1508125" cy="1911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4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Preterist View</a:t>
            </a:r>
          </a:p>
        </p:txBody>
      </p:sp>
      <p:sp>
        <p:nvSpPr>
          <p:cNvPr id="21507" name="Rectangle 3"/>
          <p:cNvSpPr>
            <a:spLocks noGrp="1" noChangeArrowheads="1"/>
          </p:cNvSpPr>
          <p:nvPr>
            <p:ph type="body" idx="1"/>
          </p:nvPr>
        </p:nvSpPr>
        <p:spPr/>
        <p:txBody>
          <a:bodyPr/>
          <a:lstStyle/>
          <a:p>
            <a:r>
              <a:rPr lang="en-US" altLang="en-US"/>
              <a:t>Alcasar (1614)</a:t>
            </a:r>
          </a:p>
          <a:p>
            <a:r>
              <a:rPr lang="en-US" altLang="en-US"/>
              <a:t>Jay Adams</a:t>
            </a:r>
          </a:p>
          <a:p>
            <a:r>
              <a:rPr lang="en-US" altLang="en-US"/>
              <a:t>G. B. Caird</a:t>
            </a:r>
          </a:p>
          <a:p>
            <a:r>
              <a:rPr lang="en-US" altLang="en-US"/>
              <a:t>Hugo Grotius</a:t>
            </a:r>
          </a:p>
          <a:p>
            <a:r>
              <a:rPr lang="en-US" altLang="en-US"/>
              <a:t>Leon Morris</a:t>
            </a:r>
          </a:p>
          <a:p>
            <a:r>
              <a:rPr lang="en-US" altLang="en-US"/>
              <a:t>Moses Stuart</a:t>
            </a:r>
          </a:p>
        </p:txBody>
      </p:sp>
      <p:pic>
        <p:nvPicPr>
          <p:cNvPr id="21508" name="Picture 4" descr="1614_alcasar_0000_cover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71600"/>
            <a:ext cx="2540000" cy="41275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JayAdams"/>
          <p:cNvPicPr>
            <a:picLocks noChangeAspect="1" noChangeArrowheads="1"/>
          </p:cNvPicPr>
          <p:nvPr/>
        </p:nvPicPr>
        <p:blipFill>
          <a:blip r:embed="rId4">
            <a:extLst>
              <a:ext uri="{28A0092B-C50C-407E-A947-70E740481C1C}">
                <a14:useLocalDpi xmlns:a14="http://schemas.microsoft.com/office/drawing/2010/main" val="0"/>
              </a:ext>
            </a:extLst>
          </a:blip>
          <a:srcRect l="14999" t="14999" b="13750"/>
          <a:stretch>
            <a:fillRect/>
          </a:stretch>
        </p:blipFill>
        <p:spPr bwMode="auto">
          <a:xfrm>
            <a:off x="4800600" y="2895600"/>
            <a:ext cx="2590800" cy="2895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81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checkerboard(across)">
                                      <p:cBhvr>
                                        <p:cTn id="13" dur="500"/>
                                        <p:tgtEl>
                                          <p:spTgt spid="215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 calcmode="lin" valueType="num">
                                      <p:cBhvr additive="base">
                                        <p:cTn id="18"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21509"/>
                                        </p:tgtEl>
                                        <p:attrNameLst>
                                          <p:attrName>style.visibility</p:attrName>
                                        </p:attrNameLst>
                                      </p:cBhvr>
                                      <p:to>
                                        <p:strVal val="visible"/>
                                      </p:to>
                                    </p:set>
                                    <p:animEffect transition="in" filter="checkerboard(across)">
                                      <p:cBhvr>
                                        <p:cTn id="24" dur="500"/>
                                        <p:tgtEl>
                                          <p:spTgt spid="215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1507">
                                            <p:txEl>
                                              <p:pRg st="2" end="2"/>
                                            </p:txEl>
                                          </p:spTgt>
                                        </p:tgtEl>
                                        <p:attrNameLst>
                                          <p:attrName>style.visibility</p:attrName>
                                        </p:attrNameLst>
                                      </p:cBhvr>
                                      <p:to>
                                        <p:strVal val="visible"/>
                                      </p:to>
                                    </p:set>
                                    <p:anim calcmode="lin" valueType="num">
                                      <p:cBhvr additive="base">
                                        <p:cTn id="2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507">
                                            <p:txEl>
                                              <p:pRg st="3" end="3"/>
                                            </p:txEl>
                                          </p:spTgt>
                                        </p:tgtEl>
                                        <p:attrNameLst>
                                          <p:attrName>style.visibility</p:attrName>
                                        </p:attrNameLst>
                                      </p:cBhvr>
                                      <p:to>
                                        <p:strVal val="visible"/>
                                      </p:to>
                                    </p:set>
                                    <p:anim calcmode="lin" valueType="num">
                                      <p:cBhvr additive="base">
                                        <p:cTn id="3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1507">
                                            <p:txEl>
                                              <p:pRg st="4" end="4"/>
                                            </p:txEl>
                                          </p:spTgt>
                                        </p:tgtEl>
                                        <p:attrNameLst>
                                          <p:attrName>style.visibility</p:attrName>
                                        </p:attrNameLst>
                                      </p:cBhvr>
                                      <p:to>
                                        <p:strVal val="visible"/>
                                      </p:to>
                                    </p:set>
                                    <p:anim calcmode="lin" valueType="num">
                                      <p:cBhvr additive="base">
                                        <p:cTn id="4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507">
                                            <p:txEl>
                                              <p:pRg st="5" end="5"/>
                                            </p:txEl>
                                          </p:spTgt>
                                        </p:tgtEl>
                                        <p:attrNameLst>
                                          <p:attrName>style.visibility</p:attrName>
                                        </p:attrNameLst>
                                      </p:cBhvr>
                                      <p:to>
                                        <p:strVal val="visible"/>
                                      </p:to>
                                    </p:set>
                                    <p:anim calcmode="lin" valueType="num">
                                      <p:cBhvr additive="base">
                                        <p:cTn id="47"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Historicist View</a:t>
            </a:r>
          </a:p>
        </p:txBody>
      </p:sp>
      <p:sp>
        <p:nvSpPr>
          <p:cNvPr id="22531" name="Rectangle 3"/>
          <p:cNvSpPr>
            <a:spLocks noGrp="1" noChangeArrowheads="1"/>
          </p:cNvSpPr>
          <p:nvPr>
            <p:ph type="body" idx="1"/>
          </p:nvPr>
        </p:nvSpPr>
        <p:spPr/>
        <p:txBody>
          <a:bodyPr/>
          <a:lstStyle/>
          <a:p>
            <a:r>
              <a:rPr lang="en-US" altLang="en-US"/>
              <a:t>Berengaud (9</a:t>
            </a:r>
            <a:r>
              <a:rPr lang="en-US" altLang="en-US" baseline="30000"/>
              <a:t>th</a:t>
            </a:r>
            <a:r>
              <a:rPr lang="en-US" altLang="en-US"/>
              <a:t> century)</a:t>
            </a:r>
          </a:p>
          <a:p>
            <a:r>
              <a:rPr lang="en-US" altLang="en-US"/>
              <a:t>Albert Barnes</a:t>
            </a:r>
          </a:p>
          <a:p>
            <a:r>
              <a:rPr lang="en-US" altLang="en-US"/>
              <a:t>Luther</a:t>
            </a:r>
          </a:p>
          <a:p>
            <a:r>
              <a:rPr lang="en-US" altLang="en-US"/>
              <a:t>Wycliffe</a:t>
            </a:r>
          </a:p>
          <a:p>
            <a:r>
              <a:rPr lang="en-US" altLang="en-US"/>
              <a:t>Many older A-Mill</a:t>
            </a:r>
          </a:p>
          <a:p>
            <a:r>
              <a:rPr lang="en-US" altLang="en-US"/>
              <a:t>Not very popular today</a:t>
            </a:r>
          </a:p>
        </p:txBody>
      </p:sp>
      <p:pic>
        <p:nvPicPr>
          <p:cNvPr id="22532" name="Picture 4" descr="martin-lu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14600"/>
            <a:ext cx="3190875" cy="3429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68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2532"/>
                                        </p:tgtEl>
                                        <p:attrNameLst>
                                          <p:attrName>style.visibility</p:attrName>
                                        </p:attrNameLst>
                                      </p:cBhvr>
                                      <p:to>
                                        <p:strVal val="visible"/>
                                      </p:to>
                                    </p:set>
                                    <p:animEffect transition="in" filter="checkerboard(across)">
                                      <p:cBhvr>
                                        <p:cTn id="25" dur="500"/>
                                        <p:tgtEl>
                                          <p:spTgt spid="225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531">
                                            <p:txEl>
                                              <p:pRg st="3" end="3"/>
                                            </p:txEl>
                                          </p:spTgt>
                                        </p:tgtEl>
                                        <p:attrNameLst>
                                          <p:attrName>style.visibility</p:attrName>
                                        </p:attrNameLst>
                                      </p:cBhvr>
                                      <p:to>
                                        <p:strVal val="visible"/>
                                      </p:to>
                                    </p:set>
                                    <p:anim calcmode="lin" valueType="num">
                                      <p:cBhvr additive="base">
                                        <p:cTn id="30"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531">
                                            <p:txEl>
                                              <p:pRg st="4" end="4"/>
                                            </p:txEl>
                                          </p:spTgt>
                                        </p:tgtEl>
                                        <p:attrNameLst>
                                          <p:attrName>style.visibility</p:attrName>
                                        </p:attrNameLst>
                                      </p:cBhvr>
                                      <p:to>
                                        <p:strVal val="visible"/>
                                      </p:to>
                                    </p:set>
                                    <p:anim calcmode="lin" valueType="num">
                                      <p:cBhvr additive="base">
                                        <p:cTn id="36"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2531">
                                            <p:txEl>
                                              <p:pRg st="5" end="5"/>
                                            </p:txEl>
                                          </p:spTgt>
                                        </p:tgtEl>
                                        <p:attrNameLst>
                                          <p:attrName>style.visibility</p:attrName>
                                        </p:attrNameLst>
                                      </p:cBhvr>
                                      <p:to>
                                        <p:strVal val="visible"/>
                                      </p:to>
                                    </p:set>
                                    <p:anim calcmode="lin" valueType="num">
                                      <p:cBhvr additive="base">
                                        <p:cTn id="42"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Futurist View</a:t>
            </a:r>
          </a:p>
        </p:txBody>
      </p:sp>
      <p:sp>
        <p:nvSpPr>
          <p:cNvPr id="23555" name="Rectangle 3"/>
          <p:cNvSpPr>
            <a:spLocks noGrp="1" noChangeArrowheads="1"/>
          </p:cNvSpPr>
          <p:nvPr>
            <p:ph type="body" idx="1"/>
          </p:nvPr>
        </p:nvSpPr>
        <p:spPr/>
        <p:txBody>
          <a:bodyPr/>
          <a:lstStyle/>
          <a:p>
            <a:r>
              <a:rPr lang="en-US" altLang="en-US"/>
              <a:t>Ribera (1591)</a:t>
            </a:r>
          </a:p>
          <a:p>
            <a:r>
              <a:rPr lang="en-US" altLang="en-US"/>
              <a:t>George E. Ladd</a:t>
            </a:r>
          </a:p>
          <a:p>
            <a:r>
              <a:rPr lang="en-US" altLang="en-US"/>
              <a:t>Robert Mounce</a:t>
            </a:r>
          </a:p>
          <a:p>
            <a:r>
              <a:rPr lang="en-US" altLang="en-US"/>
              <a:t>John Walvoord</a:t>
            </a:r>
          </a:p>
          <a:p>
            <a:r>
              <a:rPr lang="en-US" altLang="en-US"/>
              <a:t>Usual Pre-Mill</a:t>
            </a:r>
          </a:p>
        </p:txBody>
      </p:sp>
      <p:pic>
        <p:nvPicPr>
          <p:cNvPr id="23556" name="Picture 4" descr="francisco-de-rib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1295400"/>
            <a:ext cx="214947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JohnFWalvo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276600"/>
            <a:ext cx="2097088" cy="2505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54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checkerboard(across)">
                                      <p:cBhvr>
                                        <p:cTn id="13" dur="500"/>
                                        <p:tgtEl>
                                          <p:spTgt spid="2355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3555">
                                            <p:txEl>
                                              <p:pRg st="1" end="1"/>
                                            </p:txEl>
                                          </p:spTgt>
                                        </p:tgtEl>
                                        <p:attrNameLst>
                                          <p:attrName>style.visibility</p:attrName>
                                        </p:attrNameLst>
                                      </p:cBhvr>
                                      <p:to>
                                        <p:strVal val="visible"/>
                                      </p:to>
                                    </p:set>
                                    <p:anim calcmode="lin" valueType="num">
                                      <p:cBhvr additive="base">
                                        <p:cTn id="18"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555">
                                            <p:txEl>
                                              <p:pRg st="2" end="2"/>
                                            </p:txEl>
                                          </p:spTgt>
                                        </p:tgtEl>
                                        <p:attrNameLst>
                                          <p:attrName>style.visibility</p:attrName>
                                        </p:attrNameLst>
                                      </p:cBhvr>
                                      <p:to>
                                        <p:strVal val="visible"/>
                                      </p:to>
                                    </p:set>
                                    <p:anim calcmode="lin" valueType="num">
                                      <p:cBhvr additive="base">
                                        <p:cTn id="24"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3555">
                                            <p:txEl>
                                              <p:pRg st="3" end="3"/>
                                            </p:txEl>
                                          </p:spTgt>
                                        </p:tgtEl>
                                        <p:attrNameLst>
                                          <p:attrName>style.visibility</p:attrName>
                                        </p:attrNameLst>
                                      </p:cBhvr>
                                      <p:to>
                                        <p:strVal val="visible"/>
                                      </p:to>
                                    </p:set>
                                    <p:anim calcmode="lin" valueType="num">
                                      <p:cBhvr additive="base">
                                        <p:cTn id="30"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23557"/>
                                        </p:tgtEl>
                                        <p:attrNameLst>
                                          <p:attrName>style.visibility</p:attrName>
                                        </p:attrNameLst>
                                      </p:cBhvr>
                                      <p:to>
                                        <p:strVal val="visible"/>
                                      </p:to>
                                    </p:set>
                                    <p:animEffect transition="in" filter="checkerboard(across)">
                                      <p:cBhvr>
                                        <p:cTn id="36" dur="500"/>
                                        <p:tgtEl>
                                          <p:spTgt spid="2355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555">
                                            <p:txEl>
                                              <p:pRg st="4" end="4"/>
                                            </p:txEl>
                                          </p:spTgt>
                                        </p:tgtEl>
                                        <p:attrNameLst>
                                          <p:attrName>style.visibility</p:attrName>
                                        </p:attrNameLst>
                                      </p:cBhvr>
                                      <p:to>
                                        <p:strVal val="visible"/>
                                      </p:to>
                                    </p:set>
                                    <p:anim calcmode="lin" valueType="num">
                                      <p:cBhvr additive="base">
                                        <p:cTn id="4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Idealist View</a:t>
            </a:r>
          </a:p>
        </p:txBody>
      </p:sp>
      <p:sp>
        <p:nvSpPr>
          <p:cNvPr id="24579" name="Rectangle 3"/>
          <p:cNvSpPr>
            <a:spLocks noGrp="1" noChangeArrowheads="1"/>
          </p:cNvSpPr>
          <p:nvPr>
            <p:ph type="body" idx="1"/>
          </p:nvPr>
        </p:nvSpPr>
        <p:spPr/>
        <p:txBody>
          <a:bodyPr/>
          <a:lstStyle/>
          <a:p>
            <a:r>
              <a:rPr lang="en-US" altLang="en-US"/>
              <a:t>Auberlen (1854)</a:t>
            </a:r>
          </a:p>
          <a:p>
            <a:r>
              <a:rPr lang="en-US" altLang="en-US"/>
              <a:t>Chuck Colclasure</a:t>
            </a:r>
          </a:p>
          <a:p>
            <a:r>
              <a:rPr lang="en-US" altLang="en-US"/>
              <a:t>William Hendriksen</a:t>
            </a:r>
          </a:p>
          <a:p>
            <a:r>
              <a:rPr lang="en-US" altLang="en-US"/>
              <a:t>R. C. H. Lenski</a:t>
            </a:r>
          </a:p>
          <a:p>
            <a:r>
              <a:rPr lang="en-US" altLang="en-US"/>
              <a:t>William Milligan</a:t>
            </a:r>
          </a:p>
          <a:p>
            <a:r>
              <a:rPr lang="en-US" altLang="en-US"/>
              <a:t>Rousas Rushdoony</a:t>
            </a:r>
          </a:p>
          <a:p>
            <a:r>
              <a:rPr lang="en-US" altLang="en-US"/>
              <a:t>Michael Wilcock</a:t>
            </a:r>
          </a:p>
        </p:txBody>
      </p:sp>
      <p:pic>
        <p:nvPicPr>
          <p:cNvPr id="24581" name="Picture 5" descr="rvlen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22225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rushdoo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450" y="2895600"/>
            <a:ext cx="2441575" cy="304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97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24581"/>
                                        </p:tgtEl>
                                        <p:attrNameLst>
                                          <p:attrName>style.visibility</p:attrName>
                                        </p:attrNameLst>
                                      </p:cBhvr>
                                      <p:to>
                                        <p:strVal val="visible"/>
                                      </p:to>
                                    </p:set>
                                    <p:animEffect transition="in" filter="checkerboard(across)">
                                      <p:cBhvr>
                                        <p:cTn id="31" dur="500"/>
                                        <p:tgtEl>
                                          <p:spTgt spid="245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4579">
                                            <p:txEl>
                                              <p:pRg st="4" end="4"/>
                                            </p:txEl>
                                          </p:spTgt>
                                        </p:tgtEl>
                                        <p:attrNameLst>
                                          <p:attrName>style.visibility</p:attrName>
                                        </p:attrNameLst>
                                      </p:cBhvr>
                                      <p:to>
                                        <p:strVal val="visible"/>
                                      </p:to>
                                    </p:set>
                                    <p:anim calcmode="lin" valueType="num">
                                      <p:cBhvr additive="base">
                                        <p:cTn id="36"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4579">
                                            <p:txEl>
                                              <p:pRg st="5" end="5"/>
                                            </p:txEl>
                                          </p:spTgt>
                                        </p:tgtEl>
                                        <p:attrNameLst>
                                          <p:attrName>style.visibility</p:attrName>
                                        </p:attrNameLst>
                                      </p:cBhvr>
                                      <p:to>
                                        <p:strVal val="visible"/>
                                      </p:to>
                                    </p:set>
                                    <p:anim calcmode="lin" valueType="num">
                                      <p:cBhvr additive="base">
                                        <p:cTn id="42"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24582"/>
                                        </p:tgtEl>
                                        <p:attrNameLst>
                                          <p:attrName>style.visibility</p:attrName>
                                        </p:attrNameLst>
                                      </p:cBhvr>
                                      <p:to>
                                        <p:strVal val="visible"/>
                                      </p:to>
                                    </p:set>
                                    <p:animEffect transition="in" filter="checkerboard(across)">
                                      <p:cBhvr>
                                        <p:cTn id="48" dur="500"/>
                                        <p:tgtEl>
                                          <p:spTgt spid="2458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4579">
                                            <p:txEl>
                                              <p:pRg st="6" end="6"/>
                                            </p:txEl>
                                          </p:spTgt>
                                        </p:tgtEl>
                                        <p:attrNameLst>
                                          <p:attrName>style.visibility</p:attrName>
                                        </p:attrNameLst>
                                      </p:cBhvr>
                                      <p:to>
                                        <p:strVal val="visible"/>
                                      </p:to>
                                    </p:set>
                                    <p:anim calcmode="lin" valueType="num">
                                      <p:cBhvr additive="base">
                                        <p:cTn id="53"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Mixed Views</a:t>
            </a:r>
          </a:p>
        </p:txBody>
      </p:sp>
      <p:sp>
        <p:nvSpPr>
          <p:cNvPr id="25603" name="Rectangle 3"/>
          <p:cNvSpPr>
            <a:spLocks noGrp="1" noChangeArrowheads="1"/>
          </p:cNvSpPr>
          <p:nvPr>
            <p:ph type="body" idx="1"/>
          </p:nvPr>
        </p:nvSpPr>
        <p:spPr/>
        <p:txBody>
          <a:bodyPr/>
          <a:lstStyle/>
          <a:p>
            <a:pPr>
              <a:buFontTx/>
              <a:buNone/>
            </a:pPr>
            <a:r>
              <a:rPr lang="en-US" altLang="en-US"/>
              <a:t>	A number of commentators combine two of the approaches.</a:t>
            </a:r>
          </a:p>
          <a:p>
            <a:r>
              <a:rPr lang="en-US" altLang="en-US"/>
              <a:t>Alford – Historicist &amp; Futurist</a:t>
            </a:r>
          </a:p>
          <a:p>
            <a:r>
              <a:rPr lang="en-US" altLang="en-US"/>
              <a:t>Beasley-Murray – Preterist &amp; Futurist</a:t>
            </a:r>
          </a:p>
          <a:p>
            <a:r>
              <a:rPr lang="en-US" altLang="en-US"/>
              <a:t>Hoeksema – Futurist &amp; Idealist</a:t>
            </a:r>
          </a:p>
          <a:p>
            <a:r>
              <a:rPr lang="en-US" altLang="en-US"/>
              <a:t>Swete – Preterist &amp; Idealist</a:t>
            </a:r>
          </a:p>
        </p:txBody>
      </p:sp>
    </p:spTree>
    <p:custDataLst>
      <p:tags r:id="rId1"/>
    </p:custDataLst>
  </p:cSld>
  <p:clrMapOvr>
    <a:masterClrMapping/>
  </p:clrMapOvr>
  <p:transition advTm="276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Some Merit to Each View</a:t>
            </a:r>
          </a:p>
        </p:txBody>
      </p:sp>
      <p:sp>
        <p:nvSpPr>
          <p:cNvPr id="26627" name="Rectangle 3"/>
          <p:cNvSpPr>
            <a:spLocks noGrp="1" noChangeArrowheads="1"/>
          </p:cNvSpPr>
          <p:nvPr>
            <p:ph type="body" idx="1"/>
          </p:nvPr>
        </p:nvSpPr>
        <p:spPr/>
        <p:txBody>
          <a:bodyPr/>
          <a:lstStyle/>
          <a:p>
            <a:pPr>
              <a:lnSpc>
                <a:spcPct val="90000"/>
              </a:lnSpc>
            </a:pPr>
            <a:r>
              <a:rPr lang="en-US" altLang="en-US"/>
              <a:t>Preterite – the visions presumably made sense to John &amp; early Christians.</a:t>
            </a:r>
          </a:p>
          <a:p>
            <a:pPr>
              <a:lnSpc>
                <a:spcPct val="90000"/>
              </a:lnSpc>
            </a:pPr>
            <a:r>
              <a:rPr lang="en-US" altLang="en-US"/>
              <a:t>Historical – the visions are valuable in each century of church history.</a:t>
            </a:r>
          </a:p>
          <a:p>
            <a:pPr>
              <a:lnSpc>
                <a:spcPct val="90000"/>
              </a:lnSpc>
            </a:pPr>
            <a:r>
              <a:rPr lang="en-US" altLang="en-US"/>
              <a:t>Futurist – the visions surely involve events at the end of church history.</a:t>
            </a:r>
          </a:p>
          <a:p>
            <a:pPr>
              <a:lnSpc>
                <a:spcPct val="90000"/>
              </a:lnSpc>
            </a:pPr>
            <a:r>
              <a:rPr lang="en-US" altLang="en-US"/>
              <a:t>Idealist – the visions picture the spiritual warfare that we all experience.</a:t>
            </a:r>
          </a:p>
        </p:txBody>
      </p:sp>
    </p:spTree>
    <p:custDataLst>
      <p:tags r:id="rId1"/>
    </p:custDataLst>
  </p:cSld>
  <p:clrMapOvr>
    <a:masterClrMapping/>
  </p:clrMapOvr>
  <p:transition advTm="780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Four Views Commentary</a:t>
            </a:r>
          </a:p>
        </p:txBody>
      </p:sp>
      <p:sp>
        <p:nvSpPr>
          <p:cNvPr id="31748" name="Rectangle 4"/>
          <p:cNvSpPr>
            <a:spLocks noGrp="1" noChangeArrowheads="1"/>
          </p:cNvSpPr>
          <p:nvPr>
            <p:ph type="body" sz="half" idx="1"/>
          </p:nvPr>
        </p:nvSpPr>
        <p:spPr>
          <a:xfrm>
            <a:off x="457200" y="1600200"/>
            <a:ext cx="4032250" cy="4525963"/>
          </a:xfrm>
        </p:spPr>
        <p:txBody>
          <a:bodyPr/>
          <a:lstStyle/>
          <a:p>
            <a:r>
              <a:rPr lang="en-US" altLang="en-US" sz="2800"/>
              <a:t>To get a feel for how these different approaches handle various passages...</a:t>
            </a:r>
          </a:p>
          <a:p>
            <a:r>
              <a:rPr lang="en-US" altLang="en-US" sz="2800"/>
              <a:t>See Steve Gregg</a:t>
            </a:r>
            <a:r>
              <a:rPr lang="en-US" altLang="en-US" sz="2800">
                <a:cs typeface="Arial" charset="0"/>
              </a:rPr>
              <a:t>'</a:t>
            </a:r>
            <a:r>
              <a:rPr lang="en-US" altLang="en-US" sz="2800"/>
              <a:t>s </a:t>
            </a:r>
            <a:r>
              <a:rPr lang="en-US" altLang="en-US" sz="2800" i="1"/>
              <a:t>Revelation: Four Views, A Parallel Commentary.</a:t>
            </a:r>
            <a:endParaRPr lang="en-US" altLang="en-US" sz="2800"/>
          </a:p>
        </p:txBody>
      </p:sp>
      <p:pic>
        <p:nvPicPr>
          <p:cNvPr id="31750" name="Picture 6" descr="FourViewsCom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72038" y="1600200"/>
            <a:ext cx="35941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checkerboard(across)">
                                      <p:cBhvr>
                                        <p:cTn id="7" dur="500"/>
                                        <p:tgtEl>
                                          <p:spTgt spid="31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Effect transition="in" filter="checkerboard(across)">
                                      <p:cBhvr>
                                        <p:cTn id="12" dur="500"/>
                                        <p:tgtEl>
                                          <p:spTgt spid="317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4horsemen"/>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990600" y="685800"/>
            <a:ext cx="7086600" cy="5519738"/>
          </a:xfrm>
          <a:prstGeom prst="rect">
            <a:avLst/>
          </a:prstGeom>
          <a:noFill/>
          <a:extLst>
            <a:ext uri="{909E8E84-426E-40DD-AFC4-6F175D3DCCD1}">
              <a14:hiddenFill xmlns:a14="http://schemas.microsoft.com/office/drawing/2010/main">
                <a:solidFill>
                  <a:srgbClr val="FFFFFF"/>
                </a:solidFill>
              </a14:hiddenFill>
            </a:ext>
          </a:extLst>
        </p:spPr>
      </p:pic>
      <p:sp>
        <p:nvSpPr>
          <p:cNvPr id="27652" name="Rectangle 4"/>
          <p:cNvSpPr>
            <a:spLocks noGrp="1" noChangeArrowheads="1"/>
          </p:cNvSpPr>
          <p:nvPr>
            <p:ph type="ctrTitle"/>
          </p:nvPr>
        </p:nvSpPr>
        <p:spPr/>
        <p:txBody>
          <a:bodyPr/>
          <a:lstStyle/>
          <a:p>
            <a:r>
              <a:rPr lang="en-US" altLang="en-US"/>
              <a:t>The End …</a:t>
            </a:r>
          </a:p>
        </p:txBody>
      </p:sp>
      <p:sp>
        <p:nvSpPr>
          <p:cNvPr id="27653" name="Rectangle 5"/>
          <p:cNvSpPr>
            <a:spLocks noGrp="1" noChangeArrowheads="1"/>
          </p:cNvSpPr>
          <p:nvPr>
            <p:ph type="subTitle" idx="1"/>
          </p:nvPr>
        </p:nvSpPr>
        <p:spPr>
          <a:xfrm>
            <a:off x="1752600" y="4038600"/>
            <a:ext cx="5638800" cy="1905000"/>
          </a:xfrm>
        </p:spPr>
        <p:txBody>
          <a:bodyPr/>
          <a:lstStyle/>
          <a:p>
            <a:pPr>
              <a:lnSpc>
                <a:spcPct val="90000"/>
              </a:lnSpc>
            </a:pPr>
            <a:r>
              <a:rPr lang="en-US" altLang="en-US"/>
              <a:t>… of dispute on what Revelation means will probably not come before Jesus returns!</a:t>
            </a:r>
          </a:p>
        </p:txBody>
      </p:sp>
    </p:spTree>
    <p:custDataLst>
      <p:tags r:id="rId1"/>
    </p:custDataLst>
  </p:cSld>
  <p:clrMapOvr>
    <a:masterClrMapping/>
  </p:clrMapOvr>
  <p:transition advTm="732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xEl>
                                              <p:pRg st="0" end="0"/>
                                            </p:txEl>
                                          </p:spTgt>
                                        </p:tgtEl>
                                        <p:attrNameLst>
                                          <p:attrName>style.visibility</p:attrName>
                                        </p:attrNameLst>
                                      </p:cBhvr>
                                      <p:to>
                                        <p:strVal val="visible"/>
                                      </p:to>
                                    </p:set>
                                    <p:anim calcmode="lin" valueType="num">
                                      <p:cBhvr additive="base">
                                        <p:cTn id="13" dur="5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Introduction	</a:t>
            </a:r>
          </a:p>
        </p:txBody>
      </p:sp>
      <p:sp>
        <p:nvSpPr>
          <p:cNvPr id="8195" name="Rectangle 3"/>
          <p:cNvSpPr>
            <a:spLocks noGrp="1" noChangeArrowheads="1"/>
          </p:cNvSpPr>
          <p:nvPr>
            <p:ph type="body" sz="half" idx="1"/>
          </p:nvPr>
        </p:nvSpPr>
        <p:spPr>
          <a:xfrm>
            <a:off x="381000" y="1219200"/>
            <a:ext cx="4038600" cy="5334000"/>
          </a:xfrm>
        </p:spPr>
        <p:txBody>
          <a:bodyPr/>
          <a:lstStyle/>
          <a:p>
            <a:r>
              <a:rPr lang="en-US" altLang="en-US" sz="2800"/>
              <a:t>Revelation is surely the most unusual book in the New Testament.</a:t>
            </a:r>
          </a:p>
          <a:p>
            <a:r>
              <a:rPr lang="en-US" altLang="en-US" sz="2800"/>
              <a:t>Many Christians  seriously neglect the book.</a:t>
            </a:r>
          </a:p>
          <a:p>
            <a:r>
              <a:rPr lang="en-US" altLang="en-US" sz="2800"/>
              <a:t>Other Christians  overemphasize the book to the neglect of  equally important matters.</a:t>
            </a:r>
          </a:p>
        </p:txBody>
      </p:sp>
      <p:pic>
        <p:nvPicPr>
          <p:cNvPr id="8198" name="Picture 6" descr="ThroneScene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661" r="11320"/>
          <a:stretch>
            <a:fillRect/>
          </a:stretch>
        </p:blipFill>
        <p:spPr>
          <a:xfrm>
            <a:off x="4572000" y="2287588"/>
            <a:ext cx="4191000" cy="3332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3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Why sometimes neglected?</a:t>
            </a:r>
          </a:p>
        </p:txBody>
      </p:sp>
      <p:sp>
        <p:nvSpPr>
          <p:cNvPr id="9219" name="Rectangle 3"/>
          <p:cNvSpPr>
            <a:spLocks noGrp="1" noChangeArrowheads="1"/>
          </p:cNvSpPr>
          <p:nvPr>
            <p:ph type="body" sz="half" idx="1"/>
          </p:nvPr>
        </p:nvSpPr>
        <p:spPr>
          <a:xfrm>
            <a:off x="457200" y="1600200"/>
            <a:ext cx="4032250" cy="4525963"/>
          </a:xfrm>
        </p:spPr>
        <p:txBody>
          <a:bodyPr/>
          <a:lstStyle/>
          <a:p>
            <a:pPr>
              <a:lnSpc>
                <a:spcPct val="90000"/>
              </a:lnSpc>
            </a:pPr>
            <a:r>
              <a:rPr lang="en-US" altLang="en-US" sz="2800"/>
              <a:t>Book thought to be unintelligible by some</a:t>
            </a:r>
          </a:p>
          <a:p>
            <a:pPr>
              <a:lnSpc>
                <a:spcPct val="90000"/>
              </a:lnSpc>
            </a:pPr>
            <a:r>
              <a:rPr lang="en-US" altLang="en-US" sz="2800"/>
              <a:t>Some repelled by its symbolism</a:t>
            </a:r>
          </a:p>
          <a:p>
            <a:pPr>
              <a:lnSpc>
                <a:spcPct val="90000"/>
              </a:lnSpc>
            </a:pPr>
            <a:r>
              <a:rPr lang="en-US" altLang="en-US" sz="2800"/>
              <a:t>Some turned off by its interpreters</a:t>
            </a:r>
          </a:p>
          <a:p>
            <a:pPr>
              <a:lnSpc>
                <a:spcPct val="90000"/>
              </a:lnSpc>
            </a:pPr>
            <a:r>
              <a:rPr lang="en-US" altLang="en-US" sz="2800"/>
              <a:t>Some don</a:t>
            </a:r>
            <a:r>
              <a:rPr lang="en-US" altLang="en-US" sz="2800">
                <a:cs typeface="Arial" charset="0"/>
              </a:rPr>
              <a:t>'</a:t>
            </a:r>
            <a:r>
              <a:rPr lang="en-US" altLang="en-US" sz="2800"/>
              <a:t>t like to think about heaven &amp; hell</a:t>
            </a:r>
          </a:p>
        </p:txBody>
      </p:sp>
      <p:sp>
        <p:nvSpPr>
          <p:cNvPr id="9220" name="Rectangle 4"/>
          <p:cNvSpPr>
            <a:spLocks noGrp="1" noChangeArrowheads="1"/>
          </p:cNvSpPr>
          <p:nvPr>
            <p:ph sz="half" idx="2"/>
          </p:nvPr>
        </p:nvSpPr>
        <p:spPr>
          <a:xfrm>
            <a:off x="4654550" y="1600200"/>
            <a:ext cx="4032250" cy="4525963"/>
          </a:xfrm>
        </p:spPr>
        <p:txBody>
          <a:bodyPr/>
          <a:lstStyle/>
          <a:p>
            <a:pPr>
              <a:lnSpc>
                <a:spcPct val="90000"/>
              </a:lnSpc>
            </a:pPr>
            <a:endParaRPr lang="en-US" altLang="en-US" sz="2800"/>
          </a:p>
        </p:txBody>
      </p:sp>
      <p:pic>
        <p:nvPicPr>
          <p:cNvPr id="9221" name="Picture 5" descr="rapture1992"/>
          <p:cNvPicPr>
            <a:picLocks noChangeAspect="1" noChangeArrowheads="1"/>
          </p:cNvPicPr>
          <p:nvPr/>
        </p:nvPicPr>
        <p:blipFill>
          <a:blip r:embed="rId3" cstate="print">
            <a:extLst>
              <a:ext uri="{28A0092B-C50C-407E-A947-70E740481C1C}">
                <a14:useLocalDpi xmlns:a14="http://schemas.microsoft.com/office/drawing/2010/main" val="0"/>
              </a:ext>
            </a:extLst>
          </a:blip>
          <a:srcRect l="9195" t="7408" r="6026" b="3703"/>
          <a:stretch>
            <a:fillRect/>
          </a:stretch>
        </p:blipFill>
        <p:spPr bwMode="auto">
          <a:xfrm>
            <a:off x="4781550" y="1371600"/>
            <a:ext cx="35623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33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9221"/>
                                        </p:tgtEl>
                                        <p:attrNameLst>
                                          <p:attrName>style.visibility</p:attrName>
                                        </p:attrNameLst>
                                      </p:cBhvr>
                                      <p:to>
                                        <p:strVal val="visible"/>
                                      </p:to>
                                    </p:set>
                                    <p:animEffect transition="in" filter="checkerboard(across)">
                                      <p:cBhvr>
                                        <p:cTn id="25" dur="500"/>
                                        <p:tgtEl>
                                          <p:spTgt spid="92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219">
                                            <p:txEl>
                                              <p:pRg st="3" end="3"/>
                                            </p:txEl>
                                          </p:spTgt>
                                        </p:tgtEl>
                                        <p:attrNameLst>
                                          <p:attrName>style.visibility</p:attrName>
                                        </p:attrNameLst>
                                      </p:cBhvr>
                                      <p:to>
                                        <p:strVal val="visible"/>
                                      </p:to>
                                    </p:set>
                                    <p:anim calcmode="lin" valueType="num">
                                      <p:cBhvr additive="base">
                                        <p:cTn id="30"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Why thought unintelligible?</a:t>
            </a:r>
          </a:p>
        </p:txBody>
      </p:sp>
      <p:sp>
        <p:nvSpPr>
          <p:cNvPr id="10243" name="Rectangle 3"/>
          <p:cNvSpPr>
            <a:spLocks noGrp="1" noChangeArrowheads="1"/>
          </p:cNvSpPr>
          <p:nvPr>
            <p:ph type="body" sz="half" idx="1"/>
          </p:nvPr>
        </p:nvSpPr>
        <p:spPr>
          <a:xfrm>
            <a:off x="457200" y="1600200"/>
            <a:ext cx="4032250" cy="4525963"/>
          </a:xfrm>
        </p:spPr>
        <p:txBody>
          <a:bodyPr/>
          <a:lstStyle/>
          <a:p>
            <a:pPr>
              <a:lnSpc>
                <a:spcPct val="90000"/>
              </a:lnSpc>
            </a:pPr>
            <a:r>
              <a:rPr lang="en-US" altLang="en-US" sz="2800"/>
              <a:t>More symbolism than any book in the New Testament</a:t>
            </a:r>
          </a:p>
          <a:p>
            <a:pPr lvl="1">
              <a:lnSpc>
                <a:spcPct val="90000"/>
              </a:lnSpc>
            </a:pPr>
            <a:r>
              <a:rPr lang="en-US" altLang="en-US" sz="2400"/>
              <a:t>Only Daniel &amp; Zechariah come close in OT</a:t>
            </a:r>
          </a:p>
          <a:p>
            <a:pPr>
              <a:lnSpc>
                <a:spcPct val="90000"/>
              </a:lnSpc>
            </a:pPr>
            <a:r>
              <a:rPr lang="en-US" altLang="en-US" sz="2800"/>
              <a:t>Wide varieties of interpretation</a:t>
            </a:r>
          </a:p>
          <a:p>
            <a:pPr lvl="1">
              <a:lnSpc>
                <a:spcPct val="90000"/>
              </a:lnSpc>
            </a:pPr>
            <a:r>
              <a:rPr lang="en-US" altLang="en-US" sz="2400"/>
              <a:t>Only Song of Songs close in OT</a:t>
            </a:r>
          </a:p>
        </p:txBody>
      </p:sp>
      <p:pic>
        <p:nvPicPr>
          <p:cNvPr id="10249" name="Picture 9" descr="Rev17Harlot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70488" y="1600200"/>
            <a:ext cx="29940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2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Varieties of approaches</a:t>
            </a:r>
          </a:p>
        </p:txBody>
      </p:sp>
      <p:sp>
        <p:nvSpPr>
          <p:cNvPr id="11267" name="Rectangle 3"/>
          <p:cNvSpPr>
            <a:spLocks noGrp="1" noChangeArrowheads="1"/>
          </p:cNvSpPr>
          <p:nvPr>
            <p:ph type="body" idx="1"/>
          </p:nvPr>
        </p:nvSpPr>
        <p:spPr>
          <a:xfrm>
            <a:off x="457200" y="1935163"/>
            <a:ext cx="8229600" cy="4191000"/>
          </a:xfrm>
        </p:spPr>
        <p:txBody>
          <a:bodyPr/>
          <a:lstStyle/>
          <a:p>
            <a:r>
              <a:rPr lang="en-US" altLang="en-US"/>
              <a:t>Contemporary (Preterite) View</a:t>
            </a:r>
          </a:p>
          <a:p>
            <a:r>
              <a:rPr lang="en-US" altLang="en-US"/>
              <a:t>Historical (Church History) View</a:t>
            </a:r>
          </a:p>
          <a:p>
            <a:r>
              <a:rPr lang="en-US" altLang="en-US"/>
              <a:t>Future (Futurist) View</a:t>
            </a:r>
          </a:p>
          <a:p>
            <a:r>
              <a:rPr lang="en-US" altLang="en-US"/>
              <a:t>Spiritual (Idealistic) View</a:t>
            </a:r>
          </a:p>
        </p:txBody>
      </p:sp>
    </p:spTree>
    <p:custDataLst>
      <p:tags r:id="rId1"/>
    </p:custDataLst>
  </p:cSld>
  <p:clrMapOvr>
    <a:masterClrMapping/>
  </p:clrMapOvr>
  <p:transition advTm="217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Church History</a:t>
            </a:r>
          </a:p>
        </p:txBody>
      </p:sp>
      <p:sp>
        <p:nvSpPr>
          <p:cNvPr id="14339" name="Line 3"/>
          <p:cNvSpPr>
            <a:spLocks noChangeShapeType="1"/>
          </p:cNvSpPr>
          <p:nvPr/>
        </p:nvSpPr>
        <p:spPr bwMode="auto">
          <a:xfrm>
            <a:off x="990600" y="37338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340" name="Picture 4" descr="MCj03663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8350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8288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MCj02378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860382" y="1750218"/>
            <a:ext cx="1479550" cy="1179513"/>
          </a:xfrm>
          <a:prstGeom prst="rect">
            <a:avLst/>
          </a:prstGeom>
          <a:noFill/>
          <a:extLst>
            <a:ext uri="{909E8E84-426E-40DD-AFC4-6F175D3DCCD1}">
              <a14:hiddenFill xmlns:a14="http://schemas.microsoft.com/office/drawing/2010/main">
                <a:solidFill>
                  <a:srgbClr val="FFFFFF"/>
                </a:solidFill>
              </a14:hiddenFill>
            </a:ext>
          </a:extLst>
        </p:spPr>
      </p:pic>
      <p:sp>
        <p:nvSpPr>
          <p:cNvPr id="14343" name="Text Box 7"/>
          <p:cNvSpPr txBox="1">
            <a:spLocks noChangeArrowheads="1"/>
          </p:cNvSpPr>
          <p:nvPr/>
        </p:nvSpPr>
        <p:spPr bwMode="auto">
          <a:xfrm>
            <a:off x="685800" y="3962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Jesus</a:t>
            </a:r>
          </a:p>
        </p:txBody>
      </p:sp>
      <p:sp>
        <p:nvSpPr>
          <p:cNvPr id="14344" name="Text Box 8"/>
          <p:cNvSpPr txBox="1">
            <a:spLocks noChangeArrowheads="1"/>
          </p:cNvSpPr>
          <p:nvPr/>
        </p:nvSpPr>
        <p:spPr bwMode="auto">
          <a:xfrm>
            <a:off x="3886200" y="3962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Church Age</a:t>
            </a:r>
          </a:p>
        </p:txBody>
      </p:sp>
      <p:sp>
        <p:nvSpPr>
          <p:cNvPr id="14345" name="Text Box 9"/>
          <p:cNvSpPr txBox="1">
            <a:spLocks noChangeArrowheads="1"/>
          </p:cNvSpPr>
          <p:nvPr/>
        </p:nvSpPr>
        <p:spPr bwMode="auto">
          <a:xfrm>
            <a:off x="7162800" y="39624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SecondComing</a:t>
            </a:r>
          </a:p>
        </p:txBody>
      </p:sp>
      <p:sp>
        <p:nvSpPr>
          <p:cNvPr id="14346" name="Text Box 10"/>
          <p:cNvSpPr txBox="1">
            <a:spLocks noChangeArrowheads="1"/>
          </p:cNvSpPr>
          <p:nvPr/>
        </p:nvSpPr>
        <p:spPr bwMode="auto">
          <a:xfrm>
            <a:off x="990600" y="4648200"/>
            <a:ext cx="731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Nearly all Christians (except extreme Preterists) believe that Jesus will come again in the future, and that the time between his comings is primarily the church age, in which we have a responsibility to take the Gospel to all the nations.</a:t>
            </a:r>
          </a:p>
        </p:txBody>
      </p:sp>
    </p:spTree>
    <p:custDataLst>
      <p:tags r:id="rId1"/>
    </p:custDataLst>
  </p:cSld>
  <p:clrMapOvr>
    <a:masterClrMapping/>
  </p:clrMapOvr>
  <p:transition advTm="490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checkerboard(across)">
                                      <p:cBhvr>
                                        <p:cTn id="12" dur="500"/>
                                        <p:tgtEl>
                                          <p:spTgt spid="143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checkerboard(across)">
                                      <p:cBhvr>
                                        <p:cTn id="1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Preterist View of Revelation</a:t>
            </a:r>
          </a:p>
        </p:txBody>
      </p:sp>
      <p:sp>
        <p:nvSpPr>
          <p:cNvPr id="15363" name="Line 3"/>
          <p:cNvSpPr>
            <a:spLocks noChangeShapeType="1"/>
          </p:cNvSpPr>
          <p:nvPr/>
        </p:nvSpPr>
        <p:spPr bwMode="auto">
          <a:xfrm>
            <a:off x="990600" y="37338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364" name="Picture 4" descr="MCj03663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8350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8288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MCj02378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860382" y="1750218"/>
            <a:ext cx="1479550" cy="1179513"/>
          </a:xfrm>
          <a:prstGeom prst="rect">
            <a:avLst/>
          </a:prstGeom>
          <a:noFill/>
          <a:extLst>
            <a:ext uri="{909E8E84-426E-40DD-AFC4-6F175D3DCCD1}">
              <a14:hiddenFill xmlns:a14="http://schemas.microsoft.com/office/drawing/2010/main">
                <a:solidFill>
                  <a:srgbClr val="FFFFFF"/>
                </a:solidFill>
              </a14:hiddenFill>
            </a:ext>
          </a:extLst>
        </p:spPr>
      </p:pic>
      <p:sp>
        <p:nvSpPr>
          <p:cNvPr id="15367" name="Text Box 7"/>
          <p:cNvSpPr txBox="1">
            <a:spLocks noChangeArrowheads="1"/>
          </p:cNvSpPr>
          <p:nvPr/>
        </p:nvSpPr>
        <p:spPr bwMode="auto">
          <a:xfrm>
            <a:off x="685800" y="3962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Jesus</a:t>
            </a:r>
          </a:p>
        </p:txBody>
      </p:sp>
      <p:sp>
        <p:nvSpPr>
          <p:cNvPr id="15368" name="Text Box 8"/>
          <p:cNvSpPr txBox="1">
            <a:spLocks noChangeArrowheads="1"/>
          </p:cNvSpPr>
          <p:nvPr/>
        </p:nvSpPr>
        <p:spPr bwMode="auto">
          <a:xfrm>
            <a:off x="3886200" y="3962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Church Age</a:t>
            </a:r>
          </a:p>
        </p:txBody>
      </p:sp>
      <p:sp>
        <p:nvSpPr>
          <p:cNvPr id="15369" name="Text Box 9"/>
          <p:cNvSpPr txBox="1">
            <a:spLocks noChangeArrowheads="1"/>
          </p:cNvSpPr>
          <p:nvPr/>
        </p:nvSpPr>
        <p:spPr bwMode="auto">
          <a:xfrm>
            <a:off x="7162800" y="39624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SecondComing</a:t>
            </a:r>
          </a:p>
        </p:txBody>
      </p:sp>
      <p:sp>
        <p:nvSpPr>
          <p:cNvPr id="15370" name="Text Box 10"/>
          <p:cNvSpPr txBox="1">
            <a:spLocks noChangeArrowheads="1"/>
          </p:cNvSpPr>
          <p:nvPr/>
        </p:nvSpPr>
        <p:spPr bwMode="auto">
          <a:xfrm>
            <a:off x="990600" y="48006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Preterists believe that all or nearly all of Revelation was fulfilled in the first century or the first few centuries after the time of Christ</a:t>
            </a:r>
            <a:r>
              <a:rPr lang="en-US" altLang="en-US" sz="2400">
                <a:cs typeface="Arial" charset="0"/>
              </a:rPr>
              <a:t>'</a:t>
            </a:r>
            <a:r>
              <a:rPr lang="en-US" altLang="en-US" sz="2400"/>
              <a:t>s ministry on earth.</a:t>
            </a:r>
          </a:p>
        </p:txBody>
      </p:sp>
      <p:sp>
        <p:nvSpPr>
          <p:cNvPr id="15371" name="Oval 11"/>
          <p:cNvSpPr>
            <a:spLocks noChangeArrowheads="1"/>
          </p:cNvSpPr>
          <p:nvPr/>
        </p:nvSpPr>
        <p:spPr bwMode="auto">
          <a:xfrm>
            <a:off x="1066800" y="2895600"/>
            <a:ext cx="2133600" cy="14478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Text Box 12"/>
          <p:cNvSpPr txBox="1">
            <a:spLocks noChangeArrowheads="1"/>
          </p:cNvSpPr>
          <p:nvPr/>
        </p:nvSpPr>
        <p:spPr bwMode="auto">
          <a:xfrm>
            <a:off x="1279525" y="3240088"/>
            <a:ext cx="172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Fulfillment</a:t>
            </a:r>
          </a:p>
        </p:txBody>
      </p:sp>
    </p:spTree>
    <p:custDataLst>
      <p:tags r:id="rId1"/>
    </p:custDataLst>
  </p:cSld>
  <p:clrMapOvr>
    <a:masterClrMapping/>
  </p:clrMapOvr>
  <p:transition advTm="271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checkerboard(across)">
                                      <p:cBhvr>
                                        <p:cTn id="7" dur="500"/>
                                        <p:tgtEl>
                                          <p:spTgt spid="15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5372"/>
                                        </p:tgtEl>
                                        <p:attrNameLst>
                                          <p:attrName>style.visibility</p:attrName>
                                        </p:attrNameLst>
                                      </p:cBhvr>
                                      <p:to>
                                        <p:strVal val="visible"/>
                                      </p:to>
                                    </p:set>
                                    <p:anim calcmode="lin" valueType="num">
                                      <p:cBhvr additive="base">
                                        <p:cTn id="12" dur="500" fill="hold"/>
                                        <p:tgtEl>
                                          <p:spTgt spid="15372"/>
                                        </p:tgtEl>
                                        <p:attrNameLst>
                                          <p:attrName>ppt_x</p:attrName>
                                        </p:attrNameLst>
                                      </p:cBhvr>
                                      <p:tavLst>
                                        <p:tav tm="0">
                                          <p:val>
                                            <p:strVal val="#ppt_x"/>
                                          </p:val>
                                        </p:tav>
                                        <p:tav tm="100000">
                                          <p:val>
                                            <p:strVal val="#ppt_x"/>
                                          </p:val>
                                        </p:tav>
                                      </p:tavLst>
                                    </p:anim>
                                    <p:anim calcmode="lin" valueType="num">
                                      <p:cBhvr additive="base">
                                        <p:cTn id="13" dur="500" fill="hold"/>
                                        <p:tgtEl>
                                          <p:spTgt spid="153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P spid="153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Historical View of Revelation</a:t>
            </a:r>
          </a:p>
        </p:txBody>
      </p:sp>
      <p:sp>
        <p:nvSpPr>
          <p:cNvPr id="16387" name="Line 3"/>
          <p:cNvSpPr>
            <a:spLocks noChangeShapeType="1"/>
          </p:cNvSpPr>
          <p:nvPr/>
        </p:nvSpPr>
        <p:spPr bwMode="auto">
          <a:xfrm>
            <a:off x="990600" y="37338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388" name="Picture 4" descr="MCj03663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8350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8288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MCj02378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860382" y="1750218"/>
            <a:ext cx="1479550" cy="1179513"/>
          </a:xfrm>
          <a:prstGeom prst="rect">
            <a:avLst/>
          </a:prstGeom>
          <a:noFill/>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685800" y="3962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Jesus</a:t>
            </a:r>
          </a:p>
        </p:txBody>
      </p:sp>
      <p:sp>
        <p:nvSpPr>
          <p:cNvPr id="16392" name="Text Box 8"/>
          <p:cNvSpPr txBox="1">
            <a:spLocks noChangeArrowheads="1"/>
          </p:cNvSpPr>
          <p:nvPr/>
        </p:nvSpPr>
        <p:spPr bwMode="auto">
          <a:xfrm>
            <a:off x="3886200" y="3962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Church Age</a:t>
            </a:r>
          </a:p>
        </p:txBody>
      </p:sp>
      <p:sp>
        <p:nvSpPr>
          <p:cNvPr id="16393" name="Text Box 9"/>
          <p:cNvSpPr txBox="1">
            <a:spLocks noChangeArrowheads="1"/>
          </p:cNvSpPr>
          <p:nvPr/>
        </p:nvSpPr>
        <p:spPr bwMode="auto">
          <a:xfrm>
            <a:off x="7162800" y="39624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SecondComing</a:t>
            </a:r>
          </a:p>
        </p:txBody>
      </p:sp>
      <p:sp>
        <p:nvSpPr>
          <p:cNvPr id="16394" name="Text Box 10"/>
          <p:cNvSpPr txBox="1">
            <a:spLocks noChangeArrowheads="1"/>
          </p:cNvSpPr>
          <p:nvPr/>
        </p:nvSpPr>
        <p:spPr bwMode="auto">
          <a:xfrm>
            <a:off x="990600" y="46482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Those holding the historical view believe that Revelation is fulfilled fairly uniformly over church history.</a:t>
            </a:r>
          </a:p>
        </p:txBody>
      </p:sp>
      <p:sp>
        <p:nvSpPr>
          <p:cNvPr id="16395" name="Oval 11"/>
          <p:cNvSpPr>
            <a:spLocks noChangeArrowheads="1"/>
          </p:cNvSpPr>
          <p:nvPr/>
        </p:nvSpPr>
        <p:spPr bwMode="auto">
          <a:xfrm>
            <a:off x="1143000" y="2362200"/>
            <a:ext cx="6934200" cy="19050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Text Box 12"/>
          <p:cNvSpPr txBox="1">
            <a:spLocks noChangeArrowheads="1"/>
          </p:cNvSpPr>
          <p:nvPr/>
        </p:nvSpPr>
        <p:spPr bwMode="auto">
          <a:xfrm>
            <a:off x="3429000" y="1600200"/>
            <a:ext cx="223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b="1"/>
              <a:t>Fulfillment</a:t>
            </a:r>
          </a:p>
        </p:txBody>
      </p:sp>
    </p:spTree>
    <p:custDataLst>
      <p:tags r:id="rId1"/>
    </p:custDataLst>
  </p:cSld>
  <p:clrMapOvr>
    <a:masterClrMapping/>
  </p:clrMapOvr>
  <p:transition advTm="138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checkerboard(across)">
                                      <p:cBhvr>
                                        <p:cTn id="7" dur="500"/>
                                        <p:tgtEl>
                                          <p:spTgt spid="16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 calcmode="lin" valueType="num">
                                      <p:cBhvr additive="base">
                                        <p:cTn id="12" dur="500" fill="hold"/>
                                        <p:tgtEl>
                                          <p:spTgt spid="16396"/>
                                        </p:tgtEl>
                                        <p:attrNameLst>
                                          <p:attrName>ppt_x</p:attrName>
                                        </p:attrNameLst>
                                      </p:cBhvr>
                                      <p:tavLst>
                                        <p:tav tm="0">
                                          <p:val>
                                            <p:strVal val="#ppt_x"/>
                                          </p:val>
                                        </p:tav>
                                        <p:tav tm="100000">
                                          <p:val>
                                            <p:strVal val="#ppt_x"/>
                                          </p:val>
                                        </p:tav>
                                      </p:tavLst>
                                    </p:anim>
                                    <p:anim calcmode="lin" valueType="num">
                                      <p:cBhvr additive="base">
                                        <p:cTn id="13" dur="500" fill="hold"/>
                                        <p:tgtEl>
                                          <p:spTgt spid="163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Futurist View of Revelation</a:t>
            </a:r>
          </a:p>
        </p:txBody>
      </p:sp>
      <p:sp>
        <p:nvSpPr>
          <p:cNvPr id="17411" name="Line 3"/>
          <p:cNvSpPr>
            <a:spLocks noChangeShapeType="1"/>
          </p:cNvSpPr>
          <p:nvPr/>
        </p:nvSpPr>
        <p:spPr bwMode="auto">
          <a:xfrm>
            <a:off x="990600" y="37338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412" name="Picture 4" descr="MCj03663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8350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8288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MCj02378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860382" y="1750218"/>
            <a:ext cx="1479550" cy="1179513"/>
          </a:xfrm>
          <a:prstGeom prst="rect">
            <a:avLst/>
          </a:prstGeom>
          <a:noFill/>
          <a:extLst>
            <a:ext uri="{909E8E84-426E-40DD-AFC4-6F175D3DCCD1}">
              <a14:hiddenFill xmlns:a14="http://schemas.microsoft.com/office/drawing/2010/main">
                <a:solidFill>
                  <a:srgbClr val="FFFFFF"/>
                </a:solidFill>
              </a14:hiddenFill>
            </a:ext>
          </a:extLst>
        </p:spPr>
      </p:pic>
      <p:sp>
        <p:nvSpPr>
          <p:cNvPr id="17415" name="Text Box 7"/>
          <p:cNvSpPr txBox="1">
            <a:spLocks noChangeArrowheads="1"/>
          </p:cNvSpPr>
          <p:nvPr/>
        </p:nvSpPr>
        <p:spPr bwMode="auto">
          <a:xfrm>
            <a:off x="685800" y="3962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Jesus</a:t>
            </a:r>
          </a:p>
        </p:txBody>
      </p:sp>
      <p:sp>
        <p:nvSpPr>
          <p:cNvPr id="17416" name="Text Box 8"/>
          <p:cNvSpPr txBox="1">
            <a:spLocks noChangeArrowheads="1"/>
          </p:cNvSpPr>
          <p:nvPr/>
        </p:nvSpPr>
        <p:spPr bwMode="auto">
          <a:xfrm>
            <a:off x="3886200" y="3962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Church Age</a:t>
            </a:r>
          </a:p>
        </p:txBody>
      </p:sp>
      <p:sp>
        <p:nvSpPr>
          <p:cNvPr id="17417" name="Text Box 9"/>
          <p:cNvSpPr txBox="1">
            <a:spLocks noChangeArrowheads="1"/>
          </p:cNvSpPr>
          <p:nvPr/>
        </p:nvSpPr>
        <p:spPr bwMode="auto">
          <a:xfrm>
            <a:off x="7162800" y="39624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SecondComing</a:t>
            </a:r>
          </a:p>
        </p:txBody>
      </p:sp>
      <p:sp>
        <p:nvSpPr>
          <p:cNvPr id="17418" name="Text Box 10"/>
          <p:cNvSpPr txBox="1">
            <a:spLocks noChangeArrowheads="1"/>
          </p:cNvSpPr>
          <p:nvPr/>
        </p:nvSpPr>
        <p:spPr bwMode="auto">
          <a:xfrm>
            <a:off x="990600" y="48768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Futurists believe that nearly all of Revelation is to be fulfilled near the end of church history, just before and around Jesus</a:t>
            </a:r>
            <a:r>
              <a:rPr lang="en-US" altLang="en-US" sz="2400">
                <a:cs typeface="Arial" charset="0"/>
              </a:rPr>
              <a:t>'</a:t>
            </a:r>
            <a:r>
              <a:rPr lang="en-US" altLang="en-US" sz="2400"/>
              <a:t> second coming.</a:t>
            </a:r>
          </a:p>
        </p:txBody>
      </p:sp>
      <p:sp>
        <p:nvSpPr>
          <p:cNvPr id="17419" name="Oval 11"/>
          <p:cNvSpPr>
            <a:spLocks noChangeArrowheads="1"/>
          </p:cNvSpPr>
          <p:nvPr/>
        </p:nvSpPr>
        <p:spPr bwMode="auto">
          <a:xfrm>
            <a:off x="5181600" y="2514600"/>
            <a:ext cx="2895600" cy="15240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Text Box 12"/>
          <p:cNvSpPr txBox="1">
            <a:spLocks noChangeArrowheads="1"/>
          </p:cNvSpPr>
          <p:nvPr/>
        </p:nvSpPr>
        <p:spPr bwMode="auto">
          <a:xfrm>
            <a:off x="5622925" y="3036888"/>
            <a:ext cx="1982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a:t>Fulfillment</a:t>
            </a:r>
          </a:p>
        </p:txBody>
      </p:sp>
    </p:spTree>
    <p:custDataLst>
      <p:tags r:id="rId1"/>
    </p:custDataLst>
  </p:cSld>
  <p:clrMapOvr>
    <a:masterClrMapping/>
  </p:clrMapOvr>
  <p:transition advTm="163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checkerboard(across)">
                                      <p:cBhvr>
                                        <p:cTn id="7" dur="500"/>
                                        <p:tgtEl>
                                          <p:spTgt spid="17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7420"/>
                                        </p:tgtEl>
                                        <p:attrNameLst>
                                          <p:attrName>style.visibility</p:attrName>
                                        </p:attrNameLst>
                                      </p:cBhvr>
                                      <p:to>
                                        <p:strVal val="visible"/>
                                      </p:to>
                                    </p:set>
                                    <p:anim calcmode="lin" valueType="num">
                                      <p:cBhvr additive="base">
                                        <p:cTn id="12" dur="500" fill="hold"/>
                                        <p:tgtEl>
                                          <p:spTgt spid="17420"/>
                                        </p:tgtEl>
                                        <p:attrNameLst>
                                          <p:attrName>ppt_x</p:attrName>
                                        </p:attrNameLst>
                                      </p:cBhvr>
                                      <p:tavLst>
                                        <p:tav tm="0">
                                          <p:val>
                                            <p:strVal val="#ppt_x"/>
                                          </p:val>
                                        </p:tav>
                                        <p:tav tm="100000">
                                          <p:val>
                                            <p:strVal val="#ppt_x"/>
                                          </p:val>
                                        </p:tav>
                                      </p:tavLst>
                                    </p:anim>
                                    <p:anim calcmode="lin" valueType="num">
                                      <p:cBhvr additive="base">
                                        <p:cTn id="13" dur="500" fill="hold"/>
                                        <p:tgtEl>
                                          <p:spTgt spid="174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P spid="174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9"/>
</p:tagLst>
</file>

<file path=ppt/tags/tag10.xml><?xml version="1.0" encoding="utf-8"?>
<p:tagLst xmlns:a="http://schemas.openxmlformats.org/drawingml/2006/main" xmlns:r="http://schemas.openxmlformats.org/officeDocument/2006/relationships" xmlns:p="http://schemas.openxmlformats.org/presentationml/2006/main">
  <p:tag name="TIMING" val="|2.4|9.8"/>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0.2|7.3|2|1.4|2.1|0.7|1.6|2.2"/>
</p:tagLst>
</file>

<file path=ppt/tags/tag13.xml><?xml version="1.0" encoding="utf-8"?>
<p:tagLst xmlns:a="http://schemas.openxmlformats.org/drawingml/2006/main" xmlns:r="http://schemas.openxmlformats.org/officeDocument/2006/relationships" xmlns:p="http://schemas.openxmlformats.org/presentationml/2006/main">
  <p:tag name="TIMING" val="|0.1|4|2.9|1.9|2.2|2.8|5.2"/>
</p:tagLst>
</file>

<file path=ppt/tags/tag14.xml><?xml version="1.0" encoding="utf-8"?>
<p:tagLst xmlns:a="http://schemas.openxmlformats.org/drawingml/2006/main" xmlns:r="http://schemas.openxmlformats.org/officeDocument/2006/relationships" xmlns:p="http://schemas.openxmlformats.org/presentationml/2006/main">
  <p:tag name="TIMING" val="|0.3|5|1.3|1.1|1.2|1.1|1.6"/>
</p:tagLst>
</file>

<file path=ppt/tags/tag15.xml><?xml version="1.0" encoding="utf-8"?>
<p:tagLst xmlns:a="http://schemas.openxmlformats.org/drawingml/2006/main" xmlns:r="http://schemas.openxmlformats.org/officeDocument/2006/relationships" xmlns:p="http://schemas.openxmlformats.org/presentationml/2006/main">
  <p:tag name="TIMING" val="|0.3|4.8|5.3|3.7|2.7|9.1|2.5|2.5|9.6"/>
</p:tagLst>
</file>

<file path=ppt/tags/tag16.xml><?xml version="1.0" encoding="utf-8"?>
<p:tagLst xmlns:a="http://schemas.openxmlformats.org/drawingml/2006/main" xmlns:r="http://schemas.openxmlformats.org/officeDocument/2006/relationships" xmlns:p="http://schemas.openxmlformats.org/presentationml/2006/main">
  <p:tag name="TIMING" val="|0.6|2.7|4.1|7.7|4"/>
</p:tagLst>
</file>

<file path=ppt/tags/tag17.xml><?xml version="1.0" encoding="utf-8"?>
<p:tagLst xmlns:a="http://schemas.openxmlformats.org/drawingml/2006/main" xmlns:r="http://schemas.openxmlformats.org/officeDocument/2006/relationships" xmlns:p="http://schemas.openxmlformats.org/presentationml/2006/main">
  <p:tag name="TIMING" val="|2.2|10|25.7|22"/>
</p:tagLst>
</file>

<file path=ppt/tags/tag18.xml><?xml version="1.0" encoding="utf-8"?>
<p:tagLst xmlns:a="http://schemas.openxmlformats.org/drawingml/2006/main" xmlns:r="http://schemas.openxmlformats.org/officeDocument/2006/relationships" xmlns:p="http://schemas.openxmlformats.org/presentationml/2006/main">
  <p:tag name="TIMING" val="|1.3|1.9"/>
</p:tagLst>
</file>

<file path=ppt/tags/tag19.xml><?xml version="1.0" encoding="utf-8"?>
<p:tagLst xmlns:a="http://schemas.openxmlformats.org/drawingml/2006/main" xmlns:r="http://schemas.openxmlformats.org/officeDocument/2006/relationships" xmlns:p="http://schemas.openxmlformats.org/presentationml/2006/main">
  <p:tag name="TIMING" val="|0.4|1"/>
</p:tagLst>
</file>

<file path=ppt/tags/tag2.xml><?xml version="1.0" encoding="utf-8"?>
<p:tagLst xmlns:a="http://schemas.openxmlformats.org/drawingml/2006/main" xmlns:r="http://schemas.openxmlformats.org/officeDocument/2006/relationships" xmlns:p="http://schemas.openxmlformats.org/presentationml/2006/main">
  <p:tag name="TIMING" val="|2.4|4.4|3.5"/>
</p:tagLst>
</file>

<file path=ppt/tags/tag3.xml><?xml version="1.0" encoding="utf-8"?>
<p:tagLst xmlns:a="http://schemas.openxmlformats.org/drawingml/2006/main" xmlns:r="http://schemas.openxmlformats.org/officeDocument/2006/relationships" xmlns:p="http://schemas.openxmlformats.org/presentationml/2006/main">
  <p:tag name="TIMING" val="|2.8|3.6|7.8|2|12.2"/>
</p:tagLst>
</file>

<file path=ppt/tags/tag4.xml><?xml version="1.0" encoding="utf-8"?>
<p:tagLst xmlns:a="http://schemas.openxmlformats.org/drawingml/2006/main" xmlns:r="http://schemas.openxmlformats.org/officeDocument/2006/relationships" xmlns:p="http://schemas.openxmlformats.org/presentationml/2006/main">
  <p:tag name="TIMING" val="|1.8|4.8|5|4.3"/>
</p:tagLst>
</file>

<file path=ppt/tags/tag5.xml><?xml version="1.0" encoding="utf-8"?>
<p:tagLst xmlns:a="http://schemas.openxmlformats.org/drawingml/2006/main" xmlns:r="http://schemas.openxmlformats.org/officeDocument/2006/relationships" xmlns:p="http://schemas.openxmlformats.org/presentationml/2006/main">
  <p:tag name="TIMING" val="|4.5|3.8|3|3.4"/>
</p:tagLst>
</file>

<file path=ppt/tags/tag6.xml><?xml version="1.0" encoding="utf-8"?>
<p:tagLst xmlns:a="http://schemas.openxmlformats.org/drawingml/2006/main" xmlns:r="http://schemas.openxmlformats.org/officeDocument/2006/relationships" xmlns:p="http://schemas.openxmlformats.org/presentationml/2006/main">
  <p:tag name="TIMING" val="|5|2.4|1.5"/>
</p:tagLst>
</file>

<file path=ppt/tags/tag7.xml><?xml version="1.0" encoding="utf-8"?>
<p:tagLst xmlns:a="http://schemas.openxmlformats.org/drawingml/2006/main" xmlns:r="http://schemas.openxmlformats.org/officeDocument/2006/relationships" xmlns:p="http://schemas.openxmlformats.org/presentationml/2006/main">
  <p:tag name="TIMING" val="|9.6|1.8"/>
</p:tagLst>
</file>

<file path=ppt/tags/tag8.xml><?xml version="1.0" encoding="utf-8"?>
<p:tagLst xmlns:a="http://schemas.openxmlformats.org/drawingml/2006/main" xmlns:r="http://schemas.openxmlformats.org/officeDocument/2006/relationships" xmlns:p="http://schemas.openxmlformats.org/presentationml/2006/main">
  <p:tag name="TIMING" val="|0.4|7"/>
</p:tagLst>
</file>

<file path=ppt/tags/tag9.xml><?xml version="1.0" encoding="utf-8"?>
<p:tagLst xmlns:a="http://schemas.openxmlformats.org/drawingml/2006/main" xmlns:r="http://schemas.openxmlformats.org/officeDocument/2006/relationships" xmlns:p="http://schemas.openxmlformats.org/presentationml/2006/main">
  <p:tag name="TIMING" val="|0.8|4.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189</TotalTime>
  <Words>511</Words>
  <Application>Microsoft Office PowerPoint</Application>
  <PresentationFormat>On-screen Show (4:3)</PresentationFormat>
  <Paragraphs>95</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Various Views  of Revelation</vt:lpstr>
      <vt:lpstr>Introduction </vt:lpstr>
      <vt:lpstr>Why sometimes neglected?</vt:lpstr>
      <vt:lpstr>Why thought unintelligible?</vt:lpstr>
      <vt:lpstr>Varieties of approaches</vt:lpstr>
      <vt:lpstr>Church History</vt:lpstr>
      <vt:lpstr>Preterist View of Revelation</vt:lpstr>
      <vt:lpstr>Historical View of Revelation</vt:lpstr>
      <vt:lpstr>Futurist View of Revelation</vt:lpstr>
      <vt:lpstr>Idealist View of Revelation</vt:lpstr>
      <vt:lpstr>Some Proponents of Views</vt:lpstr>
      <vt:lpstr>Preterist View</vt:lpstr>
      <vt:lpstr>Historicist View</vt:lpstr>
      <vt:lpstr>Futurist View</vt:lpstr>
      <vt:lpstr>Idealist View</vt:lpstr>
      <vt:lpstr>Mixed Views</vt:lpstr>
      <vt:lpstr>Some Merit to Each View</vt:lpstr>
      <vt:lpstr>Four Views Commentary</vt:lpstr>
      <vt:lpstr>The End …</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Various Views of Revelation</dc:title>
  <dc:creator>Robert C. Newman</dc:creator>
  <cp:lastModifiedBy>Newman</cp:lastModifiedBy>
  <cp:revision>94</cp:revision>
  <dcterms:created xsi:type="dcterms:W3CDTF">2004-09-17T16:55:37Z</dcterms:created>
  <dcterms:modified xsi:type="dcterms:W3CDTF">2015-07-09T18:24:45Z</dcterms:modified>
</cp:coreProperties>
</file>