
<file path=[Content_Types].xml><?xml version="1.0" encoding="utf-8"?>
<Types xmlns="http://schemas.openxmlformats.org/package/2006/content-types">
  <Default Extension="mp3"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E4AEA39-3446-4422-B402-D8CF99E5B399}" type="slidenum">
              <a:rPr lang="en-US" altLang="en-US"/>
              <a:pPr/>
              <a:t>‹#›</a:t>
            </a:fld>
            <a:endParaRPr lang="en-US" altLang="en-US"/>
          </a:p>
        </p:txBody>
      </p:sp>
    </p:spTree>
    <p:extLst>
      <p:ext uri="{BB962C8B-B14F-4D97-AF65-F5344CB8AC3E}">
        <p14:creationId xmlns:p14="http://schemas.microsoft.com/office/powerpoint/2010/main" val="390052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45370FB-B287-4359-BEBE-72316052EF0C}" type="slidenum">
              <a:rPr lang="en-US" altLang="en-US"/>
              <a:pPr/>
              <a:t>‹#›</a:t>
            </a:fld>
            <a:endParaRPr lang="en-US" altLang="en-US"/>
          </a:p>
        </p:txBody>
      </p:sp>
    </p:spTree>
    <p:extLst>
      <p:ext uri="{BB962C8B-B14F-4D97-AF65-F5344CB8AC3E}">
        <p14:creationId xmlns:p14="http://schemas.microsoft.com/office/powerpoint/2010/main" val="261681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F48FE00-8B56-4B49-8E1C-0BE872AD42AA}" type="slidenum">
              <a:rPr lang="en-US" altLang="en-US"/>
              <a:pPr/>
              <a:t>‹#›</a:t>
            </a:fld>
            <a:endParaRPr lang="en-US" altLang="en-US"/>
          </a:p>
        </p:txBody>
      </p:sp>
    </p:spTree>
    <p:extLst>
      <p:ext uri="{BB962C8B-B14F-4D97-AF65-F5344CB8AC3E}">
        <p14:creationId xmlns:p14="http://schemas.microsoft.com/office/powerpoint/2010/main" val="3724590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9582756-ED2D-4A74-8ED3-EE59DF0E371B}" type="slidenum">
              <a:rPr lang="en-US" altLang="en-US"/>
              <a:pPr/>
              <a:t>‹#›</a:t>
            </a:fld>
            <a:endParaRPr lang="en-US" altLang="en-US"/>
          </a:p>
        </p:txBody>
      </p:sp>
    </p:spTree>
    <p:extLst>
      <p:ext uri="{BB962C8B-B14F-4D97-AF65-F5344CB8AC3E}">
        <p14:creationId xmlns:p14="http://schemas.microsoft.com/office/powerpoint/2010/main" val="3840879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E953351-DD38-4B61-B539-1CAFB68E2226}" type="slidenum">
              <a:rPr lang="en-US" altLang="en-US"/>
              <a:pPr/>
              <a:t>‹#›</a:t>
            </a:fld>
            <a:endParaRPr lang="en-US" altLang="en-US"/>
          </a:p>
        </p:txBody>
      </p:sp>
    </p:spTree>
    <p:extLst>
      <p:ext uri="{BB962C8B-B14F-4D97-AF65-F5344CB8AC3E}">
        <p14:creationId xmlns:p14="http://schemas.microsoft.com/office/powerpoint/2010/main" val="102502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0C969C4-DC66-4124-931E-F4BCE3F8EF33}" type="slidenum">
              <a:rPr lang="en-US" altLang="en-US"/>
              <a:pPr/>
              <a:t>‹#›</a:t>
            </a:fld>
            <a:endParaRPr lang="en-US" altLang="en-US"/>
          </a:p>
        </p:txBody>
      </p:sp>
    </p:spTree>
    <p:extLst>
      <p:ext uri="{BB962C8B-B14F-4D97-AF65-F5344CB8AC3E}">
        <p14:creationId xmlns:p14="http://schemas.microsoft.com/office/powerpoint/2010/main" val="1695840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831E343-3A7F-41BE-A84F-8C8D6E7DB026}" type="slidenum">
              <a:rPr lang="en-US" altLang="en-US"/>
              <a:pPr/>
              <a:t>‹#›</a:t>
            </a:fld>
            <a:endParaRPr lang="en-US" altLang="en-US"/>
          </a:p>
        </p:txBody>
      </p:sp>
    </p:spTree>
    <p:extLst>
      <p:ext uri="{BB962C8B-B14F-4D97-AF65-F5344CB8AC3E}">
        <p14:creationId xmlns:p14="http://schemas.microsoft.com/office/powerpoint/2010/main" val="155875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B2AE819-0982-4413-BFE4-2E489007BC21}" type="slidenum">
              <a:rPr lang="en-US" altLang="en-US"/>
              <a:pPr/>
              <a:t>‹#›</a:t>
            </a:fld>
            <a:endParaRPr lang="en-US" altLang="en-US"/>
          </a:p>
        </p:txBody>
      </p:sp>
    </p:spTree>
    <p:extLst>
      <p:ext uri="{BB962C8B-B14F-4D97-AF65-F5344CB8AC3E}">
        <p14:creationId xmlns:p14="http://schemas.microsoft.com/office/powerpoint/2010/main" val="692736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17F5BA0-26B6-4E81-961B-146D7B63AFA9}" type="slidenum">
              <a:rPr lang="en-US" altLang="en-US"/>
              <a:pPr/>
              <a:t>‹#›</a:t>
            </a:fld>
            <a:endParaRPr lang="en-US" altLang="en-US"/>
          </a:p>
        </p:txBody>
      </p:sp>
    </p:spTree>
    <p:extLst>
      <p:ext uri="{BB962C8B-B14F-4D97-AF65-F5344CB8AC3E}">
        <p14:creationId xmlns:p14="http://schemas.microsoft.com/office/powerpoint/2010/main" val="153423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B7C97C5-E566-4817-8B94-04FF3D3853BA}" type="slidenum">
              <a:rPr lang="en-US" altLang="en-US"/>
              <a:pPr/>
              <a:t>‹#›</a:t>
            </a:fld>
            <a:endParaRPr lang="en-US" altLang="en-US"/>
          </a:p>
        </p:txBody>
      </p:sp>
    </p:spTree>
    <p:extLst>
      <p:ext uri="{BB962C8B-B14F-4D97-AF65-F5344CB8AC3E}">
        <p14:creationId xmlns:p14="http://schemas.microsoft.com/office/powerpoint/2010/main" val="516306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B4D9445-B30A-4DE9-B42C-08A4E2D19994}" type="slidenum">
              <a:rPr lang="en-US" altLang="en-US"/>
              <a:pPr/>
              <a:t>‹#›</a:t>
            </a:fld>
            <a:endParaRPr lang="en-US" altLang="en-US"/>
          </a:p>
        </p:txBody>
      </p:sp>
    </p:spTree>
    <p:extLst>
      <p:ext uri="{BB962C8B-B14F-4D97-AF65-F5344CB8AC3E}">
        <p14:creationId xmlns:p14="http://schemas.microsoft.com/office/powerpoint/2010/main" val="2800366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E42FAE9-61DE-4011-89AB-46B81F60B0E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hyperlink" Target="http://www.ibri.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istory1"/>
          <p:cNvPicPr>
            <a:picLocks noChangeAspect="1" noChangeArrowheads="1"/>
          </p:cNvPicPr>
          <p:nvPr/>
        </p:nvPicPr>
        <p:blipFill>
          <a:blip r:embed="rId5">
            <a:lum bright="50000" contrast="-50000"/>
            <a:extLst>
              <a:ext uri="{28A0092B-C50C-407E-A947-70E740481C1C}">
                <a14:useLocalDpi xmlns:a14="http://schemas.microsoft.com/office/drawing/2010/main" val="0"/>
              </a:ext>
            </a:extLst>
          </a:blip>
          <a:srcRect b="23083"/>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sz="6000"/>
              <a:t>A Universal History</a:t>
            </a:r>
          </a:p>
        </p:txBody>
      </p:sp>
      <p:sp>
        <p:nvSpPr>
          <p:cNvPr id="2051" name="Rectangle 3"/>
          <p:cNvSpPr>
            <a:spLocks noGrp="1" noChangeArrowheads="1"/>
          </p:cNvSpPr>
          <p:nvPr>
            <p:ph type="subTitle" idx="1"/>
          </p:nvPr>
        </p:nvSpPr>
        <p:spPr>
          <a:xfrm>
            <a:off x="1371600" y="3429000"/>
            <a:ext cx="6400800" cy="2286000"/>
          </a:xfrm>
        </p:spPr>
        <p:txBody>
          <a:bodyPr/>
          <a:lstStyle/>
          <a:p>
            <a:r>
              <a:rPr lang="en-US" altLang="en-US"/>
              <a:t>A narration based on the biblical revelation</a:t>
            </a:r>
          </a:p>
          <a:p>
            <a:endParaRPr lang="en-US" altLang="en-US"/>
          </a:p>
          <a:p>
            <a:r>
              <a:rPr lang="en-US" altLang="en-US" i="1"/>
              <a:t>Robert C. Newman</a:t>
            </a:r>
          </a:p>
        </p:txBody>
      </p:sp>
      <p:pic>
        <p:nvPicPr>
          <p:cNvPr id="2" name="UnivHist.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33400" y="5791200"/>
            <a:ext cx="609600" cy="609600"/>
          </a:xfrm>
          <a:prstGeom prst="rect">
            <a:avLst/>
          </a:prstGeom>
        </p:spPr>
      </p:pic>
    </p:spTree>
    <p:custDataLst>
      <p:tags r:id="rId1"/>
    </p:custDataLst>
  </p:cSld>
  <p:clrMapOvr>
    <a:masterClrMapping/>
  </p:clrMapOvr>
  <p:transition advTm="40438"/>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checkerboard(across)">
                                      <p:cBhvr>
                                        <p:cTn id="22" dur="5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jericho"/>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193675"/>
            <a:ext cx="9144000" cy="6470650"/>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Grp="1" noChangeArrowheads="1"/>
          </p:cNvSpPr>
          <p:nvPr>
            <p:ph type="title"/>
          </p:nvPr>
        </p:nvSpPr>
        <p:spPr/>
        <p:txBody>
          <a:bodyPr/>
          <a:lstStyle/>
          <a:p>
            <a:r>
              <a:rPr lang="en-US" altLang="en-US"/>
              <a:t>A Promised Land</a:t>
            </a:r>
          </a:p>
        </p:txBody>
      </p:sp>
      <p:sp>
        <p:nvSpPr>
          <p:cNvPr id="11267" name="Rectangle 3"/>
          <p:cNvSpPr>
            <a:spLocks noGrp="1" noChangeArrowheads="1"/>
          </p:cNvSpPr>
          <p:nvPr>
            <p:ph type="body" idx="1"/>
          </p:nvPr>
        </p:nvSpPr>
        <p:spPr/>
        <p:txBody>
          <a:bodyPr/>
          <a:lstStyle/>
          <a:p>
            <a:pPr>
              <a:lnSpc>
                <a:spcPct val="90000"/>
              </a:lnSpc>
            </a:pPr>
            <a:r>
              <a:rPr lang="en-US" altLang="en-US"/>
              <a:t>After 40 years of wandering, Israel was led into the land of Canaan by  Joshua, Moses' successor.</a:t>
            </a:r>
          </a:p>
          <a:p>
            <a:pPr>
              <a:lnSpc>
                <a:spcPct val="90000"/>
              </a:lnSpc>
            </a:pPr>
            <a:r>
              <a:rPr lang="en-US" altLang="en-US"/>
              <a:t>There they conquered and drove out the various Canaanite tribes, whose sins had by then ripened to the point of judgment.</a:t>
            </a:r>
          </a:p>
          <a:p>
            <a:pPr>
              <a:lnSpc>
                <a:spcPct val="90000"/>
              </a:lnSpc>
            </a:pPr>
            <a:r>
              <a:rPr lang="en-US" altLang="en-US"/>
              <a:t>But Israel's subsequent history showed that they, too, were still a wicked &amp; rebellious people.</a:t>
            </a:r>
          </a:p>
        </p:txBody>
      </p:sp>
    </p:spTree>
    <p:custDataLst>
      <p:tags r:id="rId1"/>
    </p:custDataLst>
  </p:cSld>
  <p:clrMapOvr>
    <a:masterClrMapping/>
  </p:clrMapOvr>
  <p:transition advTm="2554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prophet"/>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12290" name="Rectangle 2"/>
          <p:cNvSpPr>
            <a:spLocks noGrp="1" noChangeArrowheads="1"/>
          </p:cNvSpPr>
          <p:nvPr>
            <p:ph type="title"/>
          </p:nvPr>
        </p:nvSpPr>
        <p:spPr/>
        <p:txBody>
          <a:bodyPr/>
          <a:lstStyle/>
          <a:p>
            <a:r>
              <a:rPr lang="en-US" altLang="en-US"/>
              <a:t>A Promised Redeemer</a:t>
            </a:r>
          </a:p>
        </p:txBody>
      </p:sp>
      <p:sp>
        <p:nvSpPr>
          <p:cNvPr id="12291" name="Rectangle 3"/>
          <p:cNvSpPr>
            <a:spLocks noGrp="1" noChangeArrowheads="1"/>
          </p:cNvSpPr>
          <p:nvPr>
            <p:ph type="body" idx="1"/>
          </p:nvPr>
        </p:nvSpPr>
        <p:spPr>
          <a:xfrm>
            <a:off x="457200" y="1600200"/>
            <a:ext cx="8229600" cy="4876800"/>
          </a:xfrm>
        </p:spPr>
        <p:txBody>
          <a:bodyPr/>
          <a:lstStyle/>
          <a:p>
            <a:pPr>
              <a:lnSpc>
                <a:spcPct val="90000"/>
              </a:lnSpc>
            </a:pPr>
            <a:r>
              <a:rPr lang="en-US" altLang="en-US"/>
              <a:t>Throughout Israel's history in the land, prophets were sent to give God's perspective on how they were keeping His laws, to warn of coming judgment &amp; to comfort with promised blessing.</a:t>
            </a:r>
          </a:p>
          <a:p>
            <a:pPr>
              <a:lnSpc>
                <a:spcPct val="90000"/>
              </a:lnSpc>
            </a:pPr>
            <a:r>
              <a:rPr lang="en-US" altLang="en-US"/>
              <a:t>A major aspect of these prophecies was the coming of a person who would rescue Israel from their rebellion &amp; their enemies, and who would be a light to the other nations as well.</a:t>
            </a:r>
          </a:p>
        </p:txBody>
      </p:sp>
    </p:spTree>
    <p:custDataLst>
      <p:tags r:id="rId1"/>
    </p:custDataLst>
  </p:cSld>
  <p:clrMapOvr>
    <a:masterClrMapping/>
  </p:clrMapOvr>
  <p:transition advTm="235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Messiah"/>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13314" name="Rectangle 2"/>
          <p:cNvSpPr>
            <a:spLocks noGrp="1" noChangeArrowheads="1"/>
          </p:cNvSpPr>
          <p:nvPr>
            <p:ph type="title"/>
          </p:nvPr>
        </p:nvSpPr>
        <p:spPr/>
        <p:txBody>
          <a:bodyPr/>
          <a:lstStyle/>
          <a:p>
            <a:r>
              <a:rPr lang="en-US" altLang="en-US"/>
              <a:t>The Messiah</a:t>
            </a:r>
          </a:p>
        </p:txBody>
      </p:sp>
      <p:sp>
        <p:nvSpPr>
          <p:cNvPr id="13315" name="Rectangle 3"/>
          <p:cNvSpPr>
            <a:spLocks noGrp="1" noChangeArrowheads="1"/>
          </p:cNvSpPr>
          <p:nvPr>
            <p:ph type="body" idx="1"/>
          </p:nvPr>
        </p:nvSpPr>
        <p:spPr>
          <a:xfrm>
            <a:off x="457200" y="1371600"/>
            <a:ext cx="8229600" cy="4953000"/>
          </a:xfrm>
        </p:spPr>
        <p:txBody>
          <a:bodyPr/>
          <a:lstStyle/>
          <a:p>
            <a:pPr>
              <a:lnSpc>
                <a:spcPct val="90000"/>
              </a:lnSpc>
            </a:pPr>
            <a:r>
              <a:rPr lang="en-US" altLang="en-US" sz="2800"/>
              <a:t>This person came to be called "the Messiah," one of several titles given him by the prophets.</a:t>
            </a:r>
          </a:p>
          <a:p>
            <a:pPr>
              <a:lnSpc>
                <a:spcPct val="90000"/>
              </a:lnSpc>
            </a:pPr>
            <a:r>
              <a:rPr lang="en-US" altLang="en-US" sz="2800"/>
              <a:t>Many striking prophecies were made about him, hinting he would be both God and man, and that he would die for our sins &amp; then rise from the dead.</a:t>
            </a:r>
          </a:p>
          <a:p>
            <a:pPr>
              <a:lnSpc>
                <a:spcPct val="90000"/>
              </a:lnSpc>
            </a:pPr>
            <a:r>
              <a:rPr lang="en-US" altLang="en-US" sz="2800"/>
              <a:t>Some of these are discussed in other PowerPoints on our website </a:t>
            </a:r>
            <a:r>
              <a:rPr lang="en-US" altLang="en-US" sz="2800">
                <a:hlinkClick r:id="rId4"/>
              </a:rPr>
              <a:t>www.ibri.org</a:t>
            </a:r>
            <a:r>
              <a:rPr lang="en-US" altLang="en-US" sz="2800"/>
              <a:t>. </a:t>
            </a:r>
          </a:p>
          <a:p>
            <a:pPr>
              <a:lnSpc>
                <a:spcPct val="90000"/>
              </a:lnSpc>
            </a:pPr>
            <a:r>
              <a:rPr lang="en-US" altLang="en-US" sz="2800"/>
              <a:t>Use the website search engine to find:</a:t>
            </a:r>
          </a:p>
          <a:p>
            <a:pPr lvl="1">
              <a:lnSpc>
                <a:spcPct val="90000"/>
              </a:lnSpc>
            </a:pPr>
            <a:r>
              <a:rPr lang="en-US" altLang="en-US" sz="2400"/>
              <a:t>"Jesus, the Testimony of Prophecy &amp; History"</a:t>
            </a:r>
          </a:p>
          <a:p>
            <a:pPr lvl="1">
              <a:lnSpc>
                <a:spcPct val="90000"/>
              </a:lnSpc>
            </a:pPr>
            <a:r>
              <a:rPr lang="en-US" altLang="en-US" sz="2400"/>
              <a:t>"They Saw Jesus… Centuries in Advance"</a:t>
            </a:r>
          </a:p>
        </p:txBody>
      </p:sp>
    </p:spTree>
    <p:custDataLst>
      <p:tags r:id="rId1"/>
    </p:custDataLst>
  </p:cSld>
  <p:clrMapOvr>
    <a:masterClrMapping/>
  </p:clrMapOvr>
  <p:transition advTm="410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Jesus%20Healing-01"/>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38" name="Rectangle 2"/>
          <p:cNvSpPr>
            <a:spLocks noGrp="1" noChangeArrowheads="1"/>
          </p:cNvSpPr>
          <p:nvPr>
            <p:ph type="title"/>
          </p:nvPr>
        </p:nvSpPr>
        <p:spPr/>
        <p:txBody>
          <a:bodyPr/>
          <a:lstStyle/>
          <a:p>
            <a:r>
              <a:rPr lang="en-US" altLang="en-US"/>
              <a:t>His Coming</a:t>
            </a:r>
          </a:p>
        </p:txBody>
      </p:sp>
      <p:sp>
        <p:nvSpPr>
          <p:cNvPr id="14339" name="Rectangle 3"/>
          <p:cNvSpPr>
            <a:spLocks noGrp="1" noChangeArrowheads="1"/>
          </p:cNvSpPr>
          <p:nvPr>
            <p:ph type="body" idx="1"/>
          </p:nvPr>
        </p:nvSpPr>
        <p:spPr/>
        <p:txBody>
          <a:bodyPr/>
          <a:lstStyle/>
          <a:p>
            <a:r>
              <a:rPr lang="en-US" altLang="en-US" sz="2800"/>
              <a:t>As the time for the Messiah's coming (specified in the prophet Daniel 9:20-27) drew near, most of the Israelites had been scattered among the nations, and only a relatively small fraction remained in the land, now under Roman domination.</a:t>
            </a:r>
          </a:p>
          <a:p>
            <a:r>
              <a:rPr lang="en-US" altLang="en-US" sz="2800"/>
              <a:t>About AD 30, Jesus of Nazareth came on the scene, teaching about God, doing many miracles of healing, and making astonishing claims.</a:t>
            </a:r>
          </a:p>
        </p:txBody>
      </p:sp>
    </p:spTree>
    <p:custDataLst>
      <p:tags r:id="rId1"/>
    </p:custDataLst>
  </p:cSld>
  <p:clrMapOvr>
    <a:masterClrMapping/>
  </p:clrMapOvr>
  <p:transition advTm="314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crucifixion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372600" cy="6934200"/>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p:txBody>
          <a:bodyPr/>
          <a:lstStyle/>
          <a:p>
            <a:r>
              <a:rPr lang="en-US" altLang="en-US"/>
              <a:t>Jesus Rejected</a:t>
            </a:r>
          </a:p>
        </p:txBody>
      </p:sp>
      <p:sp>
        <p:nvSpPr>
          <p:cNvPr id="15363" name="Rectangle 3"/>
          <p:cNvSpPr>
            <a:spLocks noGrp="1" noChangeArrowheads="1"/>
          </p:cNvSpPr>
          <p:nvPr>
            <p:ph type="body" idx="1"/>
          </p:nvPr>
        </p:nvSpPr>
        <p:spPr/>
        <p:txBody>
          <a:bodyPr/>
          <a:lstStyle/>
          <a:p>
            <a:pPr>
              <a:lnSpc>
                <a:spcPct val="90000"/>
              </a:lnSpc>
            </a:pPr>
            <a:r>
              <a:rPr lang="en-US" altLang="en-US"/>
              <a:t>Though many Israelites (Jews) accepted Jesus as the Messiah, the religious leadership rejected his claims, and got the Roman government to put him to death by crucifixion.</a:t>
            </a:r>
          </a:p>
          <a:p>
            <a:pPr>
              <a:lnSpc>
                <a:spcPct val="90000"/>
              </a:lnSpc>
            </a:pPr>
            <a:r>
              <a:rPr lang="en-US" altLang="en-US"/>
              <a:t>But as Jesus himself had predicted, he rose from the dead three days later, and appeared to many of his followers and even to some of his opponents.</a:t>
            </a:r>
          </a:p>
        </p:txBody>
      </p:sp>
    </p:spTree>
    <p:custDataLst>
      <p:tags r:id="rId1"/>
    </p:custDataLst>
  </p:cSld>
  <p:clrMapOvr>
    <a:masterClrMapping/>
  </p:clrMapOvr>
  <p:transition advTm="2592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ascension"/>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b="22305"/>
          <a:stretch>
            <a:fillRect/>
          </a:stretch>
        </p:blipFill>
        <p:spPr bwMode="auto">
          <a:xfrm>
            <a:off x="1066800" y="15875"/>
            <a:ext cx="6858000" cy="6834188"/>
          </a:xfrm>
          <a:prstGeom prst="rect">
            <a:avLst/>
          </a:prstGeom>
          <a:noFill/>
          <a:extLst>
            <a:ext uri="{909E8E84-426E-40DD-AFC4-6F175D3DCCD1}">
              <a14:hiddenFill xmlns:a14="http://schemas.microsoft.com/office/drawing/2010/main">
                <a:solidFill>
                  <a:srgbClr val="FFFFFF"/>
                </a:solidFill>
              </a14:hiddenFill>
            </a:ext>
          </a:extLst>
        </p:spPr>
      </p:pic>
      <p:sp>
        <p:nvSpPr>
          <p:cNvPr id="16386" name="Rectangle 2"/>
          <p:cNvSpPr>
            <a:spLocks noGrp="1" noChangeArrowheads="1"/>
          </p:cNvSpPr>
          <p:nvPr>
            <p:ph type="title"/>
          </p:nvPr>
        </p:nvSpPr>
        <p:spPr/>
        <p:txBody>
          <a:bodyPr/>
          <a:lstStyle/>
          <a:p>
            <a:r>
              <a:rPr lang="en-US" altLang="en-US"/>
              <a:t>Jesus Ascends to His Father</a:t>
            </a:r>
          </a:p>
        </p:txBody>
      </p:sp>
      <p:sp>
        <p:nvSpPr>
          <p:cNvPr id="16387" name="Rectangle 3"/>
          <p:cNvSpPr>
            <a:spLocks noGrp="1" noChangeArrowheads="1"/>
          </p:cNvSpPr>
          <p:nvPr>
            <p:ph type="body" idx="1"/>
          </p:nvPr>
        </p:nvSpPr>
        <p:spPr/>
        <p:txBody>
          <a:bodyPr/>
          <a:lstStyle/>
          <a:p>
            <a:r>
              <a:rPr lang="en-US" altLang="en-US"/>
              <a:t>After appearing again &amp; again to his followers over a period of 40 days, Jesus returned to heaven.</a:t>
            </a:r>
          </a:p>
          <a:p>
            <a:r>
              <a:rPr lang="en-US" altLang="en-US"/>
              <a:t>He left his followers (the Church) with:</a:t>
            </a:r>
          </a:p>
          <a:p>
            <a:pPr lvl="1"/>
            <a:r>
              <a:rPr lang="en-US" altLang="en-US"/>
              <a:t>A commission to spread the message of his death as a sacrifice to pay for human sin, and to call people to trust &amp; follow him;</a:t>
            </a:r>
          </a:p>
          <a:p>
            <a:pPr lvl="1"/>
            <a:r>
              <a:rPr lang="en-US" altLang="en-US"/>
              <a:t>A promise that he himself will return one day to make everything right.</a:t>
            </a:r>
          </a:p>
        </p:txBody>
      </p:sp>
    </p:spTree>
    <p:custDataLst>
      <p:tags r:id="rId1"/>
    </p:custDataLst>
  </p:cSld>
  <p:clrMapOvr>
    <a:masterClrMapping/>
  </p:clrMapOvr>
  <p:transition advTm="270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Jesus&amp;Disciples"/>
          <p:cNvPicPr>
            <a:picLocks noChangeAspect="1" noChangeArrowheads="1"/>
          </p:cNvPicPr>
          <p:nvPr/>
        </p:nvPicPr>
        <p:blipFill>
          <a:blip r:embed="rId3">
            <a:lum bright="50000" contrast="-5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434" name="Rectangle 2"/>
          <p:cNvSpPr>
            <a:spLocks noGrp="1" noChangeArrowheads="1"/>
          </p:cNvSpPr>
          <p:nvPr>
            <p:ph type="title"/>
          </p:nvPr>
        </p:nvSpPr>
        <p:spPr/>
        <p:txBody>
          <a:bodyPr/>
          <a:lstStyle/>
          <a:p>
            <a:r>
              <a:rPr lang="en-US" altLang="en-US"/>
              <a:t>The Apostles</a:t>
            </a:r>
          </a:p>
        </p:txBody>
      </p:sp>
      <p:sp>
        <p:nvSpPr>
          <p:cNvPr id="18435" name="Rectangle 3"/>
          <p:cNvSpPr>
            <a:spLocks noGrp="1" noChangeArrowheads="1"/>
          </p:cNvSpPr>
          <p:nvPr>
            <p:ph type="body" idx="1"/>
          </p:nvPr>
        </p:nvSpPr>
        <p:spPr/>
        <p:txBody>
          <a:bodyPr/>
          <a:lstStyle/>
          <a:p>
            <a:pPr>
              <a:lnSpc>
                <a:spcPct val="90000"/>
              </a:lnSpc>
            </a:pPr>
            <a:r>
              <a:rPr lang="en-US" altLang="en-US"/>
              <a:t>Jesus' followers began to spread his message among the Jews, but soon branched out to the other nations, as Jesus had commanded them.</a:t>
            </a:r>
          </a:p>
          <a:p>
            <a:pPr>
              <a:lnSpc>
                <a:spcPct val="90000"/>
              </a:lnSpc>
            </a:pPr>
            <a:r>
              <a:rPr lang="en-US" altLang="en-US"/>
              <a:t>The early leaders (called apostles) wrote up narratives of Jesus' ministry (called Gospels), a narrative of their own ministries (called Acts), and numerous letters of instruction for the local churches.</a:t>
            </a:r>
          </a:p>
        </p:txBody>
      </p:sp>
    </p:spTree>
    <p:custDataLst>
      <p:tags r:id="rId1"/>
    </p:custDataLst>
  </p:cSld>
  <p:clrMapOvr>
    <a:masterClrMapping/>
  </p:clrMapOvr>
  <p:transition advTm="221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MC900439516[1]"/>
          <p:cNvPicPr>
            <a:picLocks noChangeAspect="1" noChangeArrowheads="1"/>
          </p:cNvPicPr>
          <p:nvPr/>
        </p:nvPicPr>
        <p:blipFill>
          <a:blip r:embed="rId3">
            <a:lum bright="50000" contrast="-5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p:txBody>
          <a:bodyPr/>
          <a:lstStyle/>
          <a:p>
            <a:r>
              <a:rPr lang="en-US" altLang="en-US"/>
              <a:t>Since Then</a:t>
            </a:r>
          </a:p>
        </p:txBody>
      </p:sp>
      <p:sp>
        <p:nvSpPr>
          <p:cNvPr id="17411" name="Rectangle 3"/>
          <p:cNvSpPr>
            <a:spLocks noGrp="1" noChangeArrowheads="1"/>
          </p:cNvSpPr>
          <p:nvPr>
            <p:ph type="body" idx="1"/>
          </p:nvPr>
        </p:nvSpPr>
        <p:spPr>
          <a:xfrm>
            <a:off x="457200" y="1676400"/>
            <a:ext cx="8229600" cy="4525963"/>
          </a:xfrm>
        </p:spPr>
        <p:txBody>
          <a:bodyPr/>
          <a:lstStyle/>
          <a:p>
            <a:r>
              <a:rPr lang="en-US" altLang="en-US"/>
              <a:t>It has been nearly 2000 years since Jesus' death, resurrection, and ascension.</a:t>
            </a:r>
          </a:p>
          <a:p>
            <a:r>
              <a:rPr lang="en-US" altLang="en-US"/>
              <a:t>The Church has now spread over all the world, with followers of Jesus in every nation and in most ethnic groups.</a:t>
            </a:r>
          </a:p>
          <a:p>
            <a:r>
              <a:rPr lang="en-US" altLang="en-US"/>
              <a:t>Christianity has become the largest of the world religions.</a:t>
            </a:r>
          </a:p>
        </p:txBody>
      </p:sp>
    </p:spTree>
    <p:custDataLst>
      <p:tags r:id="rId1"/>
    </p:custDataLst>
  </p:cSld>
  <p:clrMapOvr>
    <a:masterClrMapping/>
  </p:clrMapOvr>
  <p:transition advTm="193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Jews&amp;Crusaders"/>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t="17332" r="-3493" b="17331"/>
          <a:stretch>
            <a:fillRect/>
          </a:stretch>
        </p:blipFill>
        <p:spPr bwMode="auto">
          <a:xfrm>
            <a:off x="0" y="0"/>
            <a:ext cx="9877425" cy="6858000"/>
          </a:xfrm>
          <a:prstGeom prst="rect">
            <a:avLst/>
          </a:prstGeom>
          <a:noFill/>
          <a:extLst>
            <a:ext uri="{909E8E84-426E-40DD-AFC4-6F175D3DCCD1}">
              <a14:hiddenFill xmlns:a14="http://schemas.microsoft.com/office/drawing/2010/main">
                <a:solidFill>
                  <a:srgbClr val="FFFFFF"/>
                </a:solidFill>
              </a14:hiddenFill>
            </a:ext>
          </a:extLst>
        </p:spPr>
      </p:pic>
      <p:sp>
        <p:nvSpPr>
          <p:cNvPr id="19458" name="Rectangle 2"/>
          <p:cNvSpPr>
            <a:spLocks noGrp="1" noChangeArrowheads="1"/>
          </p:cNvSpPr>
          <p:nvPr>
            <p:ph type="title"/>
          </p:nvPr>
        </p:nvSpPr>
        <p:spPr>
          <a:xfrm>
            <a:off x="457200" y="304800"/>
            <a:ext cx="8229600" cy="1143000"/>
          </a:xfrm>
        </p:spPr>
        <p:txBody>
          <a:bodyPr/>
          <a:lstStyle/>
          <a:p>
            <a:r>
              <a:rPr lang="en-US" altLang="en-US"/>
              <a:t>Since Then</a:t>
            </a:r>
          </a:p>
        </p:txBody>
      </p:sp>
      <p:sp>
        <p:nvSpPr>
          <p:cNvPr id="19459" name="Rectangle 3"/>
          <p:cNvSpPr>
            <a:spLocks noGrp="1" noChangeArrowheads="1"/>
          </p:cNvSpPr>
          <p:nvPr>
            <p:ph type="body" idx="1"/>
          </p:nvPr>
        </p:nvSpPr>
        <p:spPr>
          <a:xfrm>
            <a:off x="381000" y="1600200"/>
            <a:ext cx="8229600" cy="4525963"/>
          </a:xfrm>
        </p:spPr>
        <p:txBody>
          <a:bodyPr/>
          <a:lstStyle/>
          <a:p>
            <a:r>
              <a:rPr lang="en-US" altLang="en-US"/>
              <a:t>Like all groups of humans, Christians have shown themselves to be sinners still, and they have done many things of which we are ashamed.</a:t>
            </a:r>
          </a:p>
          <a:p>
            <a:r>
              <a:rPr lang="en-US" altLang="en-US"/>
              <a:t>Yet, when Christians have followed the teachings of Jesus, their lives have been transformed, and so have the societies in which they live.</a:t>
            </a:r>
          </a:p>
        </p:txBody>
      </p:sp>
    </p:spTree>
    <p:custDataLst>
      <p:tags r:id="rId1"/>
    </p:custDataLst>
  </p:cSld>
  <p:clrMapOvr>
    <a:masterClrMapping/>
  </p:clrMapOvr>
  <p:transition advTm="205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ch5_pat_10_7%20sealed%20scroll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76250"/>
            <a:ext cx="8229600" cy="5905500"/>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4"/>
          <p:cNvSpPr>
            <a:spLocks noGrp="1" noChangeArrowheads="1"/>
          </p:cNvSpPr>
          <p:nvPr>
            <p:ph type="ctrTitle"/>
          </p:nvPr>
        </p:nvSpPr>
        <p:spPr>
          <a:xfrm>
            <a:off x="685800" y="838200"/>
            <a:ext cx="7772400" cy="1470025"/>
          </a:xfrm>
        </p:spPr>
        <p:txBody>
          <a:bodyPr/>
          <a:lstStyle/>
          <a:p>
            <a:r>
              <a:rPr lang="en-US" altLang="en-US">
                <a:solidFill>
                  <a:schemeClr val="bg1"/>
                </a:solidFill>
              </a:rPr>
              <a:t>What Lies Ahead</a:t>
            </a:r>
          </a:p>
        </p:txBody>
      </p:sp>
      <p:sp>
        <p:nvSpPr>
          <p:cNvPr id="20485" name="Rectangle 5"/>
          <p:cNvSpPr>
            <a:spLocks noGrp="1" noChangeArrowheads="1"/>
          </p:cNvSpPr>
          <p:nvPr>
            <p:ph type="subTitle" idx="1"/>
          </p:nvPr>
        </p:nvSpPr>
        <p:spPr>
          <a:xfrm>
            <a:off x="1371600" y="4114800"/>
            <a:ext cx="6400800" cy="1752600"/>
          </a:xfrm>
        </p:spPr>
        <p:txBody>
          <a:bodyPr/>
          <a:lstStyle/>
          <a:p>
            <a:r>
              <a:rPr lang="en-US" altLang="en-US">
                <a:solidFill>
                  <a:schemeClr val="bg1"/>
                </a:solidFill>
              </a:rPr>
              <a:t>Predictions of the End-Times</a:t>
            </a:r>
          </a:p>
        </p:txBody>
      </p:sp>
    </p:spTree>
    <p:custDataLst>
      <p:tags r:id="rId1"/>
    </p:custDataLst>
  </p:cSld>
  <p:clrMapOvr>
    <a:masterClrMapping/>
  </p:clrMapOvr>
  <p:transition advTm="64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tgtEl>
                                          <p:spTgt spid="20484"/>
                                        </p:tgtEl>
                                        <p:attrNameLst>
                                          <p:attrName>ppt_w</p:attrName>
                                        </p:attrNameLst>
                                      </p:cBhvr>
                                      <p:tavLst>
                                        <p:tav tm="0">
                                          <p:val>
                                            <p:fltVal val="0"/>
                                          </p:val>
                                        </p:tav>
                                        <p:tav tm="100000">
                                          <p:val>
                                            <p:strVal val="#ppt_w"/>
                                          </p:val>
                                        </p:tav>
                                      </p:tavLst>
                                    </p:anim>
                                    <p:anim calcmode="lin" valueType="num">
                                      <p:cBhvr>
                                        <p:cTn id="8" dur="500" fill="hold"/>
                                        <p:tgtEl>
                                          <p:spTgt spid="2048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0485">
                                            <p:txEl>
                                              <p:pRg st="0" end="0"/>
                                            </p:txEl>
                                          </p:spTgt>
                                        </p:tgtEl>
                                        <p:attrNameLst>
                                          <p:attrName>style.visibility</p:attrName>
                                        </p:attrNameLst>
                                      </p:cBhvr>
                                      <p:to>
                                        <p:strVal val="visible"/>
                                      </p:to>
                                    </p:set>
                                    <p:animEffect transition="in" filter="checkerboard(across)">
                                      <p:cBhvr>
                                        <p:cTn id="13" dur="500"/>
                                        <p:tgtEl>
                                          <p:spTgt spid="204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trinity"/>
          <p:cNvPicPr>
            <a:picLocks noChangeAspect="1" noChangeArrowheads="1"/>
          </p:cNvPicPr>
          <p:nvPr/>
        </p:nvPicPr>
        <p:blipFill>
          <a:blip r:embed="rId3">
            <a:lum bright="50000" contrast="-50000"/>
            <a:extLst>
              <a:ext uri="{28A0092B-C50C-407E-A947-70E740481C1C}">
                <a14:useLocalDpi xmlns:a14="http://schemas.microsoft.com/office/drawing/2010/main" val="0"/>
              </a:ext>
            </a:extLst>
          </a:blip>
          <a:srcRect/>
          <a:stretch>
            <a:fillRect/>
          </a:stretch>
        </p:blipFill>
        <p:spPr bwMode="auto">
          <a:xfrm>
            <a:off x="2057400" y="1219200"/>
            <a:ext cx="5065713" cy="4937125"/>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title"/>
          </p:nvPr>
        </p:nvSpPr>
        <p:spPr/>
        <p:txBody>
          <a:bodyPr/>
          <a:lstStyle/>
          <a:p>
            <a:r>
              <a:rPr lang="en-US" altLang="en-US"/>
              <a:t>Before Our Universe (1)</a:t>
            </a:r>
          </a:p>
        </p:txBody>
      </p:sp>
      <p:sp>
        <p:nvSpPr>
          <p:cNvPr id="3075" name="Rectangle 3"/>
          <p:cNvSpPr>
            <a:spLocks noGrp="1" noChangeArrowheads="1"/>
          </p:cNvSpPr>
          <p:nvPr>
            <p:ph type="body" idx="1"/>
          </p:nvPr>
        </p:nvSpPr>
        <p:spPr/>
        <p:txBody>
          <a:bodyPr/>
          <a:lstStyle/>
          <a:p>
            <a:pPr>
              <a:lnSpc>
                <a:spcPct val="90000"/>
              </a:lnSpc>
            </a:pPr>
            <a:r>
              <a:rPr lang="en-US" altLang="en-US"/>
              <a:t>God has always existed, but the universe has not.</a:t>
            </a:r>
          </a:p>
          <a:p>
            <a:pPr>
              <a:lnSpc>
                <a:spcPct val="90000"/>
              </a:lnSpc>
            </a:pPr>
            <a:r>
              <a:rPr lang="en-US" altLang="en-US"/>
              <a:t>Before anything else existed, there was God.</a:t>
            </a:r>
          </a:p>
          <a:p>
            <a:pPr>
              <a:lnSpc>
                <a:spcPct val="90000"/>
              </a:lnSpc>
            </a:pPr>
            <a:r>
              <a:rPr lang="en-US" altLang="en-US"/>
              <a:t>God was not lonely, because He exists as three persons, whose mutual interaction provide eternal love and enjoyment.</a:t>
            </a:r>
          </a:p>
          <a:p>
            <a:pPr>
              <a:lnSpc>
                <a:spcPct val="90000"/>
              </a:lnSpc>
            </a:pPr>
            <a:r>
              <a:rPr lang="en-US" altLang="en-US"/>
              <a:t>But God created other beings so they could share this love and enjoyment.</a:t>
            </a:r>
          </a:p>
        </p:txBody>
      </p:sp>
    </p:spTree>
    <p:custDataLst>
      <p:tags r:id="rId1"/>
    </p:custDataLst>
  </p:cSld>
  <p:clrMapOvr>
    <a:masterClrMapping/>
  </p:clrMapOvr>
  <p:transition advTm="2841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MC900297251[1]"/>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447800" y="228600"/>
            <a:ext cx="6172200" cy="6172200"/>
          </a:xfrm>
          <a:prstGeom prst="rect">
            <a:avLst/>
          </a:prstGeom>
          <a:noFill/>
          <a:extLst>
            <a:ext uri="{909E8E84-426E-40DD-AFC4-6F175D3DCCD1}">
              <a14:hiddenFill xmlns:a14="http://schemas.microsoft.com/office/drawing/2010/main">
                <a:solidFill>
                  <a:srgbClr val="FFFFFF"/>
                </a:solidFill>
              </a14:hiddenFill>
            </a:ext>
          </a:extLst>
        </p:spPr>
      </p:pic>
      <p:sp>
        <p:nvSpPr>
          <p:cNvPr id="22530" name="Rectangle 2"/>
          <p:cNvSpPr>
            <a:spLocks noGrp="1" noChangeArrowheads="1"/>
          </p:cNvSpPr>
          <p:nvPr>
            <p:ph type="title"/>
          </p:nvPr>
        </p:nvSpPr>
        <p:spPr/>
        <p:txBody>
          <a:bodyPr/>
          <a:lstStyle/>
          <a:p>
            <a:r>
              <a:rPr lang="en-US" altLang="en-US"/>
              <a:t>Where We Are</a:t>
            </a:r>
          </a:p>
        </p:txBody>
      </p:sp>
      <p:sp>
        <p:nvSpPr>
          <p:cNvPr id="22531" name="Rectangle 3"/>
          <p:cNvSpPr>
            <a:spLocks noGrp="1" noChangeArrowheads="1"/>
          </p:cNvSpPr>
          <p:nvPr>
            <p:ph type="body" idx="1"/>
          </p:nvPr>
        </p:nvSpPr>
        <p:spPr>
          <a:xfrm>
            <a:off x="457200" y="1524000"/>
            <a:ext cx="8229600" cy="4525963"/>
          </a:xfrm>
        </p:spPr>
        <p:txBody>
          <a:bodyPr/>
          <a:lstStyle/>
          <a:p>
            <a:r>
              <a:rPr lang="en-US" altLang="en-US"/>
              <a:t>We are in that period of our universal history between the first and second comings of Jesus.</a:t>
            </a:r>
          </a:p>
          <a:p>
            <a:r>
              <a:rPr lang="en-US" altLang="en-US"/>
              <a:t>The Bible gives us a good deal of information about what is to happen as Jesus' second coming approaches.</a:t>
            </a:r>
          </a:p>
          <a:p>
            <a:r>
              <a:rPr lang="en-US" altLang="en-US"/>
              <a:t>Let us sketch a bit of that for you.</a:t>
            </a:r>
          </a:p>
        </p:txBody>
      </p:sp>
    </p:spTree>
    <p:custDataLst>
      <p:tags r:id="rId1"/>
    </p:custDataLst>
  </p:cSld>
  <p:clrMapOvr>
    <a:masterClrMapping/>
  </p:clrMapOvr>
  <p:transition advTm="185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JesusTeachi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23850" y="195263"/>
            <a:ext cx="8496300" cy="6467475"/>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2"/>
          <p:cNvSpPr>
            <a:spLocks noGrp="1" noChangeArrowheads="1"/>
          </p:cNvSpPr>
          <p:nvPr>
            <p:ph type="title"/>
          </p:nvPr>
        </p:nvSpPr>
        <p:spPr/>
        <p:txBody>
          <a:bodyPr/>
          <a:lstStyle/>
          <a:p>
            <a:r>
              <a:rPr lang="en-US" altLang="en-US"/>
              <a:t>Signs of the End</a:t>
            </a:r>
          </a:p>
        </p:txBody>
      </p:sp>
      <p:sp>
        <p:nvSpPr>
          <p:cNvPr id="23555" name="Rectangle 3"/>
          <p:cNvSpPr>
            <a:spLocks noGrp="1" noChangeArrowheads="1"/>
          </p:cNvSpPr>
          <p:nvPr>
            <p:ph type="body" idx="1"/>
          </p:nvPr>
        </p:nvSpPr>
        <p:spPr/>
        <p:txBody>
          <a:bodyPr/>
          <a:lstStyle/>
          <a:p>
            <a:r>
              <a:rPr lang="en-US" altLang="en-US"/>
              <a:t>The Gospel (the message Jesus left for his followers to spread) will be proclaimed all over the world; then the end will come.</a:t>
            </a:r>
          </a:p>
          <a:p>
            <a:r>
              <a:rPr lang="en-US" altLang="en-US"/>
              <a:t>Jesus gave a number of other things that would happen as the end of the age approaches.</a:t>
            </a:r>
          </a:p>
          <a:p>
            <a:r>
              <a:rPr lang="en-US" altLang="en-US"/>
              <a:t>There will be people falsely claiming to be the Messiah (or Christ).</a:t>
            </a:r>
          </a:p>
        </p:txBody>
      </p:sp>
    </p:spTree>
    <p:custDataLst>
      <p:tags r:id="rId1"/>
    </p:custDataLst>
  </p:cSld>
  <p:clrMapOvr>
    <a:masterClrMapping/>
  </p:clrMapOvr>
  <p:transition advTm="324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MP90018026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305800" cy="5943600"/>
          </a:xfrm>
          <a:prstGeom prst="rect">
            <a:avLst/>
          </a:prstGeom>
          <a:noFill/>
          <a:extLst>
            <a:ext uri="{909E8E84-426E-40DD-AFC4-6F175D3DCCD1}">
              <a14:hiddenFill xmlns:a14="http://schemas.microsoft.com/office/drawing/2010/main">
                <a:solidFill>
                  <a:srgbClr val="FFFFFF"/>
                </a:solidFill>
              </a14:hiddenFill>
            </a:ext>
          </a:extLst>
        </p:spPr>
      </p:pic>
      <p:sp>
        <p:nvSpPr>
          <p:cNvPr id="24578" name="Rectangle 2"/>
          <p:cNvSpPr>
            <a:spLocks noGrp="1" noChangeArrowheads="1"/>
          </p:cNvSpPr>
          <p:nvPr>
            <p:ph type="title"/>
          </p:nvPr>
        </p:nvSpPr>
        <p:spPr/>
        <p:txBody>
          <a:bodyPr/>
          <a:lstStyle/>
          <a:p>
            <a:r>
              <a:rPr lang="en-US" altLang="en-US">
                <a:solidFill>
                  <a:schemeClr val="bg1"/>
                </a:solidFill>
              </a:rPr>
              <a:t>Signs of the End</a:t>
            </a:r>
          </a:p>
        </p:txBody>
      </p:sp>
      <p:sp>
        <p:nvSpPr>
          <p:cNvPr id="24579" name="Rectangle 3"/>
          <p:cNvSpPr>
            <a:spLocks noGrp="1" noChangeArrowheads="1"/>
          </p:cNvSpPr>
          <p:nvPr>
            <p:ph type="body" idx="1"/>
          </p:nvPr>
        </p:nvSpPr>
        <p:spPr/>
        <p:txBody>
          <a:bodyPr/>
          <a:lstStyle/>
          <a:p>
            <a:r>
              <a:rPr lang="en-US" altLang="en-US">
                <a:solidFill>
                  <a:schemeClr val="bg1"/>
                </a:solidFill>
              </a:rPr>
              <a:t>There will be wars and rumors of wars.</a:t>
            </a:r>
          </a:p>
          <a:p>
            <a:r>
              <a:rPr lang="en-US" altLang="en-US">
                <a:solidFill>
                  <a:schemeClr val="bg1"/>
                </a:solidFill>
              </a:rPr>
              <a:t>There will be famines &amp; earthquakes.</a:t>
            </a:r>
          </a:p>
          <a:p>
            <a:r>
              <a:rPr lang="en-US" altLang="en-US">
                <a:solidFill>
                  <a:schemeClr val="bg1"/>
                </a:solidFill>
              </a:rPr>
              <a:t>Christians will be persecuted &amp; killed.</a:t>
            </a:r>
          </a:p>
          <a:p>
            <a:r>
              <a:rPr lang="en-US" altLang="en-US">
                <a:solidFill>
                  <a:schemeClr val="bg1"/>
                </a:solidFill>
              </a:rPr>
              <a:t>Wickedness will increase greatly.</a:t>
            </a:r>
          </a:p>
          <a:p>
            <a:r>
              <a:rPr lang="en-US" altLang="en-US">
                <a:solidFill>
                  <a:schemeClr val="bg1"/>
                </a:solidFill>
              </a:rPr>
              <a:t>The Antichrist will proclaim himself </a:t>
            </a:r>
            <a:r>
              <a:rPr lang="en-US" altLang="en-US"/>
              <a:t>God</a:t>
            </a:r>
            <a:r>
              <a:rPr lang="en-US" altLang="en-US">
                <a:solidFill>
                  <a:schemeClr val="bg1"/>
                </a:solidFill>
              </a:rPr>
              <a:t> in Jerusalem.</a:t>
            </a:r>
          </a:p>
          <a:p>
            <a:r>
              <a:rPr lang="en-US" altLang="en-US">
                <a:solidFill>
                  <a:schemeClr val="bg1"/>
                </a:solidFill>
              </a:rPr>
              <a:t>There will be great distress, unequaled in the history of the world.</a:t>
            </a:r>
          </a:p>
        </p:txBody>
      </p:sp>
    </p:spTree>
    <p:custDataLst>
      <p:tags r:id="rId1"/>
    </p:custDataLst>
  </p:cSld>
  <p:clrMapOvr>
    <a:masterClrMapping/>
  </p:clrMapOvr>
  <p:transition advTm="245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579">
                                            <p:txEl>
                                              <p:pRg st="5" end="5"/>
                                            </p:txEl>
                                          </p:spTgt>
                                        </p:tgtEl>
                                        <p:attrNameLst>
                                          <p:attrName>style.visibility</p:attrName>
                                        </p:attrNameLst>
                                      </p:cBhvr>
                                      <p:to>
                                        <p:strVal val="visible"/>
                                      </p:to>
                                    </p:set>
                                    <p:anim calcmode="lin" valueType="num">
                                      <p:cBhvr additive="base">
                                        <p:cTn id="37"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SecondComing"/>
          <p:cNvPicPr>
            <a:picLocks noChangeAspect="1" noChangeArrowheads="1"/>
          </p:cNvPicPr>
          <p:nvPr/>
        </p:nvPicPr>
        <p:blipFill>
          <a:blip r:embed="rId3">
            <a:lum bright="50000" contrast="-60000"/>
            <a:extLst>
              <a:ext uri="{28A0092B-C50C-407E-A947-70E740481C1C}">
                <a14:useLocalDpi xmlns:a14="http://schemas.microsoft.com/office/drawing/2010/main" val="0"/>
              </a:ext>
            </a:extLst>
          </a:blip>
          <a:srcRect t="2594" b="19606"/>
          <a:stretch>
            <a:fillRect/>
          </a:stretch>
        </p:blipFill>
        <p:spPr bwMode="auto">
          <a:xfrm>
            <a:off x="1447800" y="0"/>
            <a:ext cx="61404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5602" name="Rectangle 2"/>
          <p:cNvSpPr>
            <a:spLocks noGrp="1" noChangeArrowheads="1"/>
          </p:cNvSpPr>
          <p:nvPr>
            <p:ph type="title"/>
          </p:nvPr>
        </p:nvSpPr>
        <p:spPr/>
        <p:txBody>
          <a:bodyPr/>
          <a:lstStyle/>
          <a:p>
            <a:r>
              <a:rPr lang="en-US" altLang="en-US"/>
              <a:t>Jesus' Second Coming</a:t>
            </a:r>
          </a:p>
        </p:txBody>
      </p:sp>
      <p:sp>
        <p:nvSpPr>
          <p:cNvPr id="25603" name="Rectangle 3"/>
          <p:cNvSpPr>
            <a:spLocks noGrp="1" noChangeArrowheads="1"/>
          </p:cNvSpPr>
          <p:nvPr>
            <p:ph type="body" idx="1"/>
          </p:nvPr>
        </p:nvSpPr>
        <p:spPr/>
        <p:txBody>
          <a:bodyPr/>
          <a:lstStyle/>
          <a:p>
            <a:r>
              <a:rPr lang="en-US" altLang="en-US"/>
              <a:t>Finally, Jesus will come with his army, consisting of his angels and his human followers, who have reen raised from the dead to accompany him.</a:t>
            </a:r>
          </a:p>
          <a:p>
            <a:r>
              <a:rPr lang="en-US" altLang="en-US"/>
              <a:t>The world's nations will mourn.</a:t>
            </a:r>
          </a:p>
          <a:p>
            <a:r>
              <a:rPr lang="en-US" altLang="en-US"/>
              <a:t>Jesus will defeat his enemies.</a:t>
            </a:r>
          </a:p>
          <a:p>
            <a:r>
              <a:rPr lang="en-US" altLang="en-US"/>
              <a:t>As I understand the Bible, this will be followed by a thousand years of peace.</a:t>
            </a:r>
          </a:p>
        </p:txBody>
      </p:sp>
    </p:spTree>
    <p:custDataLst>
      <p:tags r:id="rId1"/>
    </p:custDataLst>
  </p:cSld>
  <p:clrMapOvr>
    <a:masterClrMapping/>
  </p:clrMapOvr>
  <p:transition advTm="195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wolf_and_lamb"/>
          <p:cNvPicPr>
            <a:picLocks noChangeAspect="1" noChangeArrowheads="1"/>
          </p:cNvPicPr>
          <p:nvPr/>
        </p:nvPicPr>
        <p:blipFill>
          <a:blip r:embed="rId3">
            <a:lum bright="50000" contrast="-50000"/>
            <a:extLst>
              <a:ext uri="{28A0092B-C50C-407E-A947-70E740481C1C}">
                <a14:useLocalDpi xmlns:a14="http://schemas.microsoft.com/office/drawing/2010/main" val="0"/>
              </a:ext>
            </a:extLst>
          </a:blip>
          <a:srcRect/>
          <a:stretch>
            <a:fillRect/>
          </a:stretch>
        </p:blipFill>
        <p:spPr bwMode="auto">
          <a:xfrm>
            <a:off x="457200" y="344488"/>
            <a:ext cx="8153400" cy="6111875"/>
          </a:xfrm>
          <a:prstGeom prst="rect">
            <a:avLst/>
          </a:prstGeom>
          <a:noFill/>
          <a:extLst>
            <a:ext uri="{909E8E84-426E-40DD-AFC4-6F175D3DCCD1}">
              <a14:hiddenFill xmlns:a14="http://schemas.microsoft.com/office/drawing/2010/main">
                <a:solidFill>
                  <a:srgbClr val="FFFFFF"/>
                </a:solidFill>
              </a14:hiddenFill>
            </a:ext>
          </a:extLst>
        </p:spPr>
      </p:pic>
      <p:sp>
        <p:nvSpPr>
          <p:cNvPr id="26626" name="Rectangle 2"/>
          <p:cNvSpPr>
            <a:spLocks noGrp="1" noChangeArrowheads="1"/>
          </p:cNvSpPr>
          <p:nvPr>
            <p:ph type="title"/>
          </p:nvPr>
        </p:nvSpPr>
        <p:spPr/>
        <p:txBody>
          <a:bodyPr/>
          <a:lstStyle/>
          <a:p>
            <a:r>
              <a:rPr lang="en-US" altLang="en-US">
                <a:solidFill>
                  <a:schemeClr val="tx1"/>
                </a:solidFill>
              </a:rPr>
              <a:t>The Thousand Years</a:t>
            </a:r>
          </a:p>
        </p:txBody>
      </p:sp>
      <p:sp>
        <p:nvSpPr>
          <p:cNvPr id="26627" name="Rectangle 3"/>
          <p:cNvSpPr>
            <a:spLocks noGrp="1" noChangeArrowheads="1"/>
          </p:cNvSpPr>
          <p:nvPr>
            <p:ph type="body" idx="1"/>
          </p:nvPr>
        </p:nvSpPr>
        <p:spPr/>
        <p:txBody>
          <a:bodyPr/>
          <a:lstStyle/>
          <a:p>
            <a:r>
              <a:rPr lang="en-US" altLang="en-US"/>
              <a:t>This 1000 years will be characterized by world peace and prosperity, ruled over by Jesus.</a:t>
            </a:r>
          </a:p>
          <a:p>
            <a:r>
              <a:rPr lang="en-US" altLang="en-US"/>
              <a:t>Yet it will end with a rebellion.</a:t>
            </a:r>
          </a:p>
          <a:p>
            <a:r>
              <a:rPr lang="en-US" altLang="en-US"/>
              <a:t>Perhaps this period is ordained by God to show us that even perfect circumstances will not solve human problems without a change in our sinful character.</a:t>
            </a:r>
          </a:p>
        </p:txBody>
      </p:sp>
    </p:spTree>
    <p:custDataLst>
      <p:tags r:id="rId1"/>
    </p:custDataLst>
  </p:cSld>
  <p:clrMapOvr>
    <a:masterClrMapping/>
  </p:clrMapOvr>
  <p:transition advTm="234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MC900056214[1]"/>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438400" y="1066800"/>
            <a:ext cx="4197350" cy="5410200"/>
          </a:xfrm>
          <a:prstGeom prst="rect">
            <a:avLst/>
          </a:prstGeom>
          <a:noFill/>
          <a:extLst>
            <a:ext uri="{909E8E84-426E-40DD-AFC4-6F175D3DCCD1}">
              <a14:hiddenFill xmlns:a14="http://schemas.microsoft.com/office/drawing/2010/main">
                <a:solidFill>
                  <a:srgbClr val="FFFFFF"/>
                </a:solidFill>
              </a14:hiddenFill>
            </a:ext>
          </a:extLst>
        </p:spPr>
      </p:pic>
      <p:sp>
        <p:nvSpPr>
          <p:cNvPr id="27650" name="Rectangle 2"/>
          <p:cNvSpPr>
            <a:spLocks noGrp="1" noChangeArrowheads="1"/>
          </p:cNvSpPr>
          <p:nvPr>
            <p:ph type="title"/>
          </p:nvPr>
        </p:nvSpPr>
        <p:spPr/>
        <p:txBody>
          <a:bodyPr/>
          <a:lstStyle/>
          <a:p>
            <a:r>
              <a:rPr lang="en-US" altLang="en-US"/>
              <a:t>The Last Judgment</a:t>
            </a:r>
          </a:p>
        </p:txBody>
      </p:sp>
      <p:sp>
        <p:nvSpPr>
          <p:cNvPr id="27651" name="Rectangle 3"/>
          <p:cNvSpPr>
            <a:spLocks noGrp="1" noChangeArrowheads="1"/>
          </p:cNvSpPr>
          <p:nvPr>
            <p:ph type="body" idx="1"/>
          </p:nvPr>
        </p:nvSpPr>
        <p:spPr/>
        <p:txBody>
          <a:bodyPr/>
          <a:lstStyle/>
          <a:p>
            <a:r>
              <a:rPr lang="en-US" altLang="en-US"/>
              <a:t>When Jesus has put down the revolt, heaven &amp; earth will vanish, and all mankind will stand before God's judgment.</a:t>
            </a:r>
          </a:p>
          <a:p>
            <a:r>
              <a:rPr lang="en-US" altLang="en-US"/>
              <a:t>Each person will be judged for what they have done with their lives, and especially for what they have done with God's offer of pardon through the death of Jesus as a sacrifice for sin.</a:t>
            </a:r>
          </a:p>
        </p:txBody>
      </p:sp>
    </p:spTree>
    <p:custDataLst>
      <p:tags r:id="rId1"/>
    </p:custDataLst>
  </p:cSld>
  <p:clrMapOvr>
    <a:masterClrMapping/>
  </p:clrMapOvr>
  <p:transition advTm="230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MC900433216[1]"/>
          <p:cNvPicPr>
            <a:picLocks noChangeAspect="1" noChangeArrowheads="1"/>
          </p:cNvPicPr>
          <p:nvPr/>
        </p:nvPicPr>
        <p:blipFill>
          <a:blip r:embed="rId3">
            <a:lum bright="50000" contrast="-50000"/>
            <a:extLst>
              <a:ext uri="{28A0092B-C50C-407E-A947-70E740481C1C}">
                <a14:useLocalDpi xmlns:a14="http://schemas.microsoft.com/office/drawing/2010/main" val="0"/>
              </a:ext>
            </a:extLst>
          </a:blip>
          <a:srcRect/>
          <a:stretch>
            <a:fillRect/>
          </a:stretch>
        </p:blipFill>
        <p:spPr bwMode="auto">
          <a:xfrm>
            <a:off x="0" y="371475"/>
            <a:ext cx="8991600" cy="6013450"/>
          </a:xfrm>
          <a:prstGeom prst="rect">
            <a:avLst/>
          </a:prstGeom>
          <a:noFill/>
          <a:extLst>
            <a:ext uri="{909E8E84-426E-40DD-AFC4-6F175D3DCCD1}">
              <a14:hiddenFill xmlns:a14="http://schemas.microsoft.com/office/drawing/2010/main">
                <a:solidFill>
                  <a:srgbClr val="FFFFFF"/>
                </a:solidFill>
              </a14:hiddenFill>
            </a:ext>
          </a:extLst>
        </p:spPr>
      </p:pic>
      <p:sp>
        <p:nvSpPr>
          <p:cNvPr id="28674" name="Rectangle 2"/>
          <p:cNvSpPr>
            <a:spLocks noGrp="1" noChangeArrowheads="1"/>
          </p:cNvSpPr>
          <p:nvPr>
            <p:ph type="title"/>
          </p:nvPr>
        </p:nvSpPr>
        <p:spPr/>
        <p:txBody>
          <a:bodyPr/>
          <a:lstStyle/>
          <a:p>
            <a:r>
              <a:rPr lang="en-US" altLang="en-US"/>
              <a:t>The Eternal State</a:t>
            </a:r>
          </a:p>
        </p:txBody>
      </p:sp>
      <p:sp>
        <p:nvSpPr>
          <p:cNvPr id="28675" name="Rectangle 3"/>
          <p:cNvSpPr>
            <a:spLocks noGrp="1" noChangeArrowheads="1"/>
          </p:cNvSpPr>
          <p:nvPr>
            <p:ph type="body" idx="1"/>
          </p:nvPr>
        </p:nvSpPr>
        <p:spPr/>
        <p:txBody>
          <a:bodyPr/>
          <a:lstStyle/>
          <a:p>
            <a:pPr>
              <a:lnSpc>
                <a:spcPct val="90000"/>
              </a:lnSpc>
            </a:pPr>
            <a:r>
              <a:rPr lang="en-US" altLang="en-US"/>
              <a:t>Our story of the universal history ends with a glimpse of what lies beyond.</a:t>
            </a:r>
          </a:p>
          <a:p>
            <a:pPr>
              <a:lnSpc>
                <a:spcPct val="90000"/>
              </a:lnSpc>
            </a:pPr>
            <a:r>
              <a:rPr lang="en-US" altLang="en-US"/>
              <a:t>We see there are only two destinies.</a:t>
            </a:r>
          </a:p>
          <a:p>
            <a:pPr>
              <a:lnSpc>
                <a:spcPct val="90000"/>
              </a:lnSpc>
            </a:pPr>
            <a:r>
              <a:rPr lang="en-US" altLang="en-US"/>
              <a:t>(1) Eternal life: complete fulfilment of all our best desires, in the presence of Jesus, on the new earth.</a:t>
            </a:r>
          </a:p>
          <a:p>
            <a:pPr>
              <a:lnSpc>
                <a:spcPct val="90000"/>
              </a:lnSpc>
            </a:pPr>
            <a:r>
              <a:rPr lang="en-US" altLang="en-US"/>
              <a:t>(2) The second death: fulfilment of our worst fears, separated from God, experiencing eternal shame.</a:t>
            </a:r>
          </a:p>
        </p:txBody>
      </p:sp>
    </p:spTree>
    <p:custDataLst>
      <p:tags r:id="rId1"/>
    </p:custDataLst>
  </p:cSld>
  <p:clrMapOvr>
    <a:masterClrMapping/>
  </p:clrMapOvr>
  <p:transition advTm="302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MC900442072[1]"/>
          <p:cNvPicPr>
            <a:picLocks noChangeAspect="1" noChangeArrowheads="1"/>
          </p:cNvPicPr>
          <p:nvPr/>
        </p:nvPicPr>
        <p:blipFill>
          <a:blip r:embed="rId3">
            <a:lum bright="50000" contrast="-50000"/>
            <a:extLst>
              <a:ext uri="{28A0092B-C50C-407E-A947-70E740481C1C}">
                <a14:useLocalDpi xmlns:a14="http://schemas.microsoft.com/office/drawing/2010/main" val="0"/>
              </a:ext>
            </a:extLst>
          </a:blip>
          <a:srcRect/>
          <a:stretch>
            <a:fillRect/>
          </a:stretch>
        </p:blipFill>
        <p:spPr bwMode="auto">
          <a:xfrm>
            <a:off x="1219200" y="1362075"/>
            <a:ext cx="6248400" cy="4460875"/>
          </a:xfrm>
          <a:prstGeom prst="rect">
            <a:avLst/>
          </a:prstGeom>
          <a:noFill/>
          <a:extLst>
            <a:ext uri="{909E8E84-426E-40DD-AFC4-6F175D3DCCD1}">
              <a14:hiddenFill xmlns:a14="http://schemas.microsoft.com/office/drawing/2010/main">
                <a:solidFill>
                  <a:srgbClr val="FFFFFF"/>
                </a:solidFill>
              </a14:hiddenFill>
            </a:ext>
          </a:extLst>
        </p:spPr>
      </p:pic>
      <p:sp>
        <p:nvSpPr>
          <p:cNvPr id="29698" name="Rectangle 2"/>
          <p:cNvSpPr>
            <a:spLocks noGrp="1" noChangeArrowheads="1"/>
          </p:cNvSpPr>
          <p:nvPr>
            <p:ph type="title"/>
          </p:nvPr>
        </p:nvSpPr>
        <p:spPr/>
        <p:txBody>
          <a:bodyPr/>
          <a:lstStyle/>
          <a:p>
            <a:r>
              <a:rPr lang="en-US" altLang="en-US"/>
              <a:t>What About You?</a:t>
            </a:r>
          </a:p>
        </p:txBody>
      </p:sp>
      <p:sp>
        <p:nvSpPr>
          <p:cNvPr id="29699" name="Rectangle 3"/>
          <p:cNvSpPr>
            <a:spLocks noGrp="1" noChangeArrowheads="1"/>
          </p:cNvSpPr>
          <p:nvPr>
            <p:ph type="body" idx="1"/>
          </p:nvPr>
        </p:nvSpPr>
        <p:spPr/>
        <p:txBody>
          <a:bodyPr/>
          <a:lstStyle/>
          <a:p>
            <a:r>
              <a:rPr lang="en-US" altLang="en-US"/>
              <a:t>What are you depending on?</a:t>
            </a:r>
          </a:p>
          <a:p>
            <a:r>
              <a:rPr lang="en-US" altLang="en-US"/>
              <a:t>Will you take your chances that when you die you will cease to exist?</a:t>
            </a:r>
          </a:p>
          <a:p>
            <a:r>
              <a:rPr lang="en-US" altLang="en-US"/>
              <a:t>Or if not, that God will accept you whatever you have lived like?</a:t>
            </a:r>
          </a:p>
          <a:p>
            <a:r>
              <a:rPr lang="en-US" altLang="en-US"/>
              <a:t>Or will you realize that you, like all of us, are not good enough to stand in God's judgment, and cast yourself upon Jesus?</a:t>
            </a:r>
          </a:p>
        </p:txBody>
      </p:sp>
    </p:spTree>
    <p:custDataLst>
      <p:tags r:id="rId1"/>
    </p:custDataLst>
  </p:cSld>
  <p:clrMapOvr>
    <a:masterClrMapping/>
  </p:clrMapOvr>
  <p:transition advTm="482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6" descr="history1"/>
          <p:cNvPicPr>
            <a:picLocks noChangeAspect="1" noChangeArrowheads="1"/>
          </p:cNvPicPr>
          <p:nvPr/>
        </p:nvPicPr>
        <p:blipFill>
          <a:blip r:embed="rId3">
            <a:lum bright="50000" contrast="-50000"/>
            <a:extLst>
              <a:ext uri="{28A0092B-C50C-407E-A947-70E740481C1C}">
                <a14:useLocalDpi xmlns:a14="http://schemas.microsoft.com/office/drawing/2010/main" val="0"/>
              </a:ext>
            </a:extLst>
          </a:blip>
          <a:srcRect b="23083"/>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24" name="Rectangle 4"/>
          <p:cNvSpPr>
            <a:spLocks noGrp="1" noChangeArrowheads="1"/>
          </p:cNvSpPr>
          <p:nvPr>
            <p:ph type="ctrTitle"/>
          </p:nvPr>
        </p:nvSpPr>
        <p:spPr/>
        <p:txBody>
          <a:bodyPr/>
          <a:lstStyle/>
          <a:p>
            <a:r>
              <a:rPr lang="en-US" altLang="en-US" sz="6000"/>
              <a:t>The End</a:t>
            </a:r>
          </a:p>
        </p:txBody>
      </p:sp>
      <p:sp>
        <p:nvSpPr>
          <p:cNvPr id="30725" name="Rectangle 5"/>
          <p:cNvSpPr>
            <a:spLocks noGrp="1" noChangeArrowheads="1"/>
          </p:cNvSpPr>
          <p:nvPr>
            <p:ph type="subTitle" idx="1"/>
          </p:nvPr>
        </p:nvSpPr>
        <p:spPr/>
        <p:txBody>
          <a:bodyPr/>
          <a:lstStyle/>
          <a:p>
            <a:r>
              <a:rPr lang="en-US" altLang="en-US"/>
              <a:t>Of this universal history …</a:t>
            </a:r>
          </a:p>
          <a:p>
            <a:r>
              <a:rPr lang="en-US" altLang="en-US"/>
              <a:t>But human existence will never end.</a:t>
            </a:r>
          </a:p>
        </p:txBody>
      </p:sp>
    </p:spTree>
    <p:custDataLst>
      <p:tags r:id="rId1"/>
    </p:custDataLst>
  </p:cSld>
  <p:clrMapOvr>
    <a:masterClrMapping/>
  </p:clrMapOvr>
  <p:transition advTm="281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p:cTn id="7" dur="500" fill="hold"/>
                                        <p:tgtEl>
                                          <p:spTgt spid="30724"/>
                                        </p:tgtEl>
                                        <p:attrNameLst>
                                          <p:attrName>ppt_w</p:attrName>
                                        </p:attrNameLst>
                                      </p:cBhvr>
                                      <p:tavLst>
                                        <p:tav tm="0">
                                          <p:val>
                                            <p:fltVal val="0"/>
                                          </p:val>
                                        </p:tav>
                                        <p:tav tm="100000">
                                          <p:val>
                                            <p:strVal val="#ppt_w"/>
                                          </p:val>
                                        </p:tav>
                                      </p:tavLst>
                                    </p:anim>
                                    <p:anim calcmode="lin" valueType="num">
                                      <p:cBhvr>
                                        <p:cTn id="8" dur="500" fill="hold"/>
                                        <p:tgtEl>
                                          <p:spTgt spid="3072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0725">
                                            <p:txEl>
                                              <p:pRg st="0" end="0"/>
                                            </p:txEl>
                                          </p:spTgt>
                                        </p:tgtEl>
                                        <p:attrNameLst>
                                          <p:attrName>style.visibility</p:attrName>
                                        </p:attrNameLst>
                                      </p:cBhvr>
                                      <p:to>
                                        <p:strVal val="visible"/>
                                      </p:to>
                                    </p:set>
                                    <p:animEffect transition="in" filter="checkerboard(across)">
                                      <p:cBhvr>
                                        <p:cTn id="13" dur="500"/>
                                        <p:tgtEl>
                                          <p:spTgt spid="3072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0725">
                                            <p:txEl>
                                              <p:pRg st="1" end="1"/>
                                            </p:txEl>
                                          </p:spTgt>
                                        </p:tgtEl>
                                        <p:attrNameLst>
                                          <p:attrName>style.visibility</p:attrName>
                                        </p:attrNameLst>
                                      </p:cBhvr>
                                      <p:to>
                                        <p:strVal val="visible"/>
                                      </p:to>
                                    </p:set>
                                    <p:animEffect transition="in" filter="checkerboard(across)">
                                      <p:cBhvr>
                                        <p:cTn id="18" dur="500"/>
                                        <p:tgtEl>
                                          <p:spTgt spid="307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072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angelsOMU"/>
          <p:cNvPicPr>
            <a:picLocks noChangeAspect="1" noChangeArrowheads="1"/>
          </p:cNvPicPr>
          <p:nvPr/>
        </p:nvPicPr>
        <p:blipFill>
          <a:blip r:embed="rId3">
            <a:lum bright="50000" contrast="-60000"/>
            <a:extLst>
              <a:ext uri="{28A0092B-C50C-407E-A947-70E740481C1C}">
                <a14:useLocalDpi xmlns:a14="http://schemas.microsoft.com/office/drawing/2010/main" val="0"/>
              </a:ext>
            </a:extLst>
          </a:blip>
          <a:srcRect t="20483" b="13452"/>
          <a:stretch>
            <a:fillRect/>
          </a:stretch>
        </p:blipFill>
        <p:spPr bwMode="auto">
          <a:xfrm>
            <a:off x="0" y="-6350"/>
            <a:ext cx="9144000" cy="7026275"/>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p:txBody>
          <a:bodyPr/>
          <a:lstStyle/>
          <a:p>
            <a:r>
              <a:rPr lang="en-US" altLang="en-US"/>
              <a:t>Before Our Universe (2)</a:t>
            </a:r>
          </a:p>
        </p:txBody>
      </p:sp>
      <p:sp>
        <p:nvSpPr>
          <p:cNvPr id="4099" name="Rectangle 3"/>
          <p:cNvSpPr>
            <a:spLocks noGrp="1" noChangeArrowheads="1"/>
          </p:cNvSpPr>
          <p:nvPr>
            <p:ph type="body" idx="1"/>
          </p:nvPr>
        </p:nvSpPr>
        <p:spPr>
          <a:xfrm>
            <a:off x="457200" y="1600200"/>
            <a:ext cx="8458200" cy="4876800"/>
          </a:xfrm>
        </p:spPr>
        <p:txBody>
          <a:bodyPr/>
          <a:lstStyle/>
          <a:p>
            <a:r>
              <a:rPr lang="en-US" altLang="en-US"/>
              <a:t>Apparently He created the beings we call angels even before our universe.</a:t>
            </a:r>
          </a:p>
          <a:p>
            <a:r>
              <a:rPr lang="en-US" altLang="en-US"/>
              <a:t>We don't know much about these beings, but they were all good when they were first made.</a:t>
            </a:r>
          </a:p>
          <a:p>
            <a:r>
              <a:rPr lang="en-US" altLang="en-US"/>
              <a:t>Somewhere, somehow, some of them rebelled.</a:t>
            </a:r>
          </a:p>
          <a:p>
            <a:r>
              <a:rPr lang="en-US" altLang="en-US"/>
              <a:t>These include Satan, the fallen angels, &amp; presumably the beings we call demons.</a:t>
            </a:r>
          </a:p>
        </p:txBody>
      </p:sp>
    </p:spTree>
    <p:custDataLst>
      <p:tags r:id="rId1"/>
    </p:custDataLst>
  </p:cSld>
  <p:clrMapOvr>
    <a:masterClrMapping/>
  </p:clrMapOvr>
  <p:transition advTm="208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Earth%20arabian"/>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r="4120" b="28574"/>
          <a:stretch>
            <a:fillRect/>
          </a:stretch>
        </p:blipFill>
        <p:spPr bwMode="auto">
          <a:xfrm>
            <a:off x="0" y="0"/>
            <a:ext cx="9144000" cy="6827838"/>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p:txBody>
          <a:bodyPr/>
          <a:lstStyle/>
          <a:p>
            <a:r>
              <a:rPr lang="en-US" altLang="en-US"/>
              <a:t>Our World</a:t>
            </a:r>
          </a:p>
        </p:txBody>
      </p:sp>
      <p:sp>
        <p:nvSpPr>
          <p:cNvPr id="5123" name="Rectangle 3"/>
          <p:cNvSpPr>
            <a:spLocks noGrp="1" noChangeArrowheads="1"/>
          </p:cNvSpPr>
          <p:nvPr>
            <p:ph type="body" idx="1"/>
          </p:nvPr>
        </p:nvSpPr>
        <p:spPr/>
        <p:txBody>
          <a:bodyPr/>
          <a:lstStyle/>
          <a:p>
            <a:pPr>
              <a:lnSpc>
                <a:spcPct val="80000"/>
              </a:lnSpc>
            </a:pPr>
            <a:r>
              <a:rPr lang="en-US" altLang="en-US" sz="2800"/>
              <a:t>We are not sure when these angels rebelled: perhaps before, perhaps after, the creation of our world. </a:t>
            </a:r>
          </a:p>
          <a:p>
            <a:pPr>
              <a:lnSpc>
                <a:spcPct val="80000"/>
              </a:lnSpc>
            </a:pPr>
            <a:r>
              <a:rPr lang="en-US" altLang="en-US" sz="2800"/>
              <a:t>The angels appear to be in charge of various aspects of our world: e.g. nations, groups, individuals, weather, etc. </a:t>
            </a:r>
          </a:p>
          <a:p>
            <a:pPr>
              <a:lnSpc>
                <a:spcPct val="80000"/>
              </a:lnSpc>
            </a:pPr>
            <a:r>
              <a:rPr lang="en-US" altLang="en-US" sz="2800"/>
              <a:t>When Satan first appears in the biblical narrative, he has already rebelled.</a:t>
            </a:r>
          </a:p>
          <a:p>
            <a:pPr>
              <a:lnSpc>
                <a:spcPct val="80000"/>
              </a:lnSpc>
            </a:pPr>
            <a:r>
              <a:rPr lang="en-US" altLang="en-US" sz="2800"/>
              <a:t>Perhaps the creation of mankind, or even of our universe, was God’s first step in ending this rebellion.</a:t>
            </a:r>
          </a:p>
        </p:txBody>
      </p:sp>
    </p:spTree>
    <p:custDataLst>
      <p:tags r:id="rId1"/>
    </p:custDataLst>
  </p:cSld>
  <p:clrMapOvr>
    <a:masterClrMapping/>
  </p:clrMapOvr>
  <p:transition advTm="348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AdamEveinParadise"/>
          <p:cNvPicPr>
            <a:picLocks noChangeAspect="1" noChangeArrowheads="1"/>
          </p:cNvPicPr>
          <p:nvPr/>
        </p:nvPicPr>
        <p:blipFill>
          <a:blip r:embed="rId3">
            <a:lum bright="50000" contrast="-60000"/>
            <a:extLst>
              <a:ext uri="{28A0092B-C50C-407E-A947-70E740481C1C}">
                <a14:useLocalDpi xmlns:a14="http://schemas.microsoft.com/office/drawing/2010/main" val="0"/>
              </a:ext>
            </a:extLst>
          </a:blip>
          <a:srcRect r="14349"/>
          <a:stretch>
            <a:fillRect/>
          </a:stretch>
        </p:blipFill>
        <p:spPr bwMode="auto">
          <a:xfrm>
            <a:off x="0" y="-12700"/>
            <a:ext cx="9136063" cy="6870700"/>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p:txBody>
          <a:bodyPr/>
          <a:lstStyle/>
          <a:p>
            <a:r>
              <a:rPr lang="en-US" altLang="en-US"/>
              <a:t>Adam &amp; Eve</a:t>
            </a:r>
          </a:p>
        </p:txBody>
      </p:sp>
      <p:sp>
        <p:nvSpPr>
          <p:cNvPr id="6147" name="Rectangle 3"/>
          <p:cNvSpPr>
            <a:spLocks noGrp="1" noChangeArrowheads="1"/>
          </p:cNvSpPr>
          <p:nvPr>
            <p:ph type="body" idx="1"/>
          </p:nvPr>
        </p:nvSpPr>
        <p:spPr/>
        <p:txBody>
          <a:bodyPr/>
          <a:lstStyle/>
          <a:p>
            <a:pPr>
              <a:lnSpc>
                <a:spcPct val="90000"/>
              </a:lnSpc>
            </a:pPr>
            <a:r>
              <a:rPr lang="en-US" altLang="en-US"/>
              <a:t>When God made Adam, and then Eve, both were good.</a:t>
            </a:r>
          </a:p>
          <a:p>
            <a:pPr>
              <a:lnSpc>
                <a:spcPct val="90000"/>
              </a:lnSpc>
            </a:pPr>
            <a:r>
              <a:rPr lang="en-US" altLang="en-US"/>
              <a:t>They were placed in a special location, with special privileges &amp; duties.</a:t>
            </a:r>
          </a:p>
          <a:p>
            <a:pPr>
              <a:lnSpc>
                <a:spcPct val="90000"/>
              </a:lnSpc>
            </a:pPr>
            <a:r>
              <a:rPr lang="en-US" altLang="en-US"/>
              <a:t>Their duties were to:</a:t>
            </a:r>
          </a:p>
          <a:p>
            <a:pPr lvl="1">
              <a:lnSpc>
                <a:spcPct val="90000"/>
              </a:lnSpc>
            </a:pPr>
            <a:r>
              <a:rPr lang="en-US" altLang="en-US"/>
              <a:t>Multiply and fill the earth</a:t>
            </a:r>
          </a:p>
          <a:p>
            <a:pPr lvl="1">
              <a:lnSpc>
                <a:spcPct val="90000"/>
              </a:lnSpc>
            </a:pPr>
            <a:r>
              <a:rPr lang="en-US" altLang="en-US"/>
              <a:t>Subdue and rule over the earth.</a:t>
            </a:r>
          </a:p>
          <a:p>
            <a:pPr>
              <a:lnSpc>
                <a:spcPct val="90000"/>
              </a:lnSpc>
            </a:pPr>
            <a:r>
              <a:rPr lang="en-US" altLang="en-US"/>
              <a:t>This latter duty suggests they may have been intended to redeem the earth.</a:t>
            </a:r>
          </a:p>
        </p:txBody>
      </p:sp>
    </p:spTree>
    <p:custDataLst>
      <p:tags r:id="rId1"/>
    </p:custDataLst>
  </p:cSld>
  <p:clrMapOvr>
    <a:masterClrMapping/>
  </p:clrMapOvr>
  <p:transition advTm="275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7">
                                            <p:txEl>
                                              <p:pRg st="5" end="5"/>
                                            </p:txEl>
                                          </p:spTgt>
                                        </p:tgtEl>
                                        <p:attrNameLst>
                                          <p:attrName>style.visibility</p:attrName>
                                        </p:attrNameLst>
                                      </p:cBhvr>
                                      <p:to>
                                        <p:strVal val="visible"/>
                                      </p:to>
                                    </p:set>
                                    <p:anim calcmode="lin" valueType="num">
                                      <p:cBhvr additive="base">
                                        <p:cTn id="37"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3712233_f496"/>
          <p:cNvPicPr>
            <a:picLocks noChangeAspect="1" noChangeArrowheads="1"/>
          </p:cNvPicPr>
          <p:nvPr/>
        </p:nvPicPr>
        <p:blipFill>
          <a:blip r:embed="rId3">
            <a:lum bright="50000" contrast="-60000"/>
            <a:extLst>
              <a:ext uri="{28A0092B-C50C-407E-A947-70E740481C1C}">
                <a14:useLocalDpi xmlns:a14="http://schemas.microsoft.com/office/drawing/2010/main" val="0"/>
              </a:ext>
            </a:extLst>
          </a:blip>
          <a:srcRect l="10065" r="3098"/>
          <a:stretch>
            <a:fillRect/>
          </a:stretch>
        </p:blipFill>
        <p:spPr bwMode="auto">
          <a:xfrm>
            <a:off x="6350" y="0"/>
            <a:ext cx="9128125" cy="6864350"/>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p:txBody>
          <a:bodyPr/>
          <a:lstStyle/>
          <a:p>
            <a:r>
              <a:rPr lang="en-US" altLang="en-US"/>
              <a:t>The Fall</a:t>
            </a:r>
          </a:p>
        </p:txBody>
      </p:sp>
      <p:sp>
        <p:nvSpPr>
          <p:cNvPr id="7171" name="Rectangle 3"/>
          <p:cNvSpPr>
            <a:spLocks noGrp="1" noChangeArrowheads="1"/>
          </p:cNvSpPr>
          <p:nvPr>
            <p:ph type="body" idx="1"/>
          </p:nvPr>
        </p:nvSpPr>
        <p:spPr/>
        <p:txBody>
          <a:bodyPr/>
          <a:lstStyle/>
          <a:p>
            <a:pPr>
              <a:lnSpc>
                <a:spcPct val="90000"/>
              </a:lnSpc>
            </a:pPr>
            <a:r>
              <a:rPr lang="en-US" altLang="en-US" sz="2800"/>
              <a:t>But Satan was allowed to tempt them, to try &amp; get them to rebel against God as he had.</a:t>
            </a:r>
          </a:p>
          <a:p>
            <a:pPr>
              <a:lnSpc>
                <a:spcPct val="90000"/>
              </a:lnSpc>
            </a:pPr>
            <a:r>
              <a:rPr lang="en-US" altLang="en-US" sz="2800"/>
              <a:t>Satan succeeded, so that Adam &amp; Eve failed their test &amp; fell into sin.</a:t>
            </a:r>
          </a:p>
          <a:p>
            <a:pPr>
              <a:lnSpc>
                <a:spcPct val="90000"/>
              </a:lnSpc>
            </a:pPr>
            <a:r>
              <a:rPr lang="en-US" altLang="en-US" sz="2800"/>
              <a:t>Adam &amp; Eve lost both innocence &amp; immortality, both for themselves &amp; for their offspring to come.</a:t>
            </a:r>
          </a:p>
          <a:p>
            <a:pPr>
              <a:lnSpc>
                <a:spcPct val="90000"/>
              </a:lnSpc>
            </a:pPr>
            <a:r>
              <a:rPr lang="en-US" altLang="en-US" sz="2800"/>
              <a:t>They were excluded from that special place, Eden, into a cold, cruel world.</a:t>
            </a:r>
          </a:p>
          <a:p>
            <a:pPr>
              <a:lnSpc>
                <a:spcPct val="90000"/>
              </a:lnSpc>
            </a:pPr>
            <a:r>
              <a:rPr lang="en-US" altLang="en-US" sz="2800"/>
              <a:t>Instead of being redeemers, they now needed to be redeemed themselves.</a:t>
            </a:r>
          </a:p>
        </p:txBody>
      </p:sp>
    </p:spTree>
    <p:custDataLst>
      <p:tags r:id="rId1"/>
    </p:custDataLst>
  </p:cSld>
  <p:clrMapOvr>
    <a:masterClrMapping/>
  </p:clrMapOvr>
  <p:transition advTm="363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ark2"/>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r="9109"/>
          <a:stretch>
            <a:fillRect/>
          </a:stretch>
        </p:blipFill>
        <p:spPr bwMode="auto">
          <a:xfrm>
            <a:off x="0" y="0"/>
            <a:ext cx="9150350" cy="6834188"/>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p:txBody>
          <a:bodyPr/>
          <a:lstStyle/>
          <a:p>
            <a:r>
              <a:rPr lang="en-US" altLang="en-US"/>
              <a:t>Filling the Earth</a:t>
            </a:r>
          </a:p>
        </p:txBody>
      </p:sp>
      <p:sp>
        <p:nvSpPr>
          <p:cNvPr id="8195" name="Rectangle 3"/>
          <p:cNvSpPr>
            <a:spLocks noGrp="1" noChangeArrowheads="1"/>
          </p:cNvSpPr>
          <p:nvPr>
            <p:ph type="body" idx="1"/>
          </p:nvPr>
        </p:nvSpPr>
        <p:spPr/>
        <p:txBody>
          <a:bodyPr/>
          <a:lstStyle/>
          <a:p>
            <a:r>
              <a:rPr lang="en-US" altLang="en-US" sz="2800"/>
              <a:t>The descendants of Adam &amp; Eve proceeded to fill the earth, but as sinners in rebellion rather than as people who love like God does.</a:t>
            </a:r>
          </a:p>
          <a:p>
            <a:r>
              <a:rPr lang="en-US" altLang="en-US" sz="2800"/>
              <a:t>So the earth was being filled with lying, cheating, stealing, murder, false worship, and all sorts of other terrible things.</a:t>
            </a:r>
          </a:p>
          <a:p>
            <a:r>
              <a:rPr lang="en-US" altLang="en-US" sz="2800"/>
              <a:t>At one point God destroyed nearly all the people in a flood; but even so, those who survived had much the same character as those who died.</a:t>
            </a:r>
          </a:p>
          <a:p>
            <a:endParaRPr lang="en-US" altLang="en-US" sz="2800"/>
          </a:p>
        </p:txBody>
      </p:sp>
    </p:spTree>
    <p:custDataLst>
      <p:tags r:id="rId1"/>
    </p:custDataLst>
  </p:cSld>
  <p:clrMapOvr>
    <a:masterClrMapping/>
  </p:clrMapOvr>
  <p:transition advTm="301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tower_of_babel_3"/>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t="3334"/>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p:nvPr>
        </p:nvSpPr>
        <p:spPr/>
        <p:txBody>
          <a:bodyPr/>
          <a:lstStyle/>
          <a:p>
            <a:r>
              <a:rPr lang="en-US" altLang="en-US"/>
              <a:t>After the Flood</a:t>
            </a:r>
          </a:p>
        </p:txBody>
      </p:sp>
      <p:sp>
        <p:nvSpPr>
          <p:cNvPr id="9219" name="Rectangle 3"/>
          <p:cNvSpPr>
            <a:spLocks noGrp="1" noChangeArrowheads="1"/>
          </p:cNvSpPr>
          <p:nvPr>
            <p:ph type="body" idx="1"/>
          </p:nvPr>
        </p:nvSpPr>
        <p:spPr>
          <a:xfrm>
            <a:off x="457200" y="1600200"/>
            <a:ext cx="8458200" cy="4525963"/>
          </a:xfrm>
        </p:spPr>
        <p:txBody>
          <a:bodyPr/>
          <a:lstStyle/>
          <a:p>
            <a:r>
              <a:rPr lang="en-US" altLang="en-US"/>
              <a:t>It appears that God shortened the human lifespan after the flood, perhaps to decrease the amount of evil an individual could do.</a:t>
            </a:r>
          </a:p>
          <a:p>
            <a:r>
              <a:rPr lang="en-US" altLang="en-US"/>
              <a:t>But this was only a bandage for the problem, not really healing it.</a:t>
            </a:r>
          </a:p>
          <a:p>
            <a:r>
              <a:rPr lang="en-US" altLang="en-US"/>
              <a:t>Later, God confused human communication by multiple languages, perhaps to limit the amount of evil a civilization could do.</a:t>
            </a:r>
          </a:p>
        </p:txBody>
      </p:sp>
    </p:spTree>
    <p:custDataLst>
      <p:tags r:id="rId1"/>
    </p:custDataLst>
  </p:cSld>
  <p:clrMapOvr>
    <a:masterClrMapping/>
  </p:clrMapOvr>
  <p:transition advTm="280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CrossingRedSea"/>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53975"/>
            <a:ext cx="9144000" cy="6751638"/>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title"/>
          </p:nvPr>
        </p:nvSpPr>
        <p:spPr/>
        <p:txBody>
          <a:bodyPr/>
          <a:lstStyle/>
          <a:p>
            <a:r>
              <a:rPr lang="en-US" altLang="en-US"/>
              <a:t>A Chosen People</a:t>
            </a:r>
          </a:p>
        </p:txBody>
      </p:sp>
      <p:sp>
        <p:nvSpPr>
          <p:cNvPr id="10243" name="Rectangle 3"/>
          <p:cNvSpPr>
            <a:spLocks noGrp="1" noChangeArrowheads="1"/>
          </p:cNvSpPr>
          <p:nvPr>
            <p:ph type="body" idx="1"/>
          </p:nvPr>
        </p:nvSpPr>
        <p:spPr/>
        <p:txBody>
          <a:bodyPr/>
          <a:lstStyle/>
          <a:p>
            <a:pPr>
              <a:lnSpc>
                <a:spcPct val="80000"/>
              </a:lnSpc>
            </a:pPr>
            <a:r>
              <a:rPr lang="en-US" altLang="en-US" sz="2800"/>
              <a:t>Then God called Abraham to leave his homeland &amp; people, and God began a process of forming from Abraham's descendants a people for Himself.</a:t>
            </a:r>
          </a:p>
          <a:p>
            <a:pPr>
              <a:lnSpc>
                <a:spcPct val="80000"/>
              </a:lnSpc>
            </a:pPr>
            <a:r>
              <a:rPr lang="en-US" altLang="en-US" sz="2800"/>
              <a:t>After some time in Canaan, these people went to Egypt, where they were eventually enslaved; there they grew into a nation, which later came to be called Israel.</a:t>
            </a:r>
          </a:p>
          <a:p>
            <a:pPr>
              <a:lnSpc>
                <a:spcPct val="80000"/>
              </a:lnSpc>
            </a:pPr>
            <a:r>
              <a:rPr lang="en-US" altLang="en-US" sz="2800"/>
              <a:t>They were finally rescued from slavery &amp; led out of Egypt by Moses.</a:t>
            </a:r>
          </a:p>
          <a:p>
            <a:pPr>
              <a:lnSpc>
                <a:spcPct val="80000"/>
              </a:lnSpc>
            </a:pPr>
            <a:r>
              <a:rPr lang="en-US" altLang="en-US" sz="2800"/>
              <a:t>They were given God's laws in the wilderness to guide their worship &amp; daily lives.</a:t>
            </a:r>
          </a:p>
        </p:txBody>
      </p:sp>
    </p:spTree>
    <p:custDataLst>
      <p:tags r:id="rId1"/>
    </p:custDataLst>
  </p:cSld>
  <p:clrMapOvr>
    <a:masterClrMapping/>
  </p:clrMapOvr>
  <p:transition advTm="318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1.2|1.5"/>
</p:tagLst>
</file>

<file path=ppt/tags/tag10.xml><?xml version="1.0" encoding="utf-8"?>
<p:tagLst xmlns:a="http://schemas.openxmlformats.org/drawingml/2006/main" xmlns:r="http://schemas.openxmlformats.org/officeDocument/2006/relationships" xmlns:p="http://schemas.openxmlformats.org/presentationml/2006/main">
  <p:tag name="TIMING" val="|1.5|8.7|7.7"/>
</p:tagLst>
</file>

<file path=ppt/tags/tag11.xml><?xml version="1.0" encoding="utf-8"?>
<p:tagLst xmlns:a="http://schemas.openxmlformats.org/drawingml/2006/main" xmlns:r="http://schemas.openxmlformats.org/officeDocument/2006/relationships" xmlns:p="http://schemas.openxmlformats.org/presentationml/2006/main">
  <p:tag name="TIMING" val="|1.4|11.5"/>
</p:tagLst>
</file>

<file path=ppt/tags/tag12.xml><?xml version="1.0" encoding="utf-8"?>
<p:tagLst xmlns:a="http://schemas.openxmlformats.org/drawingml/2006/main" xmlns:r="http://schemas.openxmlformats.org/officeDocument/2006/relationships" xmlns:p="http://schemas.openxmlformats.org/presentationml/2006/main">
  <p:tag name="TIMING" val="|1.3|7.7|9.8|6.6|4.3|3.9"/>
</p:tagLst>
</file>

<file path=ppt/tags/tag13.xml><?xml version="1.0" encoding="utf-8"?>
<p:tagLst xmlns:a="http://schemas.openxmlformats.org/drawingml/2006/main" xmlns:r="http://schemas.openxmlformats.org/officeDocument/2006/relationships" xmlns:p="http://schemas.openxmlformats.org/presentationml/2006/main">
  <p:tag name="TIMING" val="|3.9|16"/>
</p:tagLst>
</file>

<file path=ppt/tags/tag14.xml><?xml version="1.0" encoding="utf-8"?>
<p:tagLst xmlns:a="http://schemas.openxmlformats.org/drawingml/2006/main" xmlns:r="http://schemas.openxmlformats.org/officeDocument/2006/relationships" xmlns:p="http://schemas.openxmlformats.org/presentationml/2006/main">
  <p:tag name="TIMING" val="|0.8|12.8"/>
</p:tagLst>
</file>

<file path=ppt/tags/tag15.xml><?xml version="1.0" encoding="utf-8"?>
<p:tagLst xmlns:a="http://schemas.openxmlformats.org/drawingml/2006/main" xmlns:r="http://schemas.openxmlformats.org/officeDocument/2006/relationships" xmlns:p="http://schemas.openxmlformats.org/presentationml/2006/main">
  <p:tag name="TIMING" val="|2.2|6.2|3.2|8.1"/>
</p:tagLst>
</file>

<file path=ppt/tags/tag16.xml><?xml version="1.0" encoding="utf-8"?>
<p:tagLst xmlns:a="http://schemas.openxmlformats.org/drawingml/2006/main" xmlns:r="http://schemas.openxmlformats.org/officeDocument/2006/relationships" xmlns:p="http://schemas.openxmlformats.org/presentationml/2006/main">
  <p:tag name="TIMING" val="|1.3|7.4"/>
</p:tagLst>
</file>

<file path=ppt/tags/tag17.xml><?xml version="1.0" encoding="utf-8"?>
<p:tagLst xmlns:a="http://schemas.openxmlformats.org/drawingml/2006/main" xmlns:r="http://schemas.openxmlformats.org/officeDocument/2006/relationships" xmlns:p="http://schemas.openxmlformats.org/presentationml/2006/main">
  <p:tag name="TIMING" val="|1.5|4.9|7.1"/>
</p:tagLst>
</file>

<file path=ppt/tags/tag18.xml><?xml version="1.0" encoding="utf-8"?>
<p:tagLst xmlns:a="http://schemas.openxmlformats.org/drawingml/2006/main" xmlns:r="http://schemas.openxmlformats.org/officeDocument/2006/relationships" xmlns:p="http://schemas.openxmlformats.org/presentationml/2006/main">
  <p:tag name="TIMING" val="|0.5|7.7"/>
</p:tagLst>
</file>

<file path=ppt/tags/tag19.xml><?xml version="1.0" encoding="utf-8"?>
<p:tagLst xmlns:a="http://schemas.openxmlformats.org/drawingml/2006/main" xmlns:r="http://schemas.openxmlformats.org/officeDocument/2006/relationships" xmlns:p="http://schemas.openxmlformats.org/presentationml/2006/main">
  <p:tag name="TIMING" val="|0.8|1.4"/>
</p:tagLst>
</file>

<file path=ppt/tags/tag2.xml><?xml version="1.0" encoding="utf-8"?>
<p:tagLst xmlns:a="http://schemas.openxmlformats.org/drawingml/2006/main" xmlns:r="http://schemas.openxmlformats.org/officeDocument/2006/relationships" xmlns:p="http://schemas.openxmlformats.org/presentationml/2006/main">
  <p:tag name="TIMING" val="|3.7|4.9|3.9|8.2"/>
</p:tagLst>
</file>

<file path=ppt/tags/tag20.xml><?xml version="1.0" encoding="utf-8"?>
<p:tagLst xmlns:a="http://schemas.openxmlformats.org/drawingml/2006/main" xmlns:r="http://schemas.openxmlformats.org/officeDocument/2006/relationships" xmlns:p="http://schemas.openxmlformats.org/presentationml/2006/main">
  <p:tag name="TIMING" val="|1.9|6.4|6.5"/>
</p:tagLst>
</file>

<file path=ppt/tags/tag21.xml><?xml version="1.0" encoding="utf-8"?>
<p:tagLst xmlns:a="http://schemas.openxmlformats.org/drawingml/2006/main" xmlns:r="http://schemas.openxmlformats.org/officeDocument/2006/relationships" xmlns:p="http://schemas.openxmlformats.org/presentationml/2006/main">
  <p:tag name="TIMING" val="|2.4|18|6.5"/>
</p:tagLst>
</file>

<file path=ppt/tags/tag22.xml><?xml version="1.0" encoding="utf-8"?>
<p:tagLst xmlns:a="http://schemas.openxmlformats.org/drawingml/2006/main" xmlns:r="http://schemas.openxmlformats.org/officeDocument/2006/relationships" xmlns:p="http://schemas.openxmlformats.org/presentationml/2006/main">
  <p:tag name="TIMING" val="|0.4|2.8|3.3|3.1|3.4|4.5"/>
</p:tagLst>
</file>

<file path=ppt/tags/tag23.xml><?xml version="1.0" encoding="utf-8"?>
<p:tagLst xmlns:a="http://schemas.openxmlformats.org/drawingml/2006/main" xmlns:r="http://schemas.openxmlformats.org/officeDocument/2006/relationships" xmlns:p="http://schemas.openxmlformats.org/presentationml/2006/main">
  <p:tag name="TIMING" val="|0.5|6.6|3.7|3.3"/>
</p:tagLst>
</file>

<file path=ppt/tags/tag24.xml><?xml version="1.0" encoding="utf-8"?>
<p:tagLst xmlns:a="http://schemas.openxmlformats.org/drawingml/2006/main" xmlns:r="http://schemas.openxmlformats.org/officeDocument/2006/relationships" xmlns:p="http://schemas.openxmlformats.org/presentationml/2006/main">
  <p:tag name="TIMING" val="|1.9|6|3.5"/>
</p:tagLst>
</file>

<file path=ppt/tags/tag25.xml><?xml version="1.0" encoding="utf-8"?>
<p:tagLst xmlns:a="http://schemas.openxmlformats.org/drawingml/2006/main" xmlns:r="http://schemas.openxmlformats.org/officeDocument/2006/relationships" xmlns:p="http://schemas.openxmlformats.org/presentationml/2006/main">
  <p:tag name="TIMING" val="|2.7|7.6"/>
</p:tagLst>
</file>

<file path=ppt/tags/tag26.xml><?xml version="1.0" encoding="utf-8"?>
<p:tagLst xmlns:a="http://schemas.openxmlformats.org/drawingml/2006/main" xmlns:r="http://schemas.openxmlformats.org/officeDocument/2006/relationships" xmlns:p="http://schemas.openxmlformats.org/presentationml/2006/main">
  <p:tag name="TIMING" val="|2.2|5.1|3.6|8.5"/>
</p:tagLst>
</file>

<file path=ppt/tags/tag27.xml><?xml version="1.0" encoding="utf-8"?>
<p:tagLst xmlns:a="http://schemas.openxmlformats.org/drawingml/2006/main" xmlns:r="http://schemas.openxmlformats.org/officeDocument/2006/relationships" xmlns:p="http://schemas.openxmlformats.org/presentationml/2006/main">
  <p:tag name="TIMING" val="|2.4|3|5.1|4.5"/>
</p:tagLst>
</file>

<file path=ppt/tags/tag28.xml><?xml version="1.0" encoding="utf-8"?>
<p:tagLst xmlns:a="http://schemas.openxmlformats.org/drawingml/2006/main" xmlns:r="http://schemas.openxmlformats.org/officeDocument/2006/relationships" xmlns:p="http://schemas.openxmlformats.org/presentationml/2006/main">
  <p:tag name="TIMING" val="|0.9|2.9|6"/>
</p:tagLst>
</file>

<file path=ppt/tags/tag3.xml><?xml version="1.0" encoding="utf-8"?>
<p:tagLst xmlns:a="http://schemas.openxmlformats.org/drawingml/2006/main" xmlns:r="http://schemas.openxmlformats.org/officeDocument/2006/relationships" xmlns:p="http://schemas.openxmlformats.org/presentationml/2006/main">
  <p:tag name="TIMING" val="|0.8|3.9|5.1|4.1"/>
</p:tagLst>
</file>

<file path=ppt/tags/tag4.xml><?xml version="1.0" encoding="utf-8"?>
<p:tagLst xmlns:a="http://schemas.openxmlformats.org/drawingml/2006/main" xmlns:r="http://schemas.openxmlformats.org/officeDocument/2006/relationships" xmlns:p="http://schemas.openxmlformats.org/presentationml/2006/main">
  <p:tag name="TIMING" val="|1.5|6.7|12.7|4.6"/>
</p:tagLst>
</file>

<file path=ppt/tags/tag5.xml><?xml version="1.0" encoding="utf-8"?>
<p:tagLst xmlns:a="http://schemas.openxmlformats.org/drawingml/2006/main" xmlns:r="http://schemas.openxmlformats.org/officeDocument/2006/relationships" xmlns:p="http://schemas.openxmlformats.org/presentationml/2006/main">
  <p:tag name="TIMING" val="|0.8|5.2|5.8|1.1|2.4|3.9"/>
</p:tagLst>
</file>

<file path=ppt/tags/tag6.xml><?xml version="1.0" encoding="utf-8"?>
<p:tagLst xmlns:a="http://schemas.openxmlformats.org/drawingml/2006/main" xmlns:r="http://schemas.openxmlformats.org/officeDocument/2006/relationships" xmlns:p="http://schemas.openxmlformats.org/presentationml/2006/main">
  <p:tag name="TIMING" val="|0.6|8|6.1|8.5|6.6"/>
</p:tagLst>
</file>

<file path=ppt/tags/tag7.xml><?xml version="1.0" encoding="utf-8"?>
<p:tagLst xmlns:a="http://schemas.openxmlformats.org/drawingml/2006/main" xmlns:r="http://schemas.openxmlformats.org/officeDocument/2006/relationships" xmlns:p="http://schemas.openxmlformats.org/presentationml/2006/main">
  <p:tag name="TIMING" val="|2.3|8.5|8.3"/>
</p:tagLst>
</file>

<file path=ppt/tags/tag8.xml><?xml version="1.0" encoding="utf-8"?>
<p:tagLst xmlns:a="http://schemas.openxmlformats.org/drawingml/2006/main" xmlns:r="http://schemas.openxmlformats.org/officeDocument/2006/relationships" xmlns:p="http://schemas.openxmlformats.org/presentationml/2006/main">
  <p:tag name="TIMING" val="|3|8|5"/>
</p:tagLst>
</file>

<file path=ppt/tags/tag9.xml><?xml version="1.0" encoding="utf-8"?>
<p:tagLst xmlns:a="http://schemas.openxmlformats.org/drawingml/2006/main" xmlns:r="http://schemas.openxmlformats.org/officeDocument/2006/relationships" xmlns:p="http://schemas.openxmlformats.org/presentationml/2006/main">
  <p:tag name="TIMING" val="|0.5|8.9|10.8|4.9"/>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440</TotalTime>
  <Words>1746</Words>
  <Application>Microsoft Office PowerPoint</Application>
  <PresentationFormat>On-screen Show (4:3)</PresentationFormat>
  <Paragraphs>122</Paragraphs>
  <Slides>28</Slides>
  <Notes>0</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A Universal History</vt:lpstr>
      <vt:lpstr>Before Our Universe (1)</vt:lpstr>
      <vt:lpstr>Before Our Universe (2)</vt:lpstr>
      <vt:lpstr>Our World</vt:lpstr>
      <vt:lpstr>Adam &amp; Eve</vt:lpstr>
      <vt:lpstr>The Fall</vt:lpstr>
      <vt:lpstr>Filling the Earth</vt:lpstr>
      <vt:lpstr>After the Flood</vt:lpstr>
      <vt:lpstr>A Chosen People</vt:lpstr>
      <vt:lpstr>A Promised Land</vt:lpstr>
      <vt:lpstr>A Promised Redeemer</vt:lpstr>
      <vt:lpstr>The Messiah</vt:lpstr>
      <vt:lpstr>His Coming</vt:lpstr>
      <vt:lpstr>Jesus Rejected</vt:lpstr>
      <vt:lpstr>Jesus Ascends to His Father</vt:lpstr>
      <vt:lpstr>The Apostles</vt:lpstr>
      <vt:lpstr>Since Then</vt:lpstr>
      <vt:lpstr>Since Then</vt:lpstr>
      <vt:lpstr>What Lies Ahead</vt:lpstr>
      <vt:lpstr>Where We Are</vt:lpstr>
      <vt:lpstr>Signs of the End</vt:lpstr>
      <vt:lpstr>Signs of the End</vt:lpstr>
      <vt:lpstr>Jesus' Second Coming</vt:lpstr>
      <vt:lpstr>The Thousand Years</vt:lpstr>
      <vt:lpstr>The Last Judgment</vt:lpstr>
      <vt:lpstr>The Eternal State</vt:lpstr>
      <vt:lpstr>What About You?</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Universal History</dc:title>
  <dc:creator>rnewman</dc:creator>
  <cp:lastModifiedBy>Newman</cp:lastModifiedBy>
  <cp:revision>219</cp:revision>
  <dcterms:created xsi:type="dcterms:W3CDTF">2012-03-20T13:50:57Z</dcterms:created>
  <dcterms:modified xsi:type="dcterms:W3CDTF">2015-07-15T21:19:31Z</dcterms:modified>
</cp:coreProperties>
</file>