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04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04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B395A47-7CC8-411B-8AC1-DDC32B29178C}" type="slidenum">
              <a:rPr lang="en-US" altLang="en-US"/>
              <a:pPr/>
              <a:t>‹#›</a:t>
            </a:fld>
            <a:endParaRPr lang="en-US" altLang="en-US"/>
          </a:p>
        </p:txBody>
      </p:sp>
    </p:spTree>
    <p:extLst>
      <p:ext uri="{BB962C8B-B14F-4D97-AF65-F5344CB8AC3E}">
        <p14:creationId xmlns:p14="http://schemas.microsoft.com/office/powerpoint/2010/main" val="34588597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77AE12-75A1-4527-8035-F7A04683C53B}" type="slidenum">
              <a:rPr lang="en-US" altLang="en-US"/>
              <a:pPr/>
              <a:t>‹#›</a:t>
            </a:fld>
            <a:endParaRPr lang="en-US" altLang="en-US"/>
          </a:p>
        </p:txBody>
      </p:sp>
    </p:spTree>
    <p:extLst>
      <p:ext uri="{BB962C8B-B14F-4D97-AF65-F5344CB8AC3E}">
        <p14:creationId xmlns:p14="http://schemas.microsoft.com/office/powerpoint/2010/main" val="196736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58070A-8B9F-43C6-9B50-B13BEDFCC22A}" type="slidenum">
              <a:rPr lang="en-US" altLang="en-US"/>
              <a:pPr/>
              <a:t>‹#›</a:t>
            </a:fld>
            <a:endParaRPr lang="en-US" altLang="en-US"/>
          </a:p>
        </p:txBody>
      </p:sp>
    </p:spTree>
    <p:extLst>
      <p:ext uri="{BB962C8B-B14F-4D97-AF65-F5344CB8AC3E}">
        <p14:creationId xmlns:p14="http://schemas.microsoft.com/office/powerpoint/2010/main" val="294687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020DF43-C6E5-4E3E-B027-4ACFE6AFFA30}" type="slidenum">
              <a:rPr lang="en-US" altLang="en-US"/>
              <a:pPr/>
              <a:t>‹#›</a:t>
            </a:fld>
            <a:endParaRPr lang="en-US" altLang="en-US"/>
          </a:p>
        </p:txBody>
      </p:sp>
    </p:spTree>
    <p:extLst>
      <p:ext uri="{BB962C8B-B14F-4D97-AF65-F5344CB8AC3E}">
        <p14:creationId xmlns:p14="http://schemas.microsoft.com/office/powerpoint/2010/main" val="203012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B349493-1C37-46B7-AE1E-46328FC56616}" type="slidenum">
              <a:rPr lang="en-US" altLang="en-US"/>
              <a:pPr/>
              <a:t>‹#›</a:t>
            </a:fld>
            <a:endParaRPr lang="en-US" altLang="en-US"/>
          </a:p>
        </p:txBody>
      </p:sp>
    </p:spTree>
    <p:extLst>
      <p:ext uri="{BB962C8B-B14F-4D97-AF65-F5344CB8AC3E}">
        <p14:creationId xmlns:p14="http://schemas.microsoft.com/office/powerpoint/2010/main" val="398867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ECC7BA7-8078-4F37-B0FE-D31492F6B291}" type="slidenum">
              <a:rPr lang="en-US" altLang="en-US"/>
              <a:pPr/>
              <a:t>‹#›</a:t>
            </a:fld>
            <a:endParaRPr lang="en-US" altLang="en-US"/>
          </a:p>
        </p:txBody>
      </p:sp>
    </p:spTree>
    <p:extLst>
      <p:ext uri="{BB962C8B-B14F-4D97-AF65-F5344CB8AC3E}">
        <p14:creationId xmlns:p14="http://schemas.microsoft.com/office/powerpoint/2010/main" val="258860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D66C668-F505-42EC-845D-C1496F66C7C6}" type="slidenum">
              <a:rPr lang="en-US" altLang="en-US"/>
              <a:pPr/>
              <a:t>‹#›</a:t>
            </a:fld>
            <a:endParaRPr lang="en-US" altLang="en-US"/>
          </a:p>
        </p:txBody>
      </p:sp>
    </p:spTree>
    <p:extLst>
      <p:ext uri="{BB962C8B-B14F-4D97-AF65-F5344CB8AC3E}">
        <p14:creationId xmlns:p14="http://schemas.microsoft.com/office/powerpoint/2010/main" val="165196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E45084D-FE7F-49D0-9F55-BD4F82FD1858}" type="slidenum">
              <a:rPr lang="en-US" altLang="en-US"/>
              <a:pPr/>
              <a:t>‹#›</a:t>
            </a:fld>
            <a:endParaRPr lang="en-US" altLang="en-US"/>
          </a:p>
        </p:txBody>
      </p:sp>
    </p:spTree>
    <p:extLst>
      <p:ext uri="{BB962C8B-B14F-4D97-AF65-F5344CB8AC3E}">
        <p14:creationId xmlns:p14="http://schemas.microsoft.com/office/powerpoint/2010/main" val="231831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BF48BC6-0AC6-4552-8989-B2C9D434AD12}" type="slidenum">
              <a:rPr lang="en-US" altLang="en-US"/>
              <a:pPr/>
              <a:t>‹#›</a:t>
            </a:fld>
            <a:endParaRPr lang="en-US" altLang="en-US"/>
          </a:p>
        </p:txBody>
      </p:sp>
    </p:spTree>
    <p:extLst>
      <p:ext uri="{BB962C8B-B14F-4D97-AF65-F5344CB8AC3E}">
        <p14:creationId xmlns:p14="http://schemas.microsoft.com/office/powerpoint/2010/main" val="208633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F8CBEBB-2D64-4C55-94ED-4142A3A12074}" type="slidenum">
              <a:rPr lang="en-US" altLang="en-US"/>
              <a:pPr/>
              <a:t>‹#›</a:t>
            </a:fld>
            <a:endParaRPr lang="en-US" altLang="en-US"/>
          </a:p>
        </p:txBody>
      </p:sp>
    </p:spTree>
    <p:extLst>
      <p:ext uri="{BB962C8B-B14F-4D97-AF65-F5344CB8AC3E}">
        <p14:creationId xmlns:p14="http://schemas.microsoft.com/office/powerpoint/2010/main" val="283218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8CBAF45-421C-40DD-BCD8-3143AB3ABF53}" type="slidenum">
              <a:rPr lang="en-US" altLang="en-US"/>
              <a:pPr/>
              <a:t>‹#›</a:t>
            </a:fld>
            <a:endParaRPr lang="en-US" altLang="en-US"/>
          </a:p>
        </p:txBody>
      </p:sp>
    </p:spTree>
    <p:extLst>
      <p:ext uri="{BB962C8B-B14F-4D97-AF65-F5344CB8AC3E}">
        <p14:creationId xmlns:p14="http://schemas.microsoft.com/office/powerpoint/2010/main" val="261716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0F1D21F-C0DE-4A6C-8EEC-77274D010F61}" type="slidenum">
              <a:rPr lang="en-US" altLang="en-US"/>
              <a:pPr/>
              <a:t>‹#›</a:t>
            </a:fld>
            <a:endParaRPr lang="en-US" altLang="en-US"/>
          </a:p>
        </p:txBody>
      </p:sp>
    </p:spTree>
    <p:extLst>
      <p:ext uri="{BB962C8B-B14F-4D97-AF65-F5344CB8AC3E}">
        <p14:creationId xmlns:p14="http://schemas.microsoft.com/office/powerpoint/2010/main" val="388341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919E55-E7E4-4011-828F-577B780C92C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UnforgivingServant"/>
          <p:cNvPicPr>
            <a:picLocks noChangeAspect="1" noChangeArrowheads="1"/>
          </p:cNvPicPr>
          <p:nvPr/>
        </p:nvPicPr>
        <p:blipFill>
          <a:blip r:embed="rId5">
            <a:lum bright="60000" contrast="-60000"/>
            <a:extLst>
              <a:ext uri="{28A0092B-C50C-407E-A947-70E740481C1C}">
                <a14:useLocalDpi xmlns:a14="http://schemas.microsoft.com/office/drawing/2010/main" val="0"/>
              </a:ext>
            </a:extLst>
          </a:blip>
          <a:srcRect/>
          <a:stretch>
            <a:fillRect/>
          </a:stretch>
        </p:blipFill>
        <p:spPr bwMode="auto">
          <a:xfrm>
            <a:off x="2109788" y="838200"/>
            <a:ext cx="4924425" cy="51816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The Unforgiving Servant</a:t>
            </a:r>
          </a:p>
        </p:txBody>
      </p:sp>
      <p:sp>
        <p:nvSpPr>
          <p:cNvPr id="2051" name="Rectangle 3"/>
          <p:cNvSpPr>
            <a:spLocks noGrp="1" noChangeArrowheads="1"/>
          </p:cNvSpPr>
          <p:nvPr>
            <p:ph type="subTitle" idx="1"/>
          </p:nvPr>
        </p:nvSpPr>
        <p:spPr/>
        <p:txBody>
          <a:bodyPr/>
          <a:lstStyle/>
          <a:p>
            <a:r>
              <a:rPr lang="en-US" altLang="en-US"/>
              <a:t>Matthew 18:21-35</a:t>
            </a:r>
          </a:p>
          <a:p>
            <a:r>
              <a:rPr lang="en-US" altLang="en-US" i="1"/>
              <a:t>Robert C. Newman</a:t>
            </a:r>
          </a:p>
        </p:txBody>
      </p:sp>
      <p:pic>
        <p:nvPicPr>
          <p:cNvPr id="2" name="UnforgivingServan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33400" y="5715000"/>
            <a:ext cx="609600" cy="609600"/>
          </a:xfrm>
          <a:prstGeom prst="rect">
            <a:avLst/>
          </a:prstGeom>
        </p:spPr>
      </p:pic>
    </p:spTree>
    <p:custDataLst>
      <p:tags r:id="rId1"/>
    </p:custDataLst>
  </p:cSld>
  <p:clrMapOvr>
    <a:masterClrMapping/>
  </p:clrMapOvr>
  <p:transition advTm="3096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The Story</a:t>
            </a:r>
          </a:p>
        </p:txBody>
      </p:sp>
      <p:sp>
        <p:nvSpPr>
          <p:cNvPr id="14339" name="Rectangle 3"/>
          <p:cNvSpPr>
            <a:spLocks noGrp="1" noChangeArrowheads="1"/>
          </p:cNvSpPr>
          <p:nvPr>
            <p:ph type="body" idx="1"/>
          </p:nvPr>
        </p:nvSpPr>
        <p:spPr/>
        <p:txBody>
          <a:bodyPr/>
          <a:lstStyle/>
          <a:p>
            <a:r>
              <a:rPr lang="en-US" altLang="en-US"/>
              <a:t>Fellow</a:t>
            </a:r>
            <a:r>
              <a:rPr lang="en-US" altLang="en-US">
                <a:cs typeface="Arial" charset="0"/>
              </a:rPr>
              <a:t>'</a:t>
            </a:r>
            <a:r>
              <a:rPr lang="en-US" altLang="en-US"/>
              <a:t>s response to 100 denarii debt:</a:t>
            </a:r>
          </a:p>
          <a:p>
            <a:pPr lvl="1"/>
            <a:r>
              <a:rPr lang="en-US" altLang="en-US"/>
              <a:t>Not insignificant debt</a:t>
            </a:r>
          </a:p>
          <a:p>
            <a:pPr lvl="1"/>
            <a:r>
              <a:rPr lang="en-US" altLang="en-US"/>
              <a:t>100 days</a:t>
            </a:r>
            <a:r>
              <a:rPr lang="en-US" altLang="en-US">
                <a:cs typeface="Arial" charset="0"/>
              </a:rPr>
              <a:t>'</a:t>
            </a:r>
            <a:r>
              <a:rPr lang="en-US" altLang="en-US"/>
              <a:t> wages, some thousands of $$</a:t>
            </a:r>
          </a:p>
          <a:p>
            <a:r>
              <a:rPr lang="en-US" altLang="en-US"/>
              <a:t>Servant</a:t>
            </a:r>
            <a:r>
              <a:rPr lang="en-US" altLang="en-US">
                <a:cs typeface="Arial" charset="0"/>
              </a:rPr>
              <a:t>'</a:t>
            </a:r>
            <a:r>
              <a:rPr lang="en-US" altLang="en-US"/>
              <a:t>s plea: be patient &amp; I</a:t>
            </a:r>
            <a:r>
              <a:rPr lang="en-US" altLang="en-US">
                <a:cs typeface="Arial" charset="0"/>
              </a:rPr>
              <a:t>'</a:t>
            </a:r>
            <a:r>
              <a:rPr lang="en-US" altLang="en-US"/>
              <a:t>ll repay</a:t>
            </a:r>
          </a:p>
          <a:p>
            <a:pPr lvl="1"/>
            <a:r>
              <a:rPr lang="en-US" altLang="en-US"/>
              <a:t>Not unreasonable</a:t>
            </a:r>
          </a:p>
          <a:p>
            <a:pPr lvl="1"/>
            <a:r>
              <a:rPr lang="en-US" altLang="en-US"/>
              <a:t>Fellow won</a:t>
            </a:r>
            <a:r>
              <a:rPr lang="en-US" altLang="en-US">
                <a:cs typeface="Arial" charset="0"/>
              </a:rPr>
              <a:t>'</a:t>
            </a:r>
            <a:r>
              <a:rPr lang="en-US" altLang="en-US"/>
              <a:t>t wait, throws him into prison</a:t>
            </a:r>
          </a:p>
          <a:p>
            <a:r>
              <a:rPr lang="en-US" altLang="en-US"/>
              <a:t>Other servants distressed, report this to the king</a:t>
            </a:r>
          </a:p>
        </p:txBody>
      </p:sp>
    </p:spTree>
    <p:custDataLst>
      <p:tags r:id="rId1"/>
    </p:custDataLst>
  </p:cSld>
  <p:clrMapOvr>
    <a:masterClrMapping/>
  </p:clrMapOvr>
  <p:transition advTm="720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The Story</a:t>
            </a:r>
          </a:p>
        </p:txBody>
      </p:sp>
      <p:sp>
        <p:nvSpPr>
          <p:cNvPr id="15363" name="Rectangle 3"/>
          <p:cNvSpPr>
            <a:spLocks noGrp="1" noChangeArrowheads="1"/>
          </p:cNvSpPr>
          <p:nvPr>
            <p:ph type="body" idx="1"/>
          </p:nvPr>
        </p:nvSpPr>
        <p:spPr/>
        <p:txBody>
          <a:bodyPr/>
          <a:lstStyle/>
          <a:p>
            <a:r>
              <a:rPr lang="en-US" altLang="en-US"/>
              <a:t>King becomes angry:</a:t>
            </a:r>
          </a:p>
          <a:p>
            <a:pPr lvl="1"/>
            <a:r>
              <a:rPr lang="en-US" altLang="en-US"/>
              <a:t>Since I cancelled your debt, you should have cancelled his</a:t>
            </a:r>
          </a:p>
          <a:p>
            <a:pPr lvl="1"/>
            <a:r>
              <a:rPr lang="en-US" altLang="en-US"/>
              <a:t>Turns him over to torturers until debt is paid (i.e., never)</a:t>
            </a:r>
          </a:p>
          <a:p>
            <a:r>
              <a:rPr lang="en-US" altLang="en-US"/>
              <a:t>The stinger: So shall my heavenly Father do to you if you don</a:t>
            </a:r>
            <a:r>
              <a:rPr lang="en-US" altLang="en-US">
                <a:cs typeface="Arial" charset="0"/>
              </a:rPr>
              <a:t>'</a:t>
            </a:r>
            <a:r>
              <a:rPr lang="en-US" altLang="en-US"/>
              <a:t>t each forgive your brother from your heart!</a:t>
            </a:r>
          </a:p>
        </p:txBody>
      </p:sp>
    </p:spTree>
    <p:custDataLst>
      <p:tags r:id="rId1"/>
    </p:custDataLst>
  </p:cSld>
  <p:clrMapOvr>
    <a:masterClrMapping/>
  </p:clrMapOvr>
  <p:transition advTm="510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Its Significance</a:t>
            </a:r>
          </a:p>
        </p:txBody>
      </p:sp>
      <p:sp>
        <p:nvSpPr>
          <p:cNvPr id="16387" name="Rectangle 3"/>
          <p:cNvSpPr>
            <a:spLocks noGrp="1" noChangeArrowheads="1"/>
          </p:cNvSpPr>
          <p:nvPr>
            <p:ph type="body" idx="1"/>
          </p:nvPr>
        </p:nvSpPr>
        <p:spPr/>
        <p:txBody>
          <a:bodyPr/>
          <a:lstStyle/>
          <a:p>
            <a:pPr>
              <a:lnSpc>
                <a:spcPct val="90000"/>
              </a:lnSpc>
            </a:pPr>
            <a:r>
              <a:rPr lang="en-US" altLang="en-US"/>
              <a:t>If we are really Christians, we have been forgiven an astronomical load of sin by God, against whom all our sins are really committed.</a:t>
            </a:r>
          </a:p>
          <a:p>
            <a:pPr>
              <a:lnSpc>
                <a:spcPct val="90000"/>
              </a:lnSpc>
            </a:pPr>
            <a:r>
              <a:rPr lang="en-US" altLang="en-US"/>
              <a:t>We are obligated to forgive others when they repent, no matter how many times they seek it, because their worst sins against us are almost nothing compared to our sins against God.</a:t>
            </a:r>
          </a:p>
        </p:txBody>
      </p:sp>
    </p:spTree>
    <p:custDataLst>
      <p:tags r:id="rId1"/>
    </p:custDataLst>
  </p:cSld>
  <p:clrMapOvr>
    <a:masterClrMapping/>
  </p:clrMapOvr>
  <p:transition advTm="435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Its Significance</a:t>
            </a:r>
          </a:p>
        </p:txBody>
      </p:sp>
      <p:sp>
        <p:nvSpPr>
          <p:cNvPr id="17411" name="Rectangle 3"/>
          <p:cNvSpPr>
            <a:spLocks noGrp="1" noChangeArrowheads="1"/>
          </p:cNvSpPr>
          <p:nvPr>
            <p:ph type="body" idx="1"/>
          </p:nvPr>
        </p:nvSpPr>
        <p:spPr/>
        <p:txBody>
          <a:bodyPr/>
          <a:lstStyle/>
          <a:p>
            <a:r>
              <a:rPr lang="en-US" altLang="en-US"/>
              <a:t>Though (as appears elsewhere) God will not cancel forgiveness he has actually given, if we are unforgiving people we show that we have not really received forgiveness from God.</a:t>
            </a:r>
          </a:p>
          <a:p>
            <a:r>
              <a:rPr lang="en-US" altLang="en-US"/>
              <a:t>May God give us grace to forgive those who sin against us!</a:t>
            </a:r>
          </a:p>
        </p:txBody>
      </p:sp>
    </p:spTree>
    <p:custDataLst>
      <p:tags r:id="rId1"/>
    </p:custDataLst>
  </p:cSld>
  <p:clrMapOvr>
    <a:masterClrMapping/>
  </p:clrMapOvr>
  <p:transition advTm="261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UnforgivingServant"/>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109788" y="838200"/>
            <a:ext cx="4924425" cy="5181600"/>
          </a:xfrm>
          <a:prstGeom prst="rect">
            <a:avLst/>
          </a:prstGeom>
          <a:noFill/>
          <a:extLst>
            <a:ext uri="{909E8E84-426E-40DD-AFC4-6F175D3DCCD1}">
              <a14:hiddenFill xmlns:a14="http://schemas.microsoft.com/office/drawing/2010/main">
                <a:solidFill>
                  <a:srgbClr val="FFFFFF"/>
                </a:solidFill>
              </a14:hiddenFill>
            </a:ext>
          </a:extLst>
        </p:spPr>
      </p:pic>
      <p:sp>
        <p:nvSpPr>
          <p:cNvPr id="18436" name="Rectangle 4"/>
          <p:cNvSpPr>
            <a:spLocks noGrp="1" noChangeArrowheads="1"/>
          </p:cNvSpPr>
          <p:nvPr>
            <p:ph type="ctrTitle"/>
          </p:nvPr>
        </p:nvSpPr>
        <p:spPr/>
        <p:txBody>
          <a:bodyPr/>
          <a:lstStyle/>
          <a:p>
            <a:r>
              <a:rPr lang="en-US" altLang="en-US"/>
              <a:t>The End</a:t>
            </a:r>
          </a:p>
        </p:txBody>
      </p:sp>
      <p:sp>
        <p:nvSpPr>
          <p:cNvPr id="1843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Revenge is…</a:t>
            </a:r>
          </a:p>
        </p:txBody>
      </p:sp>
      <p:sp>
        <p:nvSpPr>
          <p:cNvPr id="3075" name="Rectangle 3"/>
          <p:cNvSpPr>
            <a:spLocks noGrp="1" noChangeArrowheads="1"/>
          </p:cNvSpPr>
          <p:nvPr>
            <p:ph type="body" idx="1"/>
          </p:nvPr>
        </p:nvSpPr>
        <p:spPr/>
        <p:txBody>
          <a:bodyPr/>
          <a:lstStyle/>
          <a:p>
            <a:r>
              <a:rPr lang="en-US" altLang="en-US"/>
              <a:t>…a major feature in the lives of many.</a:t>
            </a:r>
          </a:p>
          <a:p>
            <a:r>
              <a:rPr lang="en-US" altLang="en-US"/>
              <a:t>…a strong temptation for all of us.</a:t>
            </a:r>
          </a:p>
          <a:p>
            <a:r>
              <a:rPr lang="en-US" altLang="en-US"/>
              <a:t>It is hard to forgive when someone has done something really nasty to us!</a:t>
            </a:r>
          </a:p>
          <a:p>
            <a:r>
              <a:rPr lang="en-US" altLang="en-US"/>
              <a:t>But Jesus requires his followers to be forgiving.</a:t>
            </a:r>
          </a:p>
          <a:p>
            <a:r>
              <a:rPr lang="en-US" altLang="en-US"/>
              <a:t>This is not an option!</a:t>
            </a:r>
          </a:p>
          <a:p>
            <a:r>
              <a:rPr lang="en-US" altLang="en-US"/>
              <a:t>Consider Jesus</a:t>
            </a:r>
            <a:r>
              <a:rPr lang="en-US" altLang="en-US">
                <a:cs typeface="Arial" charset="0"/>
              </a:rPr>
              <a:t>'</a:t>
            </a:r>
            <a:r>
              <a:rPr lang="en-US" altLang="en-US"/>
              <a:t> story in Matthew 18.</a:t>
            </a:r>
          </a:p>
        </p:txBody>
      </p:sp>
    </p:spTree>
    <p:custDataLst>
      <p:tags r:id="rId1"/>
    </p:custDataLst>
  </p:cSld>
  <p:clrMapOvr>
    <a:masterClrMapping/>
  </p:clrMapOvr>
  <p:transition advTm="456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Matthew 18:21-35 (1)</a:t>
            </a:r>
          </a:p>
        </p:txBody>
      </p:sp>
      <p:sp>
        <p:nvSpPr>
          <p:cNvPr id="4100" name="Text Box 4"/>
          <p:cNvSpPr txBox="1">
            <a:spLocks noChangeArrowheads="1"/>
          </p:cNvSpPr>
          <p:nvPr/>
        </p:nvSpPr>
        <p:spPr bwMode="auto">
          <a:xfrm>
            <a:off x="457200" y="1219200"/>
            <a:ext cx="8153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21 (NIV) Then Peter came to Jesus and asked, </a:t>
            </a:r>
            <a:r>
              <a:rPr lang="en-US" altLang="en-US">
                <a:cs typeface="Arial" charset="0"/>
              </a:rPr>
              <a:t>"</a:t>
            </a:r>
            <a:r>
              <a:rPr lang="en-US" altLang="en-US"/>
              <a:t>Lord, how many times shall I forgive my brother when he sins against me? Up to seven times?</a:t>
            </a:r>
            <a:r>
              <a:rPr lang="en-US" altLang="en-US">
                <a:cs typeface="Arial" charset="0"/>
              </a:rPr>
              <a:t>"</a:t>
            </a:r>
            <a:r>
              <a:rPr lang="en-US" altLang="en-US"/>
              <a:t> 22 Jesus answered, </a:t>
            </a:r>
            <a:r>
              <a:rPr lang="en-US" altLang="en-US">
                <a:cs typeface="Arial" charset="0"/>
              </a:rPr>
              <a:t>"</a:t>
            </a:r>
            <a:r>
              <a:rPr lang="en-US" altLang="en-US"/>
              <a:t>I tell you, not seven times, but seventy-seven times. 23 Therefore, the kingdom of heaven is like a king who wanted to settle accounts with his servants. 24 As he began the settlement, a man who owed him ten thousand talents [millions of dollars] was brought to him. 25 Since he was not able to pay, the master ordered that he and his wife and his child-ren and all that he had be sold to repay the debt. 26 The servant fell on his knees before him. </a:t>
            </a:r>
            <a:r>
              <a:rPr lang="en-US" altLang="en-US">
                <a:cs typeface="Arial" charset="0"/>
              </a:rPr>
              <a:t>'</a:t>
            </a:r>
            <a:r>
              <a:rPr lang="en-US" altLang="en-US"/>
              <a:t>Be patient with me,</a:t>
            </a:r>
            <a:r>
              <a:rPr lang="en-US" altLang="en-US">
                <a:cs typeface="Arial" charset="0"/>
              </a:rPr>
              <a:t>'</a:t>
            </a:r>
            <a:r>
              <a:rPr lang="en-US" altLang="en-US"/>
              <a:t> he begged, </a:t>
            </a:r>
            <a:r>
              <a:rPr lang="en-US" altLang="en-US">
                <a:cs typeface="Arial" charset="0"/>
              </a:rPr>
              <a:t>'</a:t>
            </a:r>
            <a:r>
              <a:rPr lang="en-US" altLang="en-US"/>
              <a:t>and I will pay back everything.</a:t>
            </a:r>
            <a:r>
              <a:rPr lang="en-US" altLang="en-US">
                <a:cs typeface="Arial" charset="0"/>
              </a:rPr>
              <a:t>'</a:t>
            </a:r>
            <a:r>
              <a:rPr lang="en-US" altLang="en-US"/>
              <a:t> 27 The servant's master took pity on him, canceled the debt and let him go. </a:t>
            </a:r>
          </a:p>
        </p:txBody>
      </p:sp>
    </p:spTree>
    <p:custDataLst>
      <p:tags r:id="rId1"/>
    </p:custDataLst>
  </p:cSld>
  <p:clrMapOvr>
    <a:masterClrMapping/>
  </p:clrMapOvr>
  <p:transition advTm="459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Matthew 18:21-35 (2)</a:t>
            </a:r>
          </a:p>
        </p:txBody>
      </p:sp>
      <p:sp>
        <p:nvSpPr>
          <p:cNvPr id="6148" name="Text Box 4"/>
          <p:cNvSpPr txBox="1">
            <a:spLocks noChangeArrowheads="1"/>
          </p:cNvSpPr>
          <p:nvPr/>
        </p:nvSpPr>
        <p:spPr bwMode="auto">
          <a:xfrm>
            <a:off x="304800" y="1371600"/>
            <a:ext cx="8839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28 (NIV) </a:t>
            </a:r>
            <a:r>
              <a:rPr lang="en-US" altLang="en-US">
                <a:cs typeface="Arial" charset="0"/>
              </a:rPr>
              <a:t>"</a:t>
            </a:r>
            <a:r>
              <a:rPr lang="en-US" altLang="en-US"/>
              <a:t>But when that servant went out, he found one of his fellow servants who owed him a hundred denarii [a few dol-lars]. He grabbed him and began to choke him. </a:t>
            </a:r>
            <a:r>
              <a:rPr lang="en-US" altLang="en-US">
                <a:cs typeface="Arial" charset="0"/>
              </a:rPr>
              <a:t>'</a:t>
            </a:r>
            <a:r>
              <a:rPr lang="en-US" altLang="en-US"/>
              <a:t>Pay back what you owe me!</a:t>
            </a:r>
            <a:r>
              <a:rPr lang="en-US" altLang="en-US">
                <a:cs typeface="Arial" charset="0"/>
              </a:rPr>
              <a:t>'</a:t>
            </a:r>
            <a:r>
              <a:rPr lang="en-US" altLang="en-US"/>
              <a:t> he demanded. 29 His fellow servant fell to his knees and begged him, </a:t>
            </a:r>
            <a:r>
              <a:rPr lang="en-US" altLang="en-US">
                <a:cs typeface="Arial" charset="0"/>
              </a:rPr>
              <a:t>'</a:t>
            </a:r>
            <a:r>
              <a:rPr lang="en-US" altLang="en-US"/>
              <a:t>Be patient with me, and I will pay you back.</a:t>
            </a:r>
            <a:r>
              <a:rPr lang="en-US" altLang="en-US">
                <a:cs typeface="Arial" charset="0"/>
              </a:rPr>
              <a:t>'</a:t>
            </a:r>
            <a:r>
              <a:rPr lang="en-US" altLang="en-US"/>
              <a:t> 30 But he refused. Instead, he went off and had the man thrown into prison until he could pay the debt. 31 When the other servants saw what had happened, they were greatly distressed and went and told their master everything that had happened. 32 Then the master called the servant in. </a:t>
            </a:r>
            <a:r>
              <a:rPr lang="en-US" altLang="en-US">
                <a:cs typeface="Arial" charset="0"/>
              </a:rPr>
              <a:t>'</a:t>
            </a:r>
            <a:r>
              <a:rPr lang="en-US" altLang="en-US"/>
              <a:t>You wicked servant,</a:t>
            </a:r>
            <a:r>
              <a:rPr lang="en-US" altLang="en-US">
                <a:cs typeface="Arial" charset="0"/>
              </a:rPr>
              <a:t>'</a:t>
            </a:r>
            <a:r>
              <a:rPr lang="en-US" altLang="en-US"/>
              <a:t> he said, </a:t>
            </a:r>
            <a:r>
              <a:rPr lang="en-US" altLang="en-US">
                <a:cs typeface="Arial" charset="0"/>
              </a:rPr>
              <a:t>'</a:t>
            </a:r>
            <a:r>
              <a:rPr lang="en-US" altLang="en-US"/>
              <a:t>I canceled all that debt of yours because you begged me to. 33 Shouldn't you have had mercy on your fellow servant just as I had on you?</a:t>
            </a:r>
            <a:r>
              <a:rPr lang="en-US" altLang="en-US">
                <a:cs typeface="Arial" charset="0"/>
              </a:rPr>
              <a:t>'</a:t>
            </a:r>
          </a:p>
        </p:txBody>
      </p:sp>
    </p:spTree>
    <p:custDataLst>
      <p:tags r:id="rId1"/>
    </p:custDataLst>
  </p:cSld>
  <p:clrMapOvr>
    <a:masterClrMapping/>
  </p:clrMapOvr>
  <p:transition advTm="408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heckerboard(across)">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Matthew 18:21-35 (3)</a:t>
            </a:r>
          </a:p>
        </p:txBody>
      </p:sp>
      <p:sp>
        <p:nvSpPr>
          <p:cNvPr id="8196" name="Text Box 4"/>
          <p:cNvSpPr txBox="1">
            <a:spLocks noChangeArrowheads="1"/>
          </p:cNvSpPr>
          <p:nvPr/>
        </p:nvSpPr>
        <p:spPr bwMode="auto">
          <a:xfrm>
            <a:off x="609600" y="19812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800"/>
          </a:p>
        </p:txBody>
      </p:sp>
      <p:sp>
        <p:nvSpPr>
          <p:cNvPr id="8197" name="Text Box 5"/>
          <p:cNvSpPr txBox="1">
            <a:spLocks noChangeArrowheads="1"/>
          </p:cNvSpPr>
          <p:nvPr/>
        </p:nvSpPr>
        <p:spPr bwMode="auto">
          <a:xfrm>
            <a:off x="609600" y="1752600"/>
            <a:ext cx="792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34 </a:t>
            </a:r>
            <a:r>
              <a:rPr lang="en-US" altLang="en-US">
                <a:cs typeface="Arial" charset="0"/>
              </a:rPr>
              <a:t>"</a:t>
            </a:r>
            <a:r>
              <a:rPr lang="en-US" altLang="en-US"/>
              <a:t>In anger his master turned him over to the jailers to be tortured, until he should pay back all he owed. 35 This is how my heavenly Father will treat each of you unless you forgive your brother from your heart.</a:t>
            </a:r>
            <a:r>
              <a:rPr lang="en-US" altLang="en-US">
                <a:cs typeface="Arial" charset="0"/>
              </a:rPr>
              <a:t>"</a:t>
            </a:r>
          </a:p>
        </p:txBody>
      </p:sp>
    </p:spTree>
    <p:custDataLst>
      <p:tags r:id="rId1"/>
    </p:custDataLst>
  </p:cSld>
  <p:clrMapOvr>
    <a:masterClrMapping/>
  </p:clrMapOvr>
  <p:transition advTm="182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checkerboard(across)">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 Context</a:t>
            </a:r>
          </a:p>
        </p:txBody>
      </p:sp>
      <p:sp>
        <p:nvSpPr>
          <p:cNvPr id="10243" name="Rectangle 3"/>
          <p:cNvSpPr>
            <a:spLocks noGrp="1" noChangeArrowheads="1"/>
          </p:cNvSpPr>
          <p:nvPr>
            <p:ph type="body" idx="1"/>
          </p:nvPr>
        </p:nvSpPr>
        <p:spPr/>
        <p:txBody>
          <a:bodyPr/>
          <a:lstStyle/>
          <a:p>
            <a:r>
              <a:rPr lang="en-US" altLang="en-US"/>
              <a:t>Jesus has just been teaching on how Christians are to deal with other believers who have sinned against them.</a:t>
            </a:r>
          </a:p>
          <a:p>
            <a:r>
              <a:rPr lang="en-US" altLang="en-US"/>
              <a:t>Peter wants to know how many times we should forgive a brother.</a:t>
            </a:r>
          </a:p>
          <a:p>
            <a:r>
              <a:rPr lang="en-US" altLang="en-US"/>
              <a:t>This probably assumes repentance; compare Luke 17:4, where Jesus says, “If he repents, forgive him.”</a:t>
            </a:r>
          </a:p>
        </p:txBody>
      </p:sp>
    </p:spTree>
    <p:custDataLst>
      <p:tags r:id="rId1"/>
    </p:custDataLst>
  </p:cSld>
  <p:clrMapOvr>
    <a:masterClrMapping/>
  </p:clrMapOvr>
  <p:transition advTm="398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Context</a:t>
            </a:r>
          </a:p>
        </p:txBody>
      </p:sp>
      <p:sp>
        <p:nvSpPr>
          <p:cNvPr id="11267" name="Rectangle 3"/>
          <p:cNvSpPr>
            <a:spLocks noGrp="1" noChangeArrowheads="1"/>
          </p:cNvSpPr>
          <p:nvPr>
            <p:ph type="body" idx="1"/>
          </p:nvPr>
        </p:nvSpPr>
        <p:spPr/>
        <p:txBody>
          <a:bodyPr/>
          <a:lstStyle/>
          <a:p>
            <a:pPr>
              <a:lnSpc>
                <a:spcPct val="90000"/>
              </a:lnSpc>
            </a:pPr>
            <a:r>
              <a:rPr lang="en-US" altLang="en-US"/>
              <a:t>Peter probably feels generous in suggesting seven times, as the rabbis recommended limiting forgiveness to three times.</a:t>
            </a:r>
          </a:p>
          <a:p>
            <a:pPr>
              <a:lnSpc>
                <a:spcPct val="90000"/>
              </a:lnSpc>
            </a:pPr>
            <a:r>
              <a:rPr lang="en-US" altLang="en-US"/>
              <a:t>Jesus</a:t>
            </a:r>
            <a:r>
              <a:rPr lang="en-US" altLang="en-US">
                <a:cs typeface="Arial" charset="0"/>
              </a:rPr>
              <a:t>'</a:t>
            </a:r>
            <a:r>
              <a:rPr lang="en-US" altLang="en-US"/>
              <a:t> response is best understood as saying our forgiveness should be unlimited rather than that we should keep careful accounts.</a:t>
            </a:r>
          </a:p>
          <a:p>
            <a:pPr>
              <a:lnSpc>
                <a:spcPct val="90000"/>
              </a:lnSpc>
            </a:pPr>
            <a:r>
              <a:rPr lang="en-US" altLang="en-US"/>
              <a:t>He justifies his answer with this story.</a:t>
            </a:r>
          </a:p>
        </p:txBody>
      </p:sp>
    </p:spTree>
    <p:custDataLst>
      <p:tags r:id="rId1"/>
    </p:custDataLst>
  </p:cSld>
  <p:clrMapOvr>
    <a:masterClrMapping/>
  </p:clrMapOvr>
  <p:transition advTm="312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The Story</a:t>
            </a:r>
          </a:p>
        </p:txBody>
      </p:sp>
      <p:sp>
        <p:nvSpPr>
          <p:cNvPr id="12291" name="Rectangle 3"/>
          <p:cNvSpPr>
            <a:spLocks noGrp="1" noChangeArrowheads="1"/>
          </p:cNvSpPr>
          <p:nvPr>
            <p:ph type="body" idx="1"/>
          </p:nvPr>
        </p:nvSpPr>
        <p:spPr/>
        <p:txBody>
          <a:bodyPr/>
          <a:lstStyle/>
          <a:p>
            <a:pPr>
              <a:lnSpc>
                <a:spcPct val="90000"/>
              </a:lnSpc>
            </a:pPr>
            <a:r>
              <a:rPr lang="en-US" altLang="en-US"/>
              <a:t>A king is settling accounts with his </a:t>
            </a:r>
            <a:r>
              <a:rPr lang="en-US" altLang="en-US">
                <a:cs typeface="Arial" charset="0"/>
              </a:rPr>
              <a:t>'</a:t>
            </a:r>
            <a:r>
              <a:rPr lang="en-US" altLang="en-US"/>
              <a:t>servants.</a:t>
            </a:r>
            <a:r>
              <a:rPr lang="en-US" altLang="en-US">
                <a:cs typeface="Arial" charset="0"/>
              </a:rPr>
              <a:t>'</a:t>
            </a:r>
          </a:p>
          <a:p>
            <a:pPr>
              <a:lnSpc>
                <a:spcPct val="90000"/>
              </a:lnSpc>
            </a:pPr>
            <a:r>
              <a:rPr lang="en-US" altLang="en-US"/>
              <a:t>The size of the fellow</a:t>
            </a:r>
            <a:r>
              <a:rPr lang="en-US" altLang="en-US">
                <a:cs typeface="Arial" charset="0"/>
              </a:rPr>
              <a:t>'</a:t>
            </a:r>
            <a:r>
              <a:rPr lang="en-US" altLang="en-US"/>
              <a:t>s debt (10,000 talents) indicates that he is a high-level official in the royal bureaucracy.</a:t>
            </a:r>
          </a:p>
          <a:p>
            <a:pPr>
              <a:lnSpc>
                <a:spcPct val="90000"/>
              </a:lnSpc>
            </a:pPr>
            <a:r>
              <a:rPr lang="en-US" altLang="en-US"/>
              <a:t>One talent = 60-75 lb of silver (25-30 Kg)</a:t>
            </a:r>
          </a:p>
          <a:p>
            <a:pPr>
              <a:lnSpc>
                <a:spcPct val="90000"/>
              </a:lnSpc>
            </a:pPr>
            <a:r>
              <a:rPr lang="en-US" altLang="en-US"/>
              <a:t>According to Josephus (</a:t>
            </a:r>
            <a:r>
              <a:rPr lang="en-US" altLang="en-US" i="1"/>
              <a:t>Ant</a:t>
            </a:r>
            <a:r>
              <a:rPr lang="en-US" altLang="en-US"/>
              <a:t> 12.175), the annual tax revenue of Palestine was 8,000 talents.</a:t>
            </a:r>
          </a:p>
        </p:txBody>
      </p:sp>
    </p:spTree>
    <p:custDataLst>
      <p:tags r:id="rId1"/>
    </p:custDataLst>
  </p:cSld>
  <p:clrMapOvr>
    <a:masterClrMapping/>
  </p:clrMapOvr>
  <p:transition advTm="808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The Story</a:t>
            </a:r>
          </a:p>
        </p:txBody>
      </p:sp>
      <p:sp>
        <p:nvSpPr>
          <p:cNvPr id="13315" name="Rectangle 3"/>
          <p:cNvSpPr>
            <a:spLocks noGrp="1" noChangeArrowheads="1"/>
          </p:cNvSpPr>
          <p:nvPr>
            <p:ph type="body" idx="1"/>
          </p:nvPr>
        </p:nvSpPr>
        <p:spPr/>
        <p:txBody>
          <a:bodyPr/>
          <a:lstStyle/>
          <a:p>
            <a:r>
              <a:rPr lang="en-US" altLang="en-US" sz="2800"/>
              <a:t>Sell fellow &amp; family into slavery: mainly punishment or revenge, since the top price for a slave would have been about one talent, for most slaves, less than 1/10 of this.</a:t>
            </a:r>
          </a:p>
          <a:p>
            <a:r>
              <a:rPr lang="en-US" altLang="en-US" sz="2800"/>
              <a:t>Fellow</a:t>
            </a:r>
            <a:r>
              <a:rPr lang="en-US" altLang="en-US" sz="2800">
                <a:cs typeface="Arial" charset="0"/>
              </a:rPr>
              <a:t>'</a:t>
            </a:r>
            <a:r>
              <a:rPr lang="en-US" altLang="en-US" sz="2800"/>
              <a:t>s plea: be patient &amp; I</a:t>
            </a:r>
            <a:r>
              <a:rPr lang="en-US" altLang="en-US" sz="2800">
                <a:cs typeface="Arial" charset="0"/>
              </a:rPr>
              <a:t>'</a:t>
            </a:r>
            <a:r>
              <a:rPr lang="en-US" altLang="en-US" sz="2800"/>
              <a:t>ll repay</a:t>
            </a:r>
          </a:p>
          <a:p>
            <a:pPr lvl="1"/>
            <a:r>
              <a:rPr lang="en-US" altLang="en-US" sz="2400"/>
              <a:t>Unbelievable!</a:t>
            </a:r>
          </a:p>
          <a:p>
            <a:pPr lvl="1"/>
            <a:r>
              <a:rPr lang="en-US" altLang="en-US" sz="2400"/>
              <a:t>King Herod</a:t>
            </a:r>
            <a:r>
              <a:rPr lang="en-US" altLang="en-US" sz="2400">
                <a:cs typeface="Arial" charset="0"/>
              </a:rPr>
              <a:t>'</a:t>
            </a:r>
            <a:r>
              <a:rPr lang="en-US" altLang="en-US" sz="2400"/>
              <a:t>s annual income 900 talents.</a:t>
            </a:r>
          </a:p>
          <a:p>
            <a:pPr lvl="1"/>
            <a:r>
              <a:rPr lang="en-US" altLang="en-US" sz="2400"/>
              <a:t>For a common day-laborer, this would be 60 million days</a:t>
            </a:r>
            <a:r>
              <a:rPr lang="en-US" altLang="en-US" sz="2400">
                <a:cs typeface="Arial" charset="0"/>
              </a:rPr>
              <a:t>'</a:t>
            </a:r>
            <a:r>
              <a:rPr lang="en-US" altLang="en-US" sz="2400"/>
              <a:t> wages, ~200,000 years!</a:t>
            </a:r>
          </a:p>
          <a:p>
            <a:r>
              <a:rPr lang="en-US" altLang="en-US" sz="2800"/>
              <a:t>But the king has pity and forgives.</a:t>
            </a:r>
          </a:p>
        </p:txBody>
      </p:sp>
    </p:spTree>
    <p:custDataLst>
      <p:tags r:id="rId1"/>
    </p:custDataLst>
  </p:cSld>
  <p:clrMapOvr>
    <a:masterClrMapping/>
  </p:clrMapOvr>
  <p:transition advTm="848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4.6|2"/>
</p:tagLst>
</file>

<file path=ppt/tags/tag10.xml><?xml version="1.0" encoding="utf-8"?>
<p:tagLst xmlns:a="http://schemas.openxmlformats.org/drawingml/2006/main" xmlns:r="http://schemas.openxmlformats.org/officeDocument/2006/relationships" xmlns:p="http://schemas.openxmlformats.org/presentationml/2006/main">
  <p:tag name="TIMING" val="|1.8|4.7|6.4|14.4|6.4|5.3|20.5"/>
</p:tagLst>
</file>

<file path=ppt/tags/tag11.xml><?xml version="1.0" encoding="utf-8"?>
<p:tagLst xmlns:a="http://schemas.openxmlformats.org/drawingml/2006/main" xmlns:r="http://schemas.openxmlformats.org/officeDocument/2006/relationships" xmlns:p="http://schemas.openxmlformats.org/presentationml/2006/main">
  <p:tag name="TIMING" val="|0.3|4.7|5.6|20"/>
</p:tagLst>
</file>

<file path=ppt/tags/tag12.xml><?xml version="1.0" encoding="utf-8"?>
<p:tagLst xmlns:a="http://schemas.openxmlformats.org/drawingml/2006/main" xmlns:r="http://schemas.openxmlformats.org/officeDocument/2006/relationships" xmlns:p="http://schemas.openxmlformats.org/presentationml/2006/main">
  <p:tag name="TIMING" val="|7.6|22.5"/>
</p:tagLst>
</file>

<file path=ppt/tags/tag13.xml><?xml version="1.0" encoding="utf-8"?>
<p:tagLst xmlns:a="http://schemas.openxmlformats.org/drawingml/2006/main" xmlns:r="http://schemas.openxmlformats.org/officeDocument/2006/relationships" xmlns:p="http://schemas.openxmlformats.org/presentationml/2006/main">
  <p:tag name="TIMING" val="|0.3|13.2"/>
</p:tagLst>
</file>

<file path=ppt/tags/tag14.xml><?xml version="1.0" encoding="utf-8"?>
<p:tagLst xmlns:a="http://schemas.openxmlformats.org/drawingml/2006/main" xmlns:r="http://schemas.openxmlformats.org/officeDocument/2006/relationships" xmlns:p="http://schemas.openxmlformats.org/presentationml/2006/main">
  <p:tag name="TIMING" val="|0.7"/>
</p:tagLst>
</file>

<file path=ppt/tags/tag2.xml><?xml version="1.0" encoding="utf-8"?>
<p:tagLst xmlns:a="http://schemas.openxmlformats.org/drawingml/2006/main" xmlns:r="http://schemas.openxmlformats.org/officeDocument/2006/relationships" xmlns:p="http://schemas.openxmlformats.org/presentationml/2006/main">
  <p:tag name="TIMING" val="|0.4|16.5|12|6.3|3.6|3"/>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ags/tag4.xml><?xml version="1.0" encoding="utf-8"?>
<p:tagLst xmlns:a="http://schemas.openxmlformats.org/drawingml/2006/main" xmlns:r="http://schemas.openxmlformats.org/officeDocument/2006/relationships" xmlns:p="http://schemas.openxmlformats.org/presentationml/2006/main">
  <p:tag name="TIMING" val="|0.3"/>
</p:tagLst>
</file>

<file path=ppt/tags/tag5.xml><?xml version="1.0" encoding="utf-8"?>
<p:tagLst xmlns:a="http://schemas.openxmlformats.org/drawingml/2006/main" xmlns:r="http://schemas.openxmlformats.org/officeDocument/2006/relationships" xmlns:p="http://schemas.openxmlformats.org/presentationml/2006/main">
  <p:tag name="TIMING" val="|0.3"/>
</p:tagLst>
</file>

<file path=ppt/tags/tag6.xml><?xml version="1.0" encoding="utf-8"?>
<p:tagLst xmlns:a="http://schemas.openxmlformats.org/drawingml/2006/main" xmlns:r="http://schemas.openxmlformats.org/officeDocument/2006/relationships" xmlns:p="http://schemas.openxmlformats.org/presentationml/2006/main">
  <p:tag name="TIMING" val="|1.9|13.8|5.5"/>
</p:tagLst>
</file>

<file path=ppt/tags/tag7.xml><?xml version="1.0" encoding="utf-8"?>
<p:tagLst xmlns:a="http://schemas.openxmlformats.org/drawingml/2006/main" xmlns:r="http://schemas.openxmlformats.org/officeDocument/2006/relationships" xmlns:p="http://schemas.openxmlformats.org/presentationml/2006/main">
  <p:tag name="TIMING" val="|0.3|10.5|14.3"/>
</p:tagLst>
</file>

<file path=ppt/tags/tag8.xml><?xml version="1.0" encoding="utf-8"?>
<p:tagLst xmlns:a="http://schemas.openxmlformats.org/drawingml/2006/main" xmlns:r="http://schemas.openxmlformats.org/officeDocument/2006/relationships" xmlns:p="http://schemas.openxmlformats.org/presentationml/2006/main">
  <p:tag name="TIMING" val="|0.5|23.2|14.8|11.4"/>
</p:tagLst>
</file>

<file path=ppt/tags/tag9.xml><?xml version="1.0" encoding="utf-8"?>
<p:tagLst xmlns:a="http://schemas.openxmlformats.org/drawingml/2006/main" xmlns:r="http://schemas.openxmlformats.org/officeDocument/2006/relationships" xmlns:p="http://schemas.openxmlformats.org/presentationml/2006/main">
  <p:tag name="TIMING" val="|0.3|24.3|3.6|6.1|23.3|2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932</Words>
  <Application>Microsoft Office PowerPoint</Application>
  <PresentationFormat>On-screen Show (4:3)</PresentationFormat>
  <Paragraphs>56</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The Unforgiving Servant</vt:lpstr>
      <vt:lpstr>Revenge is…</vt:lpstr>
      <vt:lpstr>Matthew 18:21-35 (1)</vt:lpstr>
      <vt:lpstr>Matthew 18:21-35 (2)</vt:lpstr>
      <vt:lpstr>Matthew 18:21-35 (3)</vt:lpstr>
      <vt:lpstr>The Context</vt:lpstr>
      <vt:lpstr>The Context</vt:lpstr>
      <vt:lpstr>The Story</vt:lpstr>
      <vt:lpstr>The Story</vt:lpstr>
      <vt:lpstr>The Story</vt:lpstr>
      <vt:lpstr>The Story</vt:lpstr>
      <vt:lpstr>Its Significance</vt:lpstr>
      <vt:lpstr>Its Significance</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Unforgiving Servant</dc:title>
  <dc:creator>rnewman</dc:creator>
  <cp:lastModifiedBy>Newman</cp:lastModifiedBy>
  <cp:revision>38</cp:revision>
  <dcterms:created xsi:type="dcterms:W3CDTF">2008-05-14T21:51:05Z</dcterms:created>
  <dcterms:modified xsi:type="dcterms:W3CDTF">2015-07-09T18:22:10Z</dcterms:modified>
</cp:coreProperties>
</file>