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4EF5F-72B8-4D0B-A3F7-B1AC3D65B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9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A9CE-A793-4B9B-9DC8-F5A07E98D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A644-490F-4FEE-8B7A-F95830A4D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92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425DB-C91E-4E6B-9E5E-2742A1A86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3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79F539-9085-4BE1-B36C-99C1CAB06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6BE78-E17A-4D60-909F-2969AB6B7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2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3C8DD-AD54-4BC8-8915-449D53F7D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2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5D4E9-1A04-4A6C-99D5-D6AF67449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2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FFA89-17B8-467B-B27F-0332E48C8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6BA1-C791-4F26-ADFC-980C50920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4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0044-C50C-460C-8A6B-C3D97814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23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2522-FBC0-4FD5-8368-E2199AF71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08D0-5DD3-4C2F-BAB0-F9C353329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5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743A5A-8C13-4096-A2B3-4551E293F9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ing-islam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http://www.answering-islam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143000"/>
          </a:xfrm>
        </p:spPr>
        <p:txBody>
          <a:bodyPr/>
          <a:lstStyle/>
          <a:p>
            <a:r>
              <a:rPr lang="en-US" altLang="en-US"/>
              <a:t>Understanding Islam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UndIsla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</a:t>
            </a:r>
            <a:br>
              <a:rPr lang="en-US" altLang="en-US"/>
            </a:br>
            <a:r>
              <a:rPr lang="en-US" altLang="en-US"/>
              <a:t>Divine Predestination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Muslims believe in Divine Predestination, but this belief … does not mean that human beings do not have freewill …  This means that they can choose right or wrong and that they are responsible for their choices.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48</a:t>
            </a:r>
          </a:p>
        </p:txBody>
      </p:sp>
      <p:pic>
        <p:nvPicPr>
          <p:cNvPr id="11268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5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</a:t>
            </a:r>
            <a:br>
              <a:rPr lang="en-US" altLang="en-US"/>
            </a:br>
            <a:r>
              <a:rPr lang="en-US" altLang="en-US"/>
              <a:t>Divine Predestination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The belief … includes … four things:</a:t>
            </a:r>
          </a:p>
          <a:p>
            <a:pPr lvl="1"/>
            <a:r>
              <a:rPr lang="en-US" altLang="en-US">
                <a:latin typeface="Arial" charset="0"/>
              </a:rPr>
              <a:t>God knows everything.</a:t>
            </a:r>
          </a:p>
          <a:p>
            <a:pPr lvl="1"/>
            <a:r>
              <a:rPr lang="en-US" altLang="en-US">
                <a:latin typeface="Arial" charset="0"/>
              </a:rPr>
              <a:t>God has recorded all that has happened and will happen.</a:t>
            </a:r>
          </a:p>
          <a:p>
            <a:pPr lvl="1"/>
            <a:r>
              <a:rPr lang="en-US" altLang="en-US">
                <a:latin typeface="Arial" charset="0"/>
              </a:rPr>
              <a:t>Whatever God wills to happen happens…</a:t>
            </a:r>
          </a:p>
          <a:p>
            <a:pPr lvl="1"/>
            <a:r>
              <a:rPr lang="en-US" altLang="en-US">
                <a:latin typeface="Arial" charset="0"/>
              </a:rPr>
              <a:t>God is the Creator of everything.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</a:rPr>
              <a:t>BIGUI, 48-49</a:t>
            </a:r>
          </a:p>
        </p:txBody>
      </p:sp>
      <p:pic>
        <p:nvPicPr>
          <p:cNvPr id="12292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4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</a:t>
            </a:r>
            <a:br>
              <a:rPr lang="en-US" altLang="en-US"/>
            </a:br>
            <a:r>
              <a:rPr lang="en-US" altLang="en-US"/>
              <a:t>Christianity &amp; Islam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>
                <a:latin typeface="Arial" charset="0"/>
              </a:rPr>
              <a:t>Consider the Apostles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 Creed.</a:t>
            </a:r>
          </a:p>
          <a:p>
            <a:r>
              <a:rPr lang="en-US" altLang="en-US">
                <a:latin typeface="Arial" charset="0"/>
              </a:rPr>
              <a:t>We will first go through it as it stands.</a:t>
            </a:r>
          </a:p>
          <a:p>
            <a:r>
              <a:rPr lang="en-US" altLang="en-US">
                <a:latin typeface="Arial" charset="0"/>
              </a:rPr>
              <a:t>Then we will mark the items rejected by Islam with </a:t>
            </a:r>
            <a:r>
              <a:rPr lang="en-US" altLang="en-US">
                <a:solidFill>
                  <a:schemeClr val="hlink"/>
                </a:solidFill>
                <a:latin typeface="Arial" charset="0"/>
              </a:rPr>
              <a:t>red</a:t>
            </a:r>
            <a:r>
              <a:rPr lang="en-US" altLang="en-US">
                <a:latin typeface="Arial" charset="0"/>
              </a:rPr>
              <a:t> type.</a:t>
            </a:r>
          </a:p>
        </p:txBody>
      </p:sp>
      <p:pic>
        <p:nvPicPr>
          <p:cNvPr id="19460" name="Picture 1028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29" descr="Christtrium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4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I believe in God the Father Almighty, Maker of Heaven and Earth;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And in Jesus Christ His only Son, our Lord,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Who was conceived by the Holy Ghost, Born of the Virgin Mary,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Suffered under Pontius Pilate, Was crucified, dead and buried…</a:t>
            </a:r>
          </a:p>
        </p:txBody>
      </p:sp>
      <p:pic>
        <p:nvPicPr>
          <p:cNvPr id="20484" name="Picture 1028" descr="Christtrium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He descended into hell; the third day He arose again from the dead,</a:t>
            </a:r>
          </a:p>
          <a:p>
            <a:r>
              <a:rPr lang="en-US" altLang="en-US">
                <a:latin typeface="Arial" charset="0"/>
              </a:rPr>
              <a:t>He ascended into heaven,</a:t>
            </a:r>
          </a:p>
          <a:p>
            <a:r>
              <a:rPr lang="en-US" altLang="en-US">
                <a:latin typeface="Arial" charset="0"/>
              </a:rPr>
              <a:t>And sitteth at the right hand of God the Father Almighty;</a:t>
            </a:r>
          </a:p>
          <a:p>
            <a:r>
              <a:rPr lang="en-US" altLang="en-US">
                <a:latin typeface="Arial" charset="0"/>
              </a:rPr>
              <a:t>From thence He shall come to judge the quick and the dead.</a:t>
            </a:r>
          </a:p>
        </p:txBody>
      </p:sp>
      <p:pic>
        <p:nvPicPr>
          <p:cNvPr id="21508" name="Picture 4" descr="Christtrium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I believe in the Holy Ghost;</a:t>
            </a:r>
          </a:p>
          <a:p>
            <a:r>
              <a:rPr lang="en-US" altLang="en-US">
                <a:latin typeface="Arial" charset="0"/>
              </a:rPr>
              <a:t>The Holy Catholic Church;</a:t>
            </a:r>
          </a:p>
          <a:p>
            <a:r>
              <a:rPr lang="en-US" altLang="en-US">
                <a:latin typeface="Arial" charset="0"/>
              </a:rPr>
              <a:t>The Communion of Saints;</a:t>
            </a:r>
          </a:p>
          <a:p>
            <a:r>
              <a:rPr lang="en-US" altLang="en-US">
                <a:latin typeface="Arial" charset="0"/>
              </a:rPr>
              <a:t>The Forgiveness of Sins,</a:t>
            </a:r>
          </a:p>
          <a:p>
            <a:r>
              <a:rPr lang="en-US" altLang="en-US">
                <a:latin typeface="Arial" charset="0"/>
              </a:rPr>
              <a:t>The Resurrection of the body,</a:t>
            </a:r>
          </a:p>
          <a:p>
            <a:r>
              <a:rPr lang="en-US" altLang="en-US">
                <a:latin typeface="Arial" charset="0"/>
              </a:rPr>
              <a:t>And the life everlasting.</a:t>
            </a:r>
          </a:p>
        </p:txBody>
      </p:sp>
      <p:pic>
        <p:nvPicPr>
          <p:cNvPr id="22532" name="Picture 4" descr="Christtrium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I believe in God </a:t>
            </a:r>
            <a:r>
              <a:rPr lang="en-US" altLang="en-US">
                <a:solidFill>
                  <a:schemeClr val="hlink"/>
                </a:solidFill>
                <a:latin typeface="Arial" charset="0"/>
              </a:rPr>
              <a:t>the Father</a:t>
            </a:r>
            <a:r>
              <a:rPr lang="en-US" altLang="en-US">
                <a:latin typeface="Arial" charset="0"/>
              </a:rPr>
              <a:t> Almighty, Maker of Heaven and Earth;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And in Jesus Christ </a:t>
            </a:r>
            <a:r>
              <a:rPr lang="en-US" altLang="en-US">
                <a:solidFill>
                  <a:schemeClr val="hlink"/>
                </a:solidFill>
                <a:latin typeface="Arial" charset="0"/>
              </a:rPr>
              <a:t>His only Son, our Lord</a:t>
            </a:r>
            <a:r>
              <a:rPr lang="en-US" altLang="en-US"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Who was conceived by the Holy Ghost, Born of the Virgin Mary,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hlink"/>
                </a:solidFill>
                <a:latin typeface="Arial" charset="0"/>
              </a:rPr>
              <a:t>Suffered under Pontius Pilate, Was crucified, dead and buried…</a:t>
            </a:r>
          </a:p>
        </p:txBody>
      </p:sp>
      <p:pic>
        <p:nvPicPr>
          <p:cNvPr id="23556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8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Arial" charset="0"/>
              </a:rPr>
              <a:t>He descended into hell; the third day He arose again from the dead,</a:t>
            </a:r>
          </a:p>
          <a:p>
            <a:r>
              <a:rPr lang="en-US" altLang="en-US">
                <a:latin typeface="Arial" charset="0"/>
              </a:rPr>
              <a:t>He ascended into heaven,</a:t>
            </a:r>
          </a:p>
          <a:p>
            <a:r>
              <a:rPr lang="en-US" altLang="en-US">
                <a:solidFill>
                  <a:schemeClr val="hlink"/>
                </a:solidFill>
                <a:latin typeface="Arial" charset="0"/>
              </a:rPr>
              <a:t>And sitteth at the right hand of God the Father Almighty;</a:t>
            </a:r>
          </a:p>
          <a:p>
            <a:r>
              <a:rPr lang="en-US" altLang="en-US">
                <a:latin typeface="Arial" charset="0"/>
              </a:rPr>
              <a:t>From thence He shall come </a:t>
            </a:r>
            <a:r>
              <a:rPr lang="en-US" altLang="en-US">
                <a:solidFill>
                  <a:schemeClr val="hlink"/>
                </a:solidFill>
                <a:latin typeface="Arial" charset="0"/>
              </a:rPr>
              <a:t>to judge the quick and the dead</a:t>
            </a:r>
            <a:r>
              <a:rPr lang="en-US" altLang="en-US">
                <a:latin typeface="Arial" charset="0"/>
              </a:rPr>
              <a:t>.</a:t>
            </a:r>
          </a:p>
        </p:txBody>
      </p:sp>
      <p:pic>
        <p:nvPicPr>
          <p:cNvPr id="24580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0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I believe in the Holy Ghost;</a:t>
            </a:r>
            <a:r>
              <a:rPr lang="en-US" altLang="en-US">
                <a:solidFill>
                  <a:schemeClr val="hlink"/>
                </a:solidFill>
                <a:latin typeface="Arial" charset="0"/>
              </a:rPr>
              <a:t>*</a:t>
            </a:r>
          </a:p>
          <a:p>
            <a:r>
              <a:rPr lang="en-US" altLang="en-US">
                <a:solidFill>
                  <a:schemeClr val="hlink"/>
                </a:solidFill>
                <a:latin typeface="Arial" charset="0"/>
              </a:rPr>
              <a:t>The Holy Catholic Church;</a:t>
            </a:r>
          </a:p>
          <a:p>
            <a:r>
              <a:rPr lang="en-US" altLang="en-US">
                <a:solidFill>
                  <a:schemeClr val="hlink"/>
                </a:solidFill>
                <a:latin typeface="Arial" charset="0"/>
              </a:rPr>
              <a:t>The Communion of Saints;</a:t>
            </a:r>
          </a:p>
          <a:p>
            <a:r>
              <a:rPr lang="en-US" altLang="en-US">
                <a:latin typeface="Arial" charset="0"/>
              </a:rPr>
              <a:t>The Forgiveness of Sins,</a:t>
            </a:r>
          </a:p>
          <a:p>
            <a:r>
              <a:rPr lang="en-US" altLang="en-US">
                <a:latin typeface="Arial" charset="0"/>
              </a:rPr>
              <a:t>The Resurrection of the body,</a:t>
            </a:r>
          </a:p>
          <a:p>
            <a:r>
              <a:rPr lang="en-US" altLang="en-US">
                <a:latin typeface="Arial" charset="0"/>
              </a:rPr>
              <a:t>And the life everlasting.</a:t>
            </a:r>
          </a:p>
        </p:txBody>
      </p:sp>
      <p:pic>
        <p:nvPicPr>
          <p:cNvPr id="25604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6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Five Pillars</a:t>
            </a:r>
            <a:br>
              <a:rPr lang="en-US" altLang="en-US"/>
            </a:br>
            <a:r>
              <a:rPr lang="en-US" altLang="en-US"/>
              <a:t>of Muslim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>
                <a:latin typeface="Arial" charset="0"/>
              </a:rPr>
              <a:t>Confession of Faith (Shahada)</a:t>
            </a:r>
          </a:p>
          <a:p>
            <a:r>
              <a:rPr lang="en-US" altLang="en-US">
                <a:latin typeface="Arial" charset="0"/>
              </a:rPr>
              <a:t>Ritual Prayer (Salat)</a:t>
            </a:r>
          </a:p>
          <a:p>
            <a:r>
              <a:rPr lang="en-US" altLang="en-US">
                <a:latin typeface="Arial" charset="0"/>
              </a:rPr>
              <a:t>Obligatory Alms (Zakat)</a:t>
            </a:r>
          </a:p>
          <a:p>
            <a:r>
              <a:rPr lang="en-US" altLang="en-US">
                <a:latin typeface="Arial" charset="0"/>
              </a:rPr>
              <a:t>The Fast of Ramadan (Saum)</a:t>
            </a:r>
          </a:p>
          <a:p>
            <a:r>
              <a:rPr lang="en-US" altLang="en-US">
                <a:latin typeface="Arial" charset="0"/>
              </a:rPr>
              <a:t>Pilgrimage to Mecca (Hajj)</a:t>
            </a:r>
          </a:p>
        </p:txBody>
      </p:sp>
      <p:pic>
        <p:nvPicPr>
          <p:cNvPr id="13316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6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Islam?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The religion of Islam is the acceptance of and obedience to the teachings of God which He revealed to His last prophet, Muhammad.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45</a:t>
            </a:r>
          </a:p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Islam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and 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Muslim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are derived from the Arabic word for 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submission,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not the similar word for 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peace.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</a:p>
        </p:txBody>
      </p:sp>
      <p:pic>
        <p:nvPicPr>
          <p:cNvPr id="2052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Confession</a:t>
            </a:r>
            <a:br>
              <a:rPr lang="en-US" altLang="en-US"/>
            </a:br>
            <a:r>
              <a:rPr lang="en-US" altLang="en-US"/>
              <a:t>of Faith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Saying with conviction: </a:t>
            </a:r>
            <a:r>
              <a:rPr lang="en-US" altLang="en-US" i="1">
                <a:latin typeface="Arial" charset="0"/>
              </a:rPr>
              <a:t>La ilaha illa Allah, Muhammadur rasoolu Allah</a:t>
            </a:r>
            <a:r>
              <a:rPr lang="en-US" altLang="en-US">
                <a:latin typeface="Arial" charset="0"/>
              </a:rPr>
              <a:t> (There is no god but Allah, and Muhammad is the Messenger of Allah).</a:t>
            </a:r>
          </a:p>
          <a:p>
            <a:r>
              <a:rPr lang="en-US" altLang="en-US">
                <a:latin typeface="Arial" charset="0"/>
              </a:rPr>
              <a:t>By saying this with conviction, one becomes a Muslim.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</a:rPr>
              <a:t>BIGUI, 65</a:t>
            </a:r>
          </a:p>
        </p:txBody>
      </p:sp>
      <p:pic>
        <p:nvPicPr>
          <p:cNvPr id="14340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3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Ritual Prayer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Muslims perform prayer fives times a day.  Each prayer does not take more than a few minutes to perform.</a:t>
            </a:r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 BIGUI, 66</a:t>
            </a:r>
          </a:p>
          <a:p>
            <a:r>
              <a:rPr lang="en-US" altLang="en-US" sz="2800">
                <a:latin typeface="Arial" charset="0"/>
              </a:rPr>
              <a:t>Prayers are performed at:</a:t>
            </a:r>
          </a:p>
          <a:p>
            <a:pPr lvl="1"/>
            <a:r>
              <a:rPr lang="en-US" altLang="en-US" sz="2400">
                <a:latin typeface="Arial" charset="0"/>
              </a:rPr>
              <a:t>Dawn</a:t>
            </a:r>
          </a:p>
          <a:p>
            <a:pPr lvl="1"/>
            <a:r>
              <a:rPr lang="en-US" altLang="en-US" sz="2400">
                <a:latin typeface="Arial" charset="0"/>
              </a:rPr>
              <a:t>Noon</a:t>
            </a:r>
          </a:p>
          <a:p>
            <a:pPr lvl="1"/>
            <a:r>
              <a:rPr lang="en-US" altLang="en-US" sz="2400">
                <a:latin typeface="Arial" charset="0"/>
              </a:rPr>
              <a:t>Mid-afternoon</a:t>
            </a:r>
          </a:p>
          <a:p>
            <a:pPr lvl="1"/>
            <a:r>
              <a:rPr lang="en-US" altLang="en-US" sz="2400">
                <a:latin typeface="Arial" charset="0"/>
              </a:rPr>
              <a:t>Sunset</a:t>
            </a:r>
          </a:p>
          <a:p>
            <a:pPr lvl="1"/>
            <a:r>
              <a:rPr lang="en-US" altLang="en-US" sz="2400">
                <a:latin typeface="Arial" charset="0"/>
              </a:rPr>
              <a:t>Night</a:t>
            </a:r>
          </a:p>
        </p:txBody>
      </p:sp>
      <p:pic>
        <p:nvPicPr>
          <p:cNvPr id="15364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8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Obligatory Alms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Giving a specified percentage on certain properties to certain classes of needy people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The percentage on money is 2.5%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People may also give as much or little as they wish in the form of voluntary alms or charity.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Arial" charset="0"/>
              </a:rPr>
              <a:t>BIGUI, 66</a:t>
            </a:r>
          </a:p>
        </p:txBody>
      </p:sp>
      <p:pic>
        <p:nvPicPr>
          <p:cNvPr id="16388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Fast of Ramadan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Every year in the month of Ramadan, Muslims fast from dawn to sunset, abstaining from food, drink, and sexual relations.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67</a:t>
            </a:r>
          </a:p>
          <a:p>
            <a:r>
              <a:rPr lang="en-US" altLang="en-US">
                <a:latin typeface="Arial" charset="0"/>
              </a:rPr>
              <a:t>This is typically balanced by feasting during the dark hours of Ramadan.</a:t>
            </a:r>
          </a:p>
        </p:txBody>
      </p:sp>
      <p:pic>
        <p:nvPicPr>
          <p:cNvPr id="17412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8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Pilgrimage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The annual pilgrimage (</a:t>
            </a:r>
            <a:r>
              <a:rPr lang="en-US" altLang="en-US" i="1">
                <a:latin typeface="Arial" charset="0"/>
              </a:rPr>
              <a:t>Hajj</a:t>
            </a:r>
            <a:r>
              <a:rPr lang="en-US" altLang="en-US">
                <a:latin typeface="Arial" charset="0"/>
              </a:rPr>
              <a:t>) to Makkah is an obligation once in a lifetime for those who are physically and financially able to perform it.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About two million people go to Makkah each year from every corner of the globe.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Arial" charset="0"/>
              </a:rPr>
              <a:t>BIGUI, 67-68</a:t>
            </a:r>
          </a:p>
        </p:txBody>
      </p:sp>
      <p:pic>
        <p:nvPicPr>
          <p:cNvPr id="18436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1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with Muslims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latin typeface="Arial" charset="0"/>
              </a:rPr>
              <a:t>Use God</a:t>
            </a:r>
            <a:r>
              <a:rPr lang="en-US" altLang="en-US" sz="2400">
                <a:latin typeface="Arial" charset="0"/>
                <a:cs typeface="Arial" charset="0"/>
              </a:rPr>
              <a:t>'</a:t>
            </a:r>
            <a:r>
              <a:rPr lang="en-US" altLang="en-US" sz="2400">
                <a:latin typeface="Arial" charset="0"/>
              </a:rPr>
              <a:t>s Word.</a:t>
            </a:r>
          </a:p>
          <a:p>
            <a:r>
              <a:rPr lang="en-US" altLang="en-US" sz="2400">
                <a:latin typeface="Arial" charset="0"/>
              </a:rPr>
              <a:t>Be much in prayer.</a:t>
            </a:r>
          </a:p>
          <a:p>
            <a:r>
              <a:rPr lang="en-US" altLang="en-US" sz="2400">
                <a:latin typeface="Arial" charset="0"/>
              </a:rPr>
              <a:t>Be a genuine friend.</a:t>
            </a:r>
          </a:p>
          <a:p>
            <a:r>
              <a:rPr lang="en-US" altLang="en-US" sz="2400">
                <a:latin typeface="Arial" charset="0"/>
              </a:rPr>
              <a:t>Ask thought-provoking questions.</a:t>
            </a:r>
          </a:p>
          <a:p>
            <a:r>
              <a:rPr lang="en-US" altLang="en-US" sz="2400">
                <a:latin typeface="Arial" charset="0"/>
              </a:rPr>
              <a:t>Listen attentively.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>
                <a:latin typeface="Arial" charset="0"/>
              </a:rPr>
              <a:t>Present your beliefs openly.</a:t>
            </a:r>
          </a:p>
          <a:p>
            <a:r>
              <a:rPr lang="en-US" altLang="en-US" sz="2400">
                <a:latin typeface="Arial" charset="0"/>
              </a:rPr>
              <a:t>Reason, don</a:t>
            </a:r>
            <a:r>
              <a:rPr lang="en-US" altLang="en-US" sz="2400">
                <a:latin typeface="Arial" charset="0"/>
                <a:cs typeface="Arial" charset="0"/>
              </a:rPr>
              <a:t>'</a:t>
            </a:r>
            <a:r>
              <a:rPr lang="en-US" altLang="en-US" sz="2400">
                <a:latin typeface="Arial" charset="0"/>
              </a:rPr>
              <a:t>t argue.</a:t>
            </a:r>
          </a:p>
          <a:p>
            <a:r>
              <a:rPr lang="en-US" altLang="en-US" sz="2400">
                <a:latin typeface="Arial" charset="0"/>
              </a:rPr>
              <a:t>Never talk down Muhammad or the Qur</a:t>
            </a:r>
            <a:r>
              <a:rPr lang="en-US" altLang="en-US" sz="2400">
                <a:latin typeface="Arial" charset="0"/>
                <a:cs typeface="Arial" charset="0"/>
              </a:rPr>
              <a:t>'</a:t>
            </a:r>
            <a:r>
              <a:rPr lang="en-US" altLang="en-US" sz="2400">
                <a:latin typeface="Arial" charset="0"/>
              </a:rPr>
              <a:t>an.</a:t>
            </a:r>
          </a:p>
          <a:p>
            <a:r>
              <a:rPr lang="en-US" altLang="en-US" sz="2400">
                <a:latin typeface="Arial" charset="0"/>
              </a:rPr>
              <a:t>Respect their customs.</a:t>
            </a:r>
          </a:p>
          <a:p>
            <a:r>
              <a:rPr lang="en-US" altLang="en-US" sz="2400">
                <a:latin typeface="Arial" charset="0"/>
              </a:rPr>
              <a:t>Persevere.</a:t>
            </a:r>
          </a:p>
        </p:txBody>
      </p:sp>
    </p:spTree>
    <p:custDataLst>
      <p:tags r:id="rId1"/>
    </p:custDataLst>
  </p:cSld>
  <p:clrMapOvr>
    <a:masterClrMapping/>
  </p:clrMapOvr>
  <p:transition advTm="69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God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Word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Muslims respect the sacred books:</a:t>
            </a:r>
          </a:p>
          <a:p>
            <a:pPr lvl="1"/>
            <a:r>
              <a:rPr lang="en-US" altLang="en-US">
                <a:latin typeface="Arial" charset="0"/>
              </a:rPr>
              <a:t>Law of Moses</a:t>
            </a:r>
          </a:p>
          <a:p>
            <a:pPr lvl="1"/>
            <a:r>
              <a:rPr lang="en-US" altLang="en-US">
                <a:latin typeface="Arial" charset="0"/>
              </a:rPr>
              <a:t>Psalms</a:t>
            </a:r>
          </a:p>
          <a:p>
            <a:pPr lvl="1"/>
            <a:r>
              <a:rPr lang="en-US" altLang="en-US">
                <a:latin typeface="Arial" charset="0"/>
              </a:rPr>
              <a:t>Gospel</a:t>
            </a:r>
          </a:p>
          <a:p>
            <a:pPr lvl="1"/>
            <a:r>
              <a:rPr lang="en-US" altLang="en-US">
                <a:latin typeface="Arial" charset="0"/>
              </a:rPr>
              <a:t>Qur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an</a:t>
            </a:r>
          </a:p>
          <a:p>
            <a:r>
              <a:rPr lang="en-US" altLang="en-US">
                <a:latin typeface="Arial" charset="0"/>
              </a:rPr>
              <a:t>Let the Word speak for itself.</a:t>
            </a:r>
          </a:p>
          <a:p>
            <a:r>
              <a:rPr lang="en-US" altLang="en-US">
                <a:latin typeface="Arial" charset="0"/>
              </a:rPr>
              <a:t>Start with the Gospels, Matthew &amp; Luke.</a:t>
            </a:r>
          </a:p>
        </p:txBody>
      </p:sp>
    </p:spTree>
    <p:custDataLst>
      <p:tags r:id="rId1"/>
    </p:custDataLst>
  </p:cSld>
  <p:clrMapOvr>
    <a:masterClrMapping/>
  </p:clrMapOvr>
  <p:transition advTm="36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 Much in Prayer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It is God, the Holy Spirit, who changes hearts and wins people to Jesus.</a:t>
            </a:r>
          </a:p>
          <a:p>
            <a:r>
              <a:rPr lang="en-US" altLang="en-US">
                <a:latin typeface="Arial" charset="0"/>
              </a:rPr>
              <a:t>Seek God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guidance, wisdom and power as you present the Word.</a:t>
            </a:r>
          </a:p>
        </p:txBody>
      </p:sp>
    </p:spTree>
    <p:custDataLst>
      <p:tags r:id="rId1"/>
    </p:custDataLst>
  </p:cSld>
  <p:clrMapOvr>
    <a:masterClrMapping/>
  </p:clrMapOvr>
  <p:transition advTm="32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 a Genuine Friend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Saying 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hello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isn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t enough.</a:t>
            </a:r>
          </a:p>
          <a:p>
            <a:r>
              <a:rPr lang="en-US" altLang="en-US">
                <a:latin typeface="Arial" charset="0"/>
              </a:rPr>
              <a:t>If you really care, show it by: </a:t>
            </a:r>
          </a:p>
          <a:p>
            <a:pPr lvl="1"/>
            <a:r>
              <a:rPr lang="en-US" altLang="en-US">
                <a:latin typeface="Arial" charset="0"/>
              </a:rPr>
              <a:t>Inviting them into your home,</a:t>
            </a:r>
          </a:p>
          <a:p>
            <a:pPr lvl="1"/>
            <a:r>
              <a:rPr lang="en-US" altLang="en-US">
                <a:latin typeface="Arial" charset="0"/>
              </a:rPr>
              <a:t>Sharing your time,</a:t>
            </a:r>
          </a:p>
          <a:p>
            <a:pPr lvl="1"/>
            <a:r>
              <a:rPr lang="en-US" altLang="en-US">
                <a:latin typeface="Arial" charset="0"/>
              </a:rPr>
              <a:t>Helping them with their problems.</a:t>
            </a:r>
          </a:p>
        </p:txBody>
      </p:sp>
    </p:spTree>
    <p:custDataLst>
      <p:tags r:id="rId1"/>
    </p:custDataLst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Ask thought-provoking questions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Do you have the assurance that God will accept you?</a:t>
            </a:r>
            <a:r>
              <a:rPr lang="en-US" altLang="en-US" sz="2800">
                <a:latin typeface="Arial" charset="0"/>
                <a:cs typeface="Arial" charset="0"/>
              </a:rPr>
              <a:t>"</a:t>
            </a:r>
          </a:p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What does the Qur</a:t>
            </a:r>
            <a:r>
              <a:rPr lang="en-US" altLang="en-US" sz="2800">
                <a:latin typeface="Arial" charset="0"/>
                <a:cs typeface="Arial" charset="0"/>
              </a:rPr>
              <a:t>'</a:t>
            </a:r>
            <a:r>
              <a:rPr lang="en-US" altLang="en-US" sz="2800">
                <a:latin typeface="Arial" charset="0"/>
              </a:rPr>
              <a:t>an teach about forgiveness?</a:t>
            </a:r>
            <a:r>
              <a:rPr lang="en-US" altLang="en-US" sz="2800">
                <a:latin typeface="Arial" charset="0"/>
                <a:cs typeface="Arial" charset="0"/>
              </a:rPr>
              <a:t>"</a:t>
            </a:r>
          </a:p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May I show you what the Bible teaches?</a:t>
            </a:r>
            <a:r>
              <a:rPr lang="en-US" altLang="en-US" sz="2800">
                <a:latin typeface="Arial" charset="0"/>
                <a:cs typeface="Arial" charset="0"/>
              </a:rPr>
              <a:t>"</a:t>
            </a:r>
          </a:p>
          <a:p>
            <a:r>
              <a:rPr lang="en-US" altLang="en-US" sz="2800">
                <a:latin typeface="Arial" charset="0"/>
              </a:rPr>
              <a:t>Questions like these show that you have an interest in the important things in life.</a:t>
            </a:r>
          </a:p>
        </p:txBody>
      </p:sp>
    </p:spTree>
    <p:custDataLst>
      <p:tags r:id="rId1"/>
    </p:custDataLst>
  </p:cSld>
  <p:clrMapOvr>
    <a:masterClrMapping/>
  </p:clrMapOvr>
  <p:transition advTm="75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GIslamC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838200"/>
            <a:ext cx="3760787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267200" cy="1143000"/>
          </a:xfrm>
        </p:spPr>
        <p:txBody>
          <a:bodyPr/>
          <a:lstStyle/>
          <a:p>
            <a:r>
              <a:rPr lang="en-US" altLang="en-US"/>
              <a:t>Sources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81000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Arial" charset="0"/>
              </a:rPr>
              <a:t>Our material from an Islamic perspective will largely be drawn from </a:t>
            </a:r>
            <a:r>
              <a:rPr lang="en-US" altLang="en-US" sz="2400" i="1">
                <a:latin typeface="Arial" charset="0"/>
              </a:rPr>
              <a:t>A Brief Illustrated Guide to Understanding Islam</a:t>
            </a:r>
            <a:r>
              <a:rPr lang="en-US" altLang="en-US" sz="2400">
                <a:latin typeface="Arial" charset="0"/>
              </a:rPr>
              <a:t>, 2</a:t>
            </a:r>
            <a:r>
              <a:rPr lang="en-US" altLang="en-US" sz="2400" baseline="30000">
                <a:latin typeface="Arial" charset="0"/>
              </a:rPr>
              <a:t>nd</a:t>
            </a:r>
            <a:r>
              <a:rPr lang="en-US" altLang="en-US" sz="2400">
                <a:latin typeface="Arial" charset="0"/>
              </a:rPr>
              <a:t> ed., edited by I. A. Ibrahim and published by Darussalam of Houston, TX, 1997. Abbreviated here as </a:t>
            </a:r>
            <a:r>
              <a:rPr lang="en-US" altLang="en-US" sz="2400">
                <a:latin typeface="Arial" charset="0"/>
                <a:cs typeface="Arial" charset="0"/>
              </a:rPr>
              <a:t>"</a:t>
            </a:r>
            <a:r>
              <a:rPr lang="en-US" altLang="en-US" sz="2400">
                <a:latin typeface="Arial" charset="0"/>
              </a:rPr>
              <a:t>BIGUI.</a:t>
            </a:r>
            <a:r>
              <a:rPr lang="en-US" altLang="en-US" sz="2400">
                <a:latin typeface="Arial" charset="0"/>
                <a:cs typeface="Arial" charset="0"/>
              </a:rPr>
              <a:t>"</a:t>
            </a:r>
          </a:p>
          <a:p>
            <a:pPr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lipArt" sz="half" idx="2"/>
          </p:nvPr>
        </p:nvSpPr>
        <p:spPr/>
      </p:sp>
    </p:spTree>
    <p:custDataLst>
      <p:tags r:id="rId1"/>
    </p:custDataLst>
  </p:cSld>
  <p:clrMapOvr>
    <a:masterClrMapping/>
  </p:clrMapOvr>
  <p:transition advTm="27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Listen Attentively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When you ask a question, courtesy requires that you listen to the answer, no matter how long it takes.</a:t>
            </a:r>
          </a:p>
          <a:p>
            <a:r>
              <a:rPr lang="en-US" altLang="en-US">
                <a:latin typeface="Arial" charset="0"/>
              </a:rPr>
              <a:t>You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ll be surprised at how much you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ll learn!</a:t>
            </a:r>
          </a:p>
        </p:txBody>
      </p:sp>
    </p:spTree>
    <p:custDataLst>
      <p:tags r:id="rId1"/>
    </p:custDataLst>
  </p:cSld>
  <p:clrMapOvr>
    <a:masterClrMapping/>
  </p:clrMapOvr>
  <p:transition advTm="12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Present Your Beliefs Openly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State what you believe:</a:t>
            </a:r>
          </a:p>
          <a:p>
            <a:pPr lvl="1"/>
            <a:r>
              <a:rPr lang="en-US" altLang="en-US">
                <a:latin typeface="Arial" charset="0"/>
              </a:rPr>
              <a:t>Clearly &amp; without apology,</a:t>
            </a:r>
          </a:p>
          <a:p>
            <a:pPr lvl="1"/>
            <a:r>
              <a:rPr lang="en-US" altLang="en-US">
                <a:latin typeface="Arial" charset="0"/>
              </a:rPr>
              <a:t>Showing Scripture passages that support these beliefs.</a:t>
            </a:r>
          </a:p>
          <a:p>
            <a:r>
              <a:rPr lang="en-US" altLang="en-US">
                <a:latin typeface="Arial" charset="0"/>
              </a:rPr>
              <a:t>In this way, you put the responsibility for doctrine where it belongs – on the Word of God.</a:t>
            </a:r>
          </a:p>
        </p:txBody>
      </p:sp>
    </p:spTree>
    <p:custDataLst>
      <p:tags r:id="rId1"/>
    </p:custDataLst>
  </p:cSld>
  <p:clrMapOvr>
    <a:masterClrMapping/>
  </p:clrMapOvr>
  <p:transition advTm="82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Reason, Don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t Argue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Argument may win a point but lose a hearing.</a:t>
            </a:r>
          </a:p>
          <a:p>
            <a:r>
              <a:rPr lang="en-US" altLang="en-US">
                <a:latin typeface="Arial" charset="0"/>
              </a:rPr>
              <a:t>On some points you can argue forever:</a:t>
            </a:r>
          </a:p>
          <a:p>
            <a:pPr lvl="1"/>
            <a:r>
              <a:rPr lang="en-US" altLang="en-US">
                <a:latin typeface="Arial" charset="0"/>
              </a:rPr>
              <a:t>Achieving nothing,</a:t>
            </a:r>
          </a:p>
          <a:p>
            <a:pPr lvl="1"/>
            <a:r>
              <a:rPr lang="en-US" altLang="en-US">
                <a:latin typeface="Arial" charset="0"/>
              </a:rPr>
              <a:t>Closing the person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mind against you.</a:t>
            </a:r>
          </a:p>
        </p:txBody>
      </p:sp>
    </p:spTree>
    <p:custDataLst>
      <p:tags r:id="rId1"/>
    </p:custDataLst>
  </p:cSld>
  <p:clrMapOvr>
    <a:masterClrMapping/>
  </p:clrMapOvr>
  <p:transition advTm="74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Never Talk Down </a:t>
            </a:r>
            <a:br>
              <a:rPr lang="en-US" altLang="en-US"/>
            </a:br>
            <a:r>
              <a:rPr lang="en-US" altLang="en-US"/>
              <a:t>Muhammad or the Qur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>
                <a:latin typeface="Arial" charset="0"/>
              </a:rPr>
              <a:t>This is very offensive to Muslims.</a:t>
            </a:r>
          </a:p>
          <a:p>
            <a:r>
              <a:rPr lang="en-US" altLang="en-US">
                <a:latin typeface="Arial" charset="0"/>
              </a:rPr>
              <a:t>Think of how you feel when someone talks down Jesus or the Bible.</a:t>
            </a:r>
          </a:p>
        </p:txBody>
      </p:sp>
    </p:spTree>
    <p:custDataLst>
      <p:tags r:id="rId1"/>
    </p:custDataLst>
  </p:cSld>
  <p:clrMapOvr>
    <a:masterClrMapping/>
  </p:clrMapOvr>
  <p:transition advTm="61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Respect Their Customs</a:t>
            </a:r>
            <a:br>
              <a:rPr lang="en-US" altLang="en-US"/>
            </a:br>
            <a:r>
              <a:rPr lang="en-US" altLang="en-US"/>
              <a:t>&amp; Sensitivities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Don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t put your Bible on the floor.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Don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t appear to be too free with the opposite sex.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Don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t refuse hospitality.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Don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t make jokes about sacred topics: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Fasting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Prayer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charset="0"/>
              </a:rPr>
              <a:t>God</a:t>
            </a:r>
          </a:p>
        </p:txBody>
      </p:sp>
    </p:spTree>
    <p:custDataLst>
      <p:tags r:id="rId1"/>
    </p:custDataLst>
  </p:cSld>
  <p:clrMapOvr>
    <a:masterClrMapping/>
  </p:clrMapOvr>
  <p:transition advTm="61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Persevere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Muslims have a lot of rethinking to do when they are confronted with the Gospel.</a:t>
            </a:r>
          </a:p>
          <a:p>
            <a:r>
              <a:rPr lang="en-US" altLang="en-US">
                <a:latin typeface="Arial" charset="0"/>
              </a:rPr>
              <a:t>We may rest in the assurance that:</a:t>
            </a:r>
          </a:p>
          <a:p>
            <a:pPr lvl="1"/>
            <a:r>
              <a:rPr lang="en-US" altLang="en-US">
                <a:latin typeface="Arial" charset="0"/>
              </a:rPr>
              <a:t>God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Word will do its work,</a:t>
            </a:r>
          </a:p>
          <a:p>
            <a:pPr lvl="1"/>
            <a:r>
              <a:rPr lang="en-US" altLang="en-US">
                <a:latin typeface="Arial" charset="0"/>
              </a:rPr>
              <a:t>In God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time.</a:t>
            </a:r>
          </a:p>
        </p:txBody>
      </p:sp>
    </p:spTree>
    <p:custDataLst>
      <p:tags r:id="rId1"/>
    </p:custDataLst>
  </p:cSld>
  <p:clrMapOvr>
    <a:masterClrMapping/>
  </p:clrMapOvr>
  <p:transition advTm="81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Further Information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On Islam from a Christian perspective:</a:t>
            </a:r>
          </a:p>
          <a:p>
            <a:pPr lvl="1"/>
            <a:r>
              <a:rPr lang="en-US" altLang="en-US">
                <a:latin typeface="Arial" charset="0"/>
                <a:hlinkClick r:id="rId3"/>
              </a:rPr>
              <a:t>www.answering-islam.org</a:t>
            </a:r>
            <a:r>
              <a:rPr lang="en-US" altLang="en-US">
                <a:latin typeface="Arial" charset="0"/>
              </a:rPr>
              <a:t> </a:t>
            </a:r>
          </a:p>
          <a:p>
            <a:r>
              <a:rPr lang="en-US" altLang="en-US">
                <a:latin typeface="Arial" charset="0"/>
              </a:rPr>
              <a:t>On Islam from an Islamic perspective:</a:t>
            </a:r>
          </a:p>
          <a:p>
            <a:pPr lvl="1"/>
            <a:r>
              <a:rPr lang="en-US" altLang="en-US">
                <a:latin typeface="Arial" charset="0"/>
                <a:hlinkClick r:id="rId4"/>
              </a:rPr>
              <a:t>www.answering-islam.com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7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DomeRock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638800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</p:spPr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altLang="en-US">
                <a:latin typeface="Arial" charset="0"/>
              </a:rPr>
              <a:t>May God help us to be kind to Muslims</a:t>
            </a:r>
          </a:p>
        </p:txBody>
      </p:sp>
    </p:spTree>
    <p:custDataLst>
      <p:tags r:id="rId1"/>
    </p:custDataLst>
  </p:cSld>
  <p:clrMapOvr>
    <a:masterClrMapping/>
  </p:clrMapOvr>
  <p:transition advTm="8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77000" cy="1143000"/>
          </a:xfrm>
        </p:spPr>
        <p:txBody>
          <a:bodyPr/>
          <a:lstStyle/>
          <a:p>
            <a:r>
              <a:rPr lang="en-US" altLang="en-US"/>
              <a:t>Some Basic Islamic Beliefs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Belief in God</a:t>
            </a:r>
          </a:p>
          <a:p>
            <a:r>
              <a:rPr lang="en-US" altLang="en-US">
                <a:latin typeface="Arial" charset="0"/>
              </a:rPr>
              <a:t>Belief in the Angels</a:t>
            </a:r>
          </a:p>
          <a:p>
            <a:r>
              <a:rPr lang="en-US" altLang="en-US">
                <a:latin typeface="Arial" charset="0"/>
              </a:rPr>
              <a:t>Belief in God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Revealed Books</a:t>
            </a:r>
          </a:p>
          <a:p>
            <a:r>
              <a:rPr lang="en-US" altLang="en-US">
                <a:latin typeface="Arial" charset="0"/>
              </a:rPr>
              <a:t>Belief in the Prophets &amp; Messengers of God</a:t>
            </a:r>
          </a:p>
          <a:p>
            <a:r>
              <a:rPr lang="en-US" altLang="en-US">
                <a:latin typeface="Arial" charset="0"/>
              </a:rPr>
              <a:t>Belief in the Day of Judgment</a:t>
            </a:r>
          </a:p>
          <a:p>
            <a:r>
              <a:rPr lang="en-US" altLang="en-US">
                <a:latin typeface="Arial" charset="0"/>
              </a:rPr>
              <a:t>Belief in Divine Predestination</a:t>
            </a:r>
          </a:p>
        </p:txBody>
      </p:sp>
      <p:pic>
        <p:nvPicPr>
          <p:cNvPr id="4100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 God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Muslims believe in one unique, in-comparable God, Who has no son nor partner, and that none has the right to be worshipped but Him alone.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45</a:t>
            </a:r>
          </a:p>
          <a:p>
            <a:r>
              <a:rPr lang="en-US" altLang="en-US">
                <a:latin typeface="Arial" charset="0"/>
              </a:rPr>
              <a:t>Thus the deity of Jesus is rejected.  Most Muslims believe the Christian Trinity consists of God, Mary &amp; Jesus.</a:t>
            </a:r>
          </a:p>
        </p:txBody>
      </p:sp>
      <p:pic>
        <p:nvPicPr>
          <p:cNvPr id="5124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8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 the Angels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Muslims believe in the existence of the angels, and that they are honored creatures. The angels worship God alone, obey Him, and act only by His command.</a:t>
            </a:r>
          </a:p>
          <a:p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Among the angels is Gabriel, who brought down the Qur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an to Muhammad.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47</a:t>
            </a:r>
          </a:p>
        </p:txBody>
      </p:sp>
      <p:pic>
        <p:nvPicPr>
          <p:cNvPr id="6148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0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 God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</a:t>
            </a:r>
            <a:br>
              <a:rPr lang="en-US" altLang="en-US"/>
            </a:br>
            <a:r>
              <a:rPr lang="en-US" altLang="en-US"/>
              <a:t>Revealed Books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Muslims believe that God revealed books to His messengers as proof for mankind and as guidance for them.  Among these books is the Qur</a:t>
            </a:r>
            <a:r>
              <a:rPr lang="en-US" altLang="en-US" sz="2800">
                <a:latin typeface="Arial" charset="0"/>
                <a:cs typeface="Arial" charset="0"/>
              </a:rPr>
              <a:t>'</a:t>
            </a:r>
            <a:r>
              <a:rPr lang="en-US" altLang="en-US" sz="2800">
                <a:latin typeface="Arial" charset="0"/>
              </a:rPr>
              <a:t>an, which God revealed to the Prophet Muhammad.  God has guaranteed the Qur</a:t>
            </a:r>
            <a:r>
              <a:rPr lang="en-US" altLang="en-US" sz="2800">
                <a:latin typeface="Arial" charset="0"/>
                <a:cs typeface="Arial" charset="0"/>
              </a:rPr>
              <a:t>'</a:t>
            </a:r>
            <a:r>
              <a:rPr lang="en-US" altLang="en-US" sz="2800">
                <a:latin typeface="Arial" charset="0"/>
              </a:rPr>
              <a:t>an</a:t>
            </a:r>
            <a:r>
              <a:rPr lang="en-US" altLang="en-US" sz="2800">
                <a:latin typeface="Arial" charset="0"/>
                <a:cs typeface="Arial" charset="0"/>
              </a:rPr>
              <a:t>'</a:t>
            </a:r>
            <a:r>
              <a:rPr lang="en-US" altLang="en-US" sz="2800">
                <a:latin typeface="Arial" charset="0"/>
              </a:rPr>
              <a:t>s protection from any corruption or distortion.</a:t>
            </a:r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 BIGUI, 48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charset="0"/>
              </a:rPr>
              <a:t>The Bible is viewed as revealed by God but subsequently corrupted.</a:t>
            </a:r>
          </a:p>
        </p:txBody>
      </p:sp>
      <p:pic>
        <p:nvPicPr>
          <p:cNvPr id="7172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629400" cy="1143000"/>
          </a:xfrm>
        </p:spPr>
        <p:txBody>
          <a:bodyPr/>
          <a:lstStyle/>
          <a:p>
            <a:r>
              <a:rPr lang="en-US" altLang="en-US"/>
              <a:t>Belief in the Prophets</a:t>
            </a:r>
            <a:br>
              <a:rPr lang="en-US" altLang="en-US"/>
            </a:br>
            <a:r>
              <a:rPr lang="en-US" altLang="en-US"/>
              <a:t>&amp; Messengers of God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Muslims believe in the prophets and messengers of God, starting with Adam, including Noah, Abraham, Ishmael, Isaac, Jacob, Moses, and Jesus (peace be upon them).</a:t>
            </a:r>
          </a:p>
          <a:p>
            <a:r>
              <a:rPr lang="en-US" altLang="en-US" sz="2800">
                <a:latin typeface="Arial" charset="0"/>
                <a:cs typeface="Arial" charset="0"/>
              </a:rPr>
              <a:t>"</a:t>
            </a:r>
            <a:r>
              <a:rPr lang="en-US" altLang="en-US" sz="2800">
                <a:latin typeface="Arial" charset="0"/>
              </a:rPr>
              <a:t>But God’s final message, a reconfirmation of the eternal message, was revealed to the Prophet Muhammad … the last prophet sent by God.</a:t>
            </a:r>
            <a:r>
              <a:rPr lang="en-US" altLang="en-US" sz="2800">
                <a:latin typeface="Arial" charset="0"/>
                <a:cs typeface="Arial" charset="0"/>
              </a:rPr>
              <a:t>" </a:t>
            </a:r>
            <a:r>
              <a:rPr lang="en-US" altLang="en-US" sz="2800">
                <a:latin typeface="Arial" charset="0"/>
              </a:rPr>
              <a:t> BIGUI, 48</a:t>
            </a:r>
          </a:p>
        </p:txBody>
      </p:sp>
      <p:pic>
        <p:nvPicPr>
          <p:cNvPr id="8196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Belief in the </a:t>
            </a:r>
            <a:br>
              <a:rPr lang="en-US" altLang="en-US"/>
            </a:br>
            <a:r>
              <a:rPr lang="en-US" altLang="en-US"/>
              <a:t>Day of Judgment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Muslims believe in the Day of Judgment (the Day of Resurrection) when all people will be resurrected for God</a:t>
            </a:r>
            <a:r>
              <a:rPr lang="en-US" altLang="en-US">
                <a:latin typeface="Arial" charset="0"/>
                <a:cs typeface="Arial" charset="0"/>
              </a:rPr>
              <a:t>'</a:t>
            </a:r>
            <a:r>
              <a:rPr lang="en-US" altLang="en-US">
                <a:latin typeface="Arial" charset="0"/>
              </a:rPr>
              <a:t>s judgment according to their beliefs and deeds.</a:t>
            </a:r>
            <a:r>
              <a:rPr lang="en-US" altLang="en-US">
                <a:latin typeface="Arial" charset="0"/>
                <a:cs typeface="Arial" charset="0"/>
              </a:rPr>
              <a:t>"</a:t>
            </a:r>
            <a:r>
              <a:rPr lang="en-US" altLang="en-US">
                <a:latin typeface="Arial" charset="0"/>
              </a:rPr>
              <a:t> BIGUI, 48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charset="0"/>
              </a:rPr>
              <a:t>Muslims do not (in general) have assurance that their sins will be forgiven.</a:t>
            </a:r>
          </a:p>
        </p:txBody>
      </p:sp>
      <p:pic>
        <p:nvPicPr>
          <p:cNvPr id="10244" name="Picture 4" descr="DomeRoc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81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6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5|4.8|2.3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5.3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2.7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2.1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7|1.5|2.2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2|20.7|2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6|9.6|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7|6.4|4.1|4.4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4.3|3.6|3.8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2.9|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1|0.6|0.8|1.2|1.3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6|4.3|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2|14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9|3.6|2.8|3.6|3.2|14.6|17.1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3.1|3.5|2.4|5|1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|4.7|3.2|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1|12.7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3.7|14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|50.1|1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7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3|13.1|6.8|2.6|0.9|1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0.8|1.9|7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1.4|2.1|3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CC00"/>
      </a:lt1>
      <a:dk2>
        <a:srgbClr val="000000"/>
      </a:dk2>
      <a:lt2>
        <a:srgbClr val="FF9933"/>
      </a:lt2>
      <a:accent1>
        <a:srgbClr val="3399FF"/>
      </a:accent1>
      <a:accent2>
        <a:srgbClr val="00FFFF"/>
      </a:accent2>
      <a:accent3>
        <a:srgbClr val="AAAAAA"/>
      </a:accent3>
      <a:accent4>
        <a:srgbClr val="DAAE00"/>
      </a:accent4>
      <a:accent5>
        <a:srgbClr val="ADCAFF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1481</Words>
  <Application>Microsoft Office PowerPoint</Application>
  <PresentationFormat>On-screen Show (4:3)</PresentationFormat>
  <Paragraphs>175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Understanding Islam</vt:lpstr>
      <vt:lpstr>What is Islam?</vt:lpstr>
      <vt:lpstr>Sources</vt:lpstr>
      <vt:lpstr>Some Basic Islamic Beliefs</vt:lpstr>
      <vt:lpstr>Belief in God</vt:lpstr>
      <vt:lpstr>Belief in the Angels</vt:lpstr>
      <vt:lpstr>Belief in God's Revealed Books</vt:lpstr>
      <vt:lpstr>Belief in the Prophets &amp; Messengers of God</vt:lpstr>
      <vt:lpstr>Belief in the  Day of Judgment</vt:lpstr>
      <vt:lpstr>Belief in Divine Predestination</vt:lpstr>
      <vt:lpstr>Belief in Divine Predestination</vt:lpstr>
      <vt:lpstr>Comparing  Christianity &amp; Islam</vt:lpstr>
      <vt:lpstr>Apostles' Creed</vt:lpstr>
      <vt:lpstr>Apostles' Creed</vt:lpstr>
      <vt:lpstr>Apostles' Creed</vt:lpstr>
      <vt:lpstr>Apostles' Creed</vt:lpstr>
      <vt:lpstr>Apostles' Creed</vt:lpstr>
      <vt:lpstr>Apostles' Creed</vt:lpstr>
      <vt:lpstr>The Five Pillars of Muslim Practice</vt:lpstr>
      <vt:lpstr>The Confession of Faith</vt:lpstr>
      <vt:lpstr>Ritual Prayer</vt:lpstr>
      <vt:lpstr>Obligatory Alms</vt:lpstr>
      <vt:lpstr>The Fast of Ramadan</vt:lpstr>
      <vt:lpstr>The Pilgrimage</vt:lpstr>
      <vt:lpstr>Sharing with Muslims</vt:lpstr>
      <vt:lpstr>Use God's Word</vt:lpstr>
      <vt:lpstr>Be Much in Prayer</vt:lpstr>
      <vt:lpstr>Be a Genuine Friend</vt:lpstr>
      <vt:lpstr>Ask thought-provoking questions</vt:lpstr>
      <vt:lpstr>Listen Attentively</vt:lpstr>
      <vt:lpstr>Present Your Beliefs Openly</vt:lpstr>
      <vt:lpstr>Reason, Don't Argue</vt:lpstr>
      <vt:lpstr>Never Talk Down  Muhammad or the Qur'an</vt:lpstr>
      <vt:lpstr>Respect Their Customs &amp; Sensitivities</vt:lpstr>
      <vt:lpstr>Persevere</vt:lpstr>
      <vt:lpstr>For Further Information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Islam?</dc:title>
  <dc:creator>RC Newman</dc:creator>
  <cp:lastModifiedBy>Newman</cp:lastModifiedBy>
  <cp:revision>175</cp:revision>
  <dcterms:created xsi:type="dcterms:W3CDTF">2003-08-14T15:48:03Z</dcterms:created>
  <dcterms:modified xsi:type="dcterms:W3CDTF">2015-07-09T18:18:44Z</dcterms:modified>
</cp:coreProperties>
</file>