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new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4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8495DF6-CF86-444B-BA10-C5E3757C04A0}" type="slidenum">
              <a:rPr lang="en-US" altLang="en-US"/>
              <a:pPr/>
              <a:t>‹#›</a:t>
            </a:fld>
            <a:endParaRPr lang="en-US" altLang="en-US"/>
          </a:p>
        </p:txBody>
      </p:sp>
    </p:spTree>
    <p:extLst>
      <p:ext uri="{BB962C8B-B14F-4D97-AF65-F5344CB8AC3E}">
        <p14:creationId xmlns:p14="http://schemas.microsoft.com/office/powerpoint/2010/main" val="2159586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8C5767-B7C7-4E0D-B726-992D402647C8}" type="slidenum">
              <a:rPr lang="en-US" altLang="en-US"/>
              <a:pPr/>
              <a:t>‹#›</a:t>
            </a:fld>
            <a:endParaRPr lang="en-US" altLang="en-US"/>
          </a:p>
        </p:txBody>
      </p:sp>
    </p:spTree>
    <p:extLst>
      <p:ext uri="{BB962C8B-B14F-4D97-AF65-F5344CB8AC3E}">
        <p14:creationId xmlns:p14="http://schemas.microsoft.com/office/powerpoint/2010/main" val="385301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0410D3-2F4B-4ED0-BC5F-ED5E4253034C}" type="slidenum">
              <a:rPr lang="en-US" altLang="en-US"/>
              <a:pPr/>
              <a:t>‹#›</a:t>
            </a:fld>
            <a:endParaRPr lang="en-US" altLang="en-US"/>
          </a:p>
        </p:txBody>
      </p:sp>
    </p:spTree>
    <p:extLst>
      <p:ext uri="{BB962C8B-B14F-4D97-AF65-F5344CB8AC3E}">
        <p14:creationId xmlns:p14="http://schemas.microsoft.com/office/powerpoint/2010/main" val="305185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D19C65-07A5-4CD2-A92A-EB01942A5DFC}" type="slidenum">
              <a:rPr lang="en-US" altLang="en-US"/>
              <a:pPr/>
              <a:t>‹#›</a:t>
            </a:fld>
            <a:endParaRPr lang="en-US" altLang="en-US"/>
          </a:p>
        </p:txBody>
      </p:sp>
    </p:spTree>
    <p:extLst>
      <p:ext uri="{BB962C8B-B14F-4D97-AF65-F5344CB8AC3E}">
        <p14:creationId xmlns:p14="http://schemas.microsoft.com/office/powerpoint/2010/main" val="1495985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83D83B-8EC1-4209-98CE-E81F78EB658A}" type="slidenum">
              <a:rPr lang="en-US" altLang="en-US"/>
              <a:pPr/>
              <a:t>‹#›</a:t>
            </a:fld>
            <a:endParaRPr lang="en-US" altLang="en-US"/>
          </a:p>
        </p:txBody>
      </p:sp>
    </p:spTree>
    <p:extLst>
      <p:ext uri="{BB962C8B-B14F-4D97-AF65-F5344CB8AC3E}">
        <p14:creationId xmlns:p14="http://schemas.microsoft.com/office/powerpoint/2010/main" val="43042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6E66E5-C270-4A04-AB2F-5C7CA205F37A}" type="slidenum">
              <a:rPr lang="en-US" altLang="en-US"/>
              <a:pPr/>
              <a:t>‹#›</a:t>
            </a:fld>
            <a:endParaRPr lang="en-US" altLang="en-US"/>
          </a:p>
        </p:txBody>
      </p:sp>
    </p:spTree>
    <p:extLst>
      <p:ext uri="{BB962C8B-B14F-4D97-AF65-F5344CB8AC3E}">
        <p14:creationId xmlns:p14="http://schemas.microsoft.com/office/powerpoint/2010/main" val="18669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D9B7B8-7DA9-4911-B8D1-1C2B5218CE81}" type="slidenum">
              <a:rPr lang="en-US" altLang="en-US"/>
              <a:pPr/>
              <a:t>‹#›</a:t>
            </a:fld>
            <a:endParaRPr lang="en-US" altLang="en-US"/>
          </a:p>
        </p:txBody>
      </p:sp>
    </p:spTree>
    <p:extLst>
      <p:ext uri="{BB962C8B-B14F-4D97-AF65-F5344CB8AC3E}">
        <p14:creationId xmlns:p14="http://schemas.microsoft.com/office/powerpoint/2010/main" val="289333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8CDE82-F0AA-4C7F-AEC9-D03F154AB9C5}" type="slidenum">
              <a:rPr lang="en-US" altLang="en-US"/>
              <a:pPr/>
              <a:t>‹#›</a:t>
            </a:fld>
            <a:endParaRPr lang="en-US" altLang="en-US"/>
          </a:p>
        </p:txBody>
      </p:sp>
    </p:spTree>
    <p:extLst>
      <p:ext uri="{BB962C8B-B14F-4D97-AF65-F5344CB8AC3E}">
        <p14:creationId xmlns:p14="http://schemas.microsoft.com/office/powerpoint/2010/main" val="334855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4BEFA06-FF4A-4B0F-AF29-BCBBB4E47E70}" type="slidenum">
              <a:rPr lang="en-US" altLang="en-US"/>
              <a:pPr/>
              <a:t>‹#›</a:t>
            </a:fld>
            <a:endParaRPr lang="en-US" altLang="en-US"/>
          </a:p>
        </p:txBody>
      </p:sp>
    </p:spTree>
    <p:extLst>
      <p:ext uri="{BB962C8B-B14F-4D97-AF65-F5344CB8AC3E}">
        <p14:creationId xmlns:p14="http://schemas.microsoft.com/office/powerpoint/2010/main" val="349789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4676BF5-2A1B-4C75-B823-82A9F5A32F3F}" type="slidenum">
              <a:rPr lang="en-US" altLang="en-US"/>
              <a:pPr/>
              <a:t>‹#›</a:t>
            </a:fld>
            <a:endParaRPr lang="en-US" altLang="en-US"/>
          </a:p>
        </p:txBody>
      </p:sp>
    </p:spTree>
    <p:extLst>
      <p:ext uri="{BB962C8B-B14F-4D97-AF65-F5344CB8AC3E}">
        <p14:creationId xmlns:p14="http://schemas.microsoft.com/office/powerpoint/2010/main" val="424617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4AAF94A-CEB8-4581-B3D8-6BFB67A8751A}" type="slidenum">
              <a:rPr lang="en-US" altLang="en-US"/>
              <a:pPr/>
              <a:t>‹#›</a:t>
            </a:fld>
            <a:endParaRPr lang="en-US" altLang="en-US"/>
          </a:p>
        </p:txBody>
      </p:sp>
    </p:spTree>
    <p:extLst>
      <p:ext uri="{BB962C8B-B14F-4D97-AF65-F5344CB8AC3E}">
        <p14:creationId xmlns:p14="http://schemas.microsoft.com/office/powerpoint/2010/main" val="127824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F6DD0F-2475-446B-AC64-796505C494C1}" type="slidenum">
              <a:rPr lang="en-US" altLang="en-US"/>
              <a:pPr/>
              <a:t>‹#›</a:t>
            </a:fld>
            <a:endParaRPr lang="en-US" altLang="en-US"/>
          </a:p>
        </p:txBody>
      </p:sp>
    </p:spTree>
    <p:extLst>
      <p:ext uri="{BB962C8B-B14F-4D97-AF65-F5344CB8AC3E}">
        <p14:creationId xmlns:p14="http://schemas.microsoft.com/office/powerpoint/2010/main" val="303242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A6FA57-110F-4115-8D91-F839B81B9860}" type="slidenum">
              <a:rPr lang="en-US" altLang="en-US"/>
              <a:pPr/>
              <a:t>‹#›</a:t>
            </a:fld>
            <a:endParaRPr lang="en-US" altLang="en-US"/>
          </a:p>
        </p:txBody>
      </p:sp>
    </p:spTree>
    <p:extLst>
      <p:ext uri="{BB962C8B-B14F-4D97-AF65-F5344CB8AC3E}">
        <p14:creationId xmlns:p14="http://schemas.microsoft.com/office/powerpoint/2010/main" val="232716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B2AACF8-53F0-478A-937B-6ED3D52B8C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hyperlink" Target="http://www.freewebs.com/mykal-laws/themeaningofshape.htm" TargetMode="Externa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rryPotter01"/>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381250" y="304800"/>
            <a:ext cx="4329113" cy="6324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Understanding</a:t>
            </a:r>
            <a:br>
              <a:rPr lang="en-US" altLang="en-US"/>
            </a:br>
            <a:r>
              <a:rPr lang="en-US" altLang="en-US"/>
              <a:t>Harry Potter</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UndHarryPott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867400"/>
            <a:ext cx="609600" cy="609600"/>
          </a:xfrm>
          <a:prstGeom prst="rect">
            <a:avLst/>
          </a:prstGeom>
        </p:spPr>
      </p:pic>
    </p:spTree>
    <p:custDataLst>
      <p:tags r:id="rId1"/>
    </p:custDataLst>
  </p:cSld>
  <p:clrMapOvr>
    <a:masterClrMapping/>
  </p:clrMapOvr>
  <p:transition advTm="2046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Harry Potter Series</a:t>
            </a:r>
          </a:p>
        </p:txBody>
      </p:sp>
      <p:sp>
        <p:nvSpPr>
          <p:cNvPr id="12291" name="Rectangle 3"/>
          <p:cNvSpPr>
            <a:spLocks noGrp="1" noChangeArrowheads="1"/>
          </p:cNvSpPr>
          <p:nvPr>
            <p:ph type="body" idx="1"/>
          </p:nvPr>
        </p:nvSpPr>
        <p:spPr/>
        <p:txBody>
          <a:bodyPr/>
          <a:lstStyle/>
          <a:p>
            <a:pPr>
              <a:lnSpc>
                <a:spcPct val="90000"/>
              </a:lnSpc>
            </a:pPr>
            <a:r>
              <a:rPr lang="en-US" altLang="en-US"/>
              <a:t>Like Lewis</a:t>
            </a:r>
            <a:r>
              <a:rPr lang="en-US" altLang="en-US">
                <a:cs typeface="Arial" charset="0"/>
              </a:rPr>
              <a:t>'</a:t>
            </a:r>
            <a:r>
              <a:rPr lang="en-US" altLang="en-US"/>
              <a:t> </a:t>
            </a:r>
            <a:r>
              <a:rPr lang="en-US" altLang="en-US" i="1"/>
              <a:t>Narnia Chronicles</a:t>
            </a:r>
            <a:r>
              <a:rPr lang="en-US" altLang="en-US"/>
              <a:t> and Tolkien</a:t>
            </a:r>
            <a:r>
              <a:rPr lang="en-US" altLang="en-US">
                <a:cs typeface="Arial" charset="0"/>
              </a:rPr>
              <a:t>'</a:t>
            </a:r>
            <a:r>
              <a:rPr lang="en-US" altLang="en-US"/>
              <a:t>s </a:t>
            </a:r>
            <a:r>
              <a:rPr lang="en-US" altLang="en-US" i="1"/>
              <a:t>Lord of the Rings</a:t>
            </a:r>
            <a:r>
              <a:rPr lang="en-US" altLang="en-US"/>
              <a:t>, Rowling</a:t>
            </a:r>
            <a:r>
              <a:rPr lang="en-US" altLang="en-US">
                <a:cs typeface="Arial" charset="0"/>
              </a:rPr>
              <a:t>'</a:t>
            </a:r>
            <a:r>
              <a:rPr lang="en-US" altLang="en-US"/>
              <a:t>s </a:t>
            </a:r>
            <a:r>
              <a:rPr lang="en-US" altLang="en-US" i="1"/>
              <a:t>Harry Potter</a:t>
            </a:r>
            <a:r>
              <a:rPr lang="en-US" altLang="en-US"/>
              <a:t> series has magic, wizards &amp; strange creatures.</a:t>
            </a:r>
          </a:p>
          <a:p>
            <a:pPr>
              <a:lnSpc>
                <a:spcPct val="90000"/>
              </a:lnSpc>
            </a:pPr>
            <a:r>
              <a:rPr lang="en-US" altLang="en-US"/>
              <a:t>Unlike the </a:t>
            </a:r>
            <a:r>
              <a:rPr lang="en-US" altLang="en-US" i="1"/>
              <a:t>Narnia</a:t>
            </a:r>
            <a:r>
              <a:rPr lang="en-US" altLang="en-US"/>
              <a:t> books, the Christianity in </a:t>
            </a:r>
            <a:r>
              <a:rPr lang="en-US" altLang="en-US" i="1"/>
              <a:t>Harry Potter</a:t>
            </a:r>
            <a:r>
              <a:rPr lang="en-US" altLang="en-US"/>
              <a:t> is not explicit.</a:t>
            </a:r>
          </a:p>
          <a:p>
            <a:pPr>
              <a:lnSpc>
                <a:spcPct val="90000"/>
              </a:lnSpc>
            </a:pPr>
            <a:r>
              <a:rPr lang="en-US" altLang="en-US"/>
              <a:t>But I would suggest that Christianity is more obvious in </a:t>
            </a:r>
            <a:r>
              <a:rPr lang="en-US" altLang="en-US" i="1"/>
              <a:t>Potter</a:t>
            </a:r>
            <a:r>
              <a:rPr lang="en-US" altLang="en-US"/>
              <a:t> than in Tolkien.</a:t>
            </a:r>
          </a:p>
          <a:p>
            <a:pPr>
              <a:lnSpc>
                <a:spcPct val="90000"/>
              </a:lnSpc>
            </a:pPr>
            <a:r>
              <a:rPr lang="en-US" altLang="en-US"/>
              <a:t>Let</a:t>
            </a:r>
            <a:r>
              <a:rPr lang="en-US" altLang="en-US">
                <a:cs typeface="Arial" charset="0"/>
              </a:rPr>
              <a:t>'</a:t>
            </a:r>
            <a:r>
              <a:rPr lang="en-US" altLang="en-US"/>
              <a:t>s do a quick tour of the </a:t>
            </a:r>
            <a:r>
              <a:rPr lang="en-US" altLang="en-US" i="1"/>
              <a:t>Potter</a:t>
            </a:r>
            <a:r>
              <a:rPr lang="en-US" altLang="en-US"/>
              <a:t> books.</a:t>
            </a:r>
          </a:p>
        </p:txBody>
      </p:sp>
    </p:spTree>
    <p:custDataLst>
      <p:tags r:id="rId1"/>
    </p:custDataLst>
  </p:cSld>
  <p:clrMapOvr>
    <a:masterClrMapping/>
  </p:clrMapOvr>
  <p:transition advTm="286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Book 1: Sorcerer’s Stone</a:t>
            </a:r>
          </a:p>
        </p:txBody>
      </p:sp>
      <p:sp>
        <p:nvSpPr>
          <p:cNvPr id="13316" name="Rectangle 4"/>
          <p:cNvSpPr>
            <a:spLocks noGrp="1" noChangeArrowheads="1"/>
          </p:cNvSpPr>
          <p:nvPr>
            <p:ph type="body" sz="half" idx="1"/>
          </p:nvPr>
        </p:nvSpPr>
        <p:spPr>
          <a:xfrm>
            <a:off x="457200" y="1600200"/>
            <a:ext cx="4495800" cy="4953000"/>
          </a:xfrm>
        </p:spPr>
        <p:txBody>
          <a:bodyPr/>
          <a:lstStyle/>
          <a:p>
            <a:pPr>
              <a:lnSpc>
                <a:spcPct val="90000"/>
              </a:lnSpc>
            </a:pPr>
            <a:r>
              <a:rPr lang="en-US" altLang="en-US" sz="2800"/>
              <a:t>Harry learns he is a wizard; he begins school at Hogwarts.</a:t>
            </a:r>
          </a:p>
          <a:p>
            <a:pPr>
              <a:lnSpc>
                <a:spcPct val="90000"/>
              </a:lnSpc>
            </a:pPr>
            <a:r>
              <a:rPr lang="en-US" altLang="en-US" sz="2800"/>
              <a:t>He makes friends with Hermione &amp; Ron and we learn a lot about the magical world.</a:t>
            </a:r>
          </a:p>
          <a:p>
            <a:pPr>
              <a:lnSpc>
                <a:spcPct val="90000"/>
              </a:lnSpc>
            </a:pPr>
            <a:r>
              <a:rPr lang="en-US" altLang="en-US" sz="2800"/>
              <a:t>Harry becomes a Quiddich star.</a:t>
            </a:r>
          </a:p>
          <a:p>
            <a:pPr>
              <a:lnSpc>
                <a:spcPct val="90000"/>
              </a:lnSpc>
            </a:pPr>
            <a:r>
              <a:rPr lang="en-US" altLang="en-US" sz="2800"/>
              <a:t>At the end Harry meets &amp; defeats Voldemort.</a:t>
            </a:r>
          </a:p>
        </p:txBody>
      </p:sp>
      <p:pic>
        <p:nvPicPr>
          <p:cNvPr id="13318" name="Picture 6" descr="HarryPotter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10200" y="1600200"/>
            <a:ext cx="30972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Book 2: Chamber of Secrets</a:t>
            </a:r>
          </a:p>
        </p:txBody>
      </p:sp>
      <p:sp>
        <p:nvSpPr>
          <p:cNvPr id="15364" name="Rectangle 4"/>
          <p:cNvSpPr>
            <a:spLocks noGrp="1" noChangeArrowheads="1"/>
          </p:cNvSpPr>
          <p:nvPr>
            <p:ph type="body" sz="half" idx="1"/>
          </p:nvPr>
        </p:nvSpPr>
        <p:spPr/>
        <p:txBody>
          <a:bodyPr/>
          <a:lstStyle/>
          <a:p>
            <a:pPr>
              <a:lnSpc>
                <a:spcPct val="90000"/>
              </a:lnSpc>
            </a:pPr>
            <a:r>
              <a:rPr lang="en-US" altLang="en-US" sz="2800"/>
              <a:t>2</a:t>
            </a:r>
            <a:r>
              <a:rPr lang="en-US" altLang="en-US" sz="2800" baseline="30000"/>
              <a:t>nd</a:t>
            </a:r>
            <a:r>
              <a:rPr lang="en-US" altLang="en-US" sz="2800"/>
              <a:t> year at Hogwarts; Ron</a:t>
            </a:r>
            <a:r>
              <a:rPr lang="en-US" altLang="en-US" sz="2800">
                <a:cs typeface="Arial" charset="0"/>
              </a:rPr>
              <a:t>'</a:t>
            </a:r>
            <a:r>
              <a:rPr lang="en-US" altLang="en-US" sz="2800"/>
              <a:t>s little sister Ginny begins school.</a:t>
            </a:r>
          </a:p>
          <a:p>
            <a:pPr>
              <a:lnSpc>
                <a:spcPct val="90000"/>
              </a:lnSpc>
            </a:pPr>
            <a:r>
              <a:rPr lang="en-US" altLang="en-US" sz="2800"/>
              <a:t>An unseen monster begins turning people to stone.</a:t>
            </a:r>
          </a:p>
          <a:p>
            <a:pPr>
              <a:lnSpc>
                <a:spcPct val="90000"/>
              </a:lnSpc>
            </a:pPr>
            <a:r>
              <a:rPr lang="en-US" altLang="en-US" sz="2800"/>
              <a:t>Finally, Harry rescues Ginny from the secret chamber, kills the monster and destroys Voldemort</a:t>
            </a:r>
            <a:r>
              <a:rPr lang="en-US" altLang="en-US" sz="2800">
                <a:cs typeface="Arial" charset="0"/>
              </a:rPr>
              <a:t>'</a:t>
            </a:r>
            <a:r>
              <a:rPr lang="en-US" altLang="en-US" sz="2800"/>
              <a:t>s diary. </a:t>
            </a:r>
          </a:p>
        </p:txBody>
      </p:sp>
      <p:pic>
        <p:nvPicPr>
          <p:cNvPr id="15366" name="Picture 6" descr="HarryPotter0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34000" y="1600200"/>
            <a:ext cx="30638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0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Book 3: Prisoner of Azkaban</a:t>
            </a:r>
          </a:p>
        </p:txBody>
      </p:sp>
      <p:sp>
        <p:nvSpPr>
          <p:cNvPr id="17412" name="Rectangle 4"/>
          <p:cNvSpPr>
            <a:spLocks noGrp="1" noChangeArrowheads="1"/>
          </p:cNvSpPr>
          <p:nvPr>
            <p:ph type="body" sz="half" idx="1"/>
          </p:nvPr>
        </p:nvSpPr>
        <p:spPr>
          <a:xfrm>
            <a:off x="457200" y="1600200"/>
            <a:ext cx="4495800" cy="4525963"/>
          </a:xfrm>
        </p:spPr>
        <p:txBody>
          <a:bodyPr/>
          <a:lstStyle/>
          <a:p>
            <a:pPr>
              <a:lnSpc>
                <a:spcPct val="90000"/>
              </a:lnSpc>
            </a:pPr>
            <a:r>
              <a:rPr lang="en-US" altLang="en-US" sz="2800"/>
              <a:t>Year 3: An escaped murderer, Sirius Black, is apparently after Harry.</a:t>
            </a:r>
          </a:p>
          <a:p>
            <a:pPr>
              <a:lnSpc>
                <a:spcPct val="90000"/>
              </a:lnSpc>
            </a:pPr>
            <a:r>
              <a:rPr lang="en-US" altLang="en-US" sz="2800"/>
              <a:t>Harry rides a Hippogriff, continues as a Quiddich star, and meets Remus Lupin.</a:t>
            </a:r>
          </a:p>
          <a:p>
            <a:pPr>
              <a:lnSpc>
                <a:spcPct val="90000"/>
              </a:lnSpc>
            </a:pPr>
            <a:r>
              <a:rPr lang="en-US" altLang="en-US" sz="2800"/>
              <a:t>Harry &amp; Hermione save the Hippogriff and also Sirius, who turns out to be really innocent.</a:t>
            </a:r>
          </a:p>
        </p:txBody>
      </p:sp>
      <p:pic>
        <p:nvPicPr>
          <p:cNvPr id="17414" name="Picture 6" descr="HarryPotter0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600200"/>
            <a:ext cx="30845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95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Book 4: Goblet of Fire</a:t>
            </a:r>
          </a:p>
        </p:txBody>
      </p:sp>
      <p:sp>
        <p:nvSpPr>
          <p:cNvPr id="19460" name="Rectangle 4"/>
          <p:cNvSpPr>
            <a:spLocks noGrp="1" noChangeArrowheads="1"/>
          </p:cNvSpPr>
          <p:nvPr>
            <p:ph type="body" sz="half" idx="1"/>
          </p:nvPr>
        </p:nvSpPr>
        <p:spPr>
          <a:xfrm>
            <a:off x="457200" y="1600200"/>
            <a:ext cx="4724400" cy="4800600"/>
          </a:xfrm>
        </p:spPr>
        <p:txBody>
          <a:bodyPr/>
          <a:lstStyle/>
          <a:p>
            <a:pPr>
              <a:lnSpc>
                <a:spcPct val="90000"/>
              </a:lnSpc>
            </a:pPr>
            <a:r>
              <a:rPr lang="en-US" altLang="en-US" sz="2800"/>
              <a:t>Harry is secretly entered into the dangerous Triwizard Tournament.</a:t>
            </a:r>
          </a:p>
          <a:p>
            <a:pPr>
              <a:lnSpc>
                <a:spcPct val="90000"/>
              </a:lnSpc>
            </a:pPr>
            <a:r>
              <a:rPr lang="en-US" altLang="en-US" sz="2800"/>
              <a:t>He faces rejection, ridicule &amp; danger as he competes in the 3 tests.</a:t>
            </a:r>
          </a:p>
          <a:p>
            <a:pPr>
              <a:lnSpc>
                <a:spcPct val="90000"/>
              </a:lnSpc>
            </a:pPr>
            <a:r>
              <a:rPr lang="en-US" altLang="en-US" sz="2800"/>
              <a:t>Finally he is kidnapped &amp; nearly killed by Voldemort, escaping with help from the phantoms of his parents.</a:t>
            </a:r>
          </a:p>
          <a:p>
            <a:pPr>
              <a:lnSpc>
                <a:spcPct val="90000"/>
              </a:lnSpc>
            </a:pPr>
            <a:endParaRPr lang="en-US" altLang="en-US" sz="2800"/>
          </a:p>
        </p:txBody>
      </p:sp>
      <p:pic>
        <p:nvPicPr>
          <p:cNvPr id="19462" name="Picture 6" descr="HarryPotter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600200"/>
            <a:ext cx="32432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4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5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Book 5: Order of the Phoenix</a:t>
            </a:r>
          </a:p>
        </p:txBody>
      </p:sp>
      <p:sp>
        <p:nvSpPr>
          <p:cNvPr id="21508" name="Rectangle 4"/>
          <p:cNvSpPr>
            <a:spLocks noGrp="1" noChangeArrowheads="1"/>
          </p:cNvSpPr>
          <p:nvPr>
            <p:ph type="body" sz="half" idx="1"/>
          </p:nvPr>
        </p:nvSpPr>
        <p:spPr>
          <a:xfrm>
            <a:off x="457200" y="1600200"/>
            <a:ext cx="4876800" cy="4953000"/>
          </a:xfrm>
        </p:spPr>
        <p:txBody>
          <a:bodyPr/>
          <a:lstStyle/>
          <a:p>
            <a:pPr>
              <a:lnSpc>
                <a:spcPct val="90000"/>
              </a:lnSpc>
            </a:pPr>
            <a:r>
              <a:rPr lang="en-US" altLang="en-US" sz="2800"/>
              <a:t>Voldemort has now returned to his own body &amp; is building up his sinister organization.</a:t>
            </a:r>
          </a:p>
          <a:p>
            <a:pPr>
              <a:lnSpc>
                <a:spcPct val="90000"/>
              </a:lnSpc>
            </a:pPr>
            <a:r>
              <a:rPr lang="en-US" altLang="en-US" sz="2800"/>
              <a:t>The Minister of Magic won</a:t>
            </a:r>
            <a:r>
              <a:rPr lang="en-US" altLang="en-US" sz="2800">
                <a:cs typeface="Arial" charset="0"/>
              </a:rPr>
              <a:t>'</a:t>
            </a:r>
            <a:r>
              <a:rPr lang="en-US" altLang="en-US" sz="2800"/>
              <a:t>t admit this, so Dumbledore forms the Order to oppose Voldemort.</a:t>
            </a:r>
          </a:p>
          <a:p>
            <a:pPr>
              <a:lnSpc>
                <a:spcPct val="90000"/>
              </a:lnSpc>
            </a:pPr>
            <a:r>
              <a:rPr lang="en-US" altLang="en-US" sz="2800"/>
              <a:t>Harry &amp; his friends, seeking to rescue Sirius, face Voldemort</a:t>
            </a:r>
            <a:r>
              <a:rPr lang="en-US" altLang="en-US" sz="2800">
                <a:cs typeface="Arial" charset="0"/>
              </a:rPr>
              <a:t>'</a:t>
            </a:r>
            <a:r>
              <a:rPr lang="en-US" altLang="en-US" sz="2800"/>
              <a:t>s Death Eaters, but they escape.</a:t>
            </a:r>
          </a:p>
        </p:txBody>
      </p:sp>
      <p:pic>
        <p:nvPicPr>
          <p:cNvPr id="21510" name="Picture 6" descr="HarryPotter0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62600" y="1600200"/>
            <a:ext cx="30718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3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additive="base">
                                        <p:cTn id="13"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 calcmode="lin" valueType="num">
                                      <p:cBhvr additive="base">
                                        <p:cTn id="19"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Book 6: Half-Blood Prince</a:t>
            </a:r>
          </a:p>
        </p:txBody>
      </p:sp>
      <p:sp>
        <p:nvSpPr>
          <p:cNvPr id="23556" name="Rectangle 4"/>
          <p:cNvSpPr>
            <a:spLocks noGrp="1" noChangeArrowheads="1"/>
          </p:cNvSpPr>
          <p:nvPr>
            <p:ph type="body" sz="half" idx="1"/>
          </p:nvPr>
        </p:nvSpPr>
        <p:spPr>
          <a:xfrm>
            <a:off x="457200" y="1600200"/>
            <a:ext cx="4724400" cy="4800600"/>
          </a:xfrm>
        </p:spPr>
        <p:txBody>
          <a:bodyPr/>
          <a:lstStyle/>
          <a:p>
            <a:r>
              <a:rPr lang="en-US" altLang="en-US" sz="2400"/>
              <a:t>Harry is instructed by Dumbledore on the mysterious history of Voldemort.</a:t>
            </a:r>
          </a:p>
          <a:p>
            <a:r>
              <a:rPr lang="en-US" altLang="en-US" sz="2400"/>
              <a:t>They learn that Voldemort has divided his soul and put the pieces in various objects to become immortal.</a:t>
            </a:r>
          </a:p>
          <a:p>
            <a:r>
              <a:rPr lang="en-US" altLang="en-US" sz="2400"/>
              <a:t>Dumbledore is killed by Snape in an attack on Hogwarts by the Death Eaters.</a:t>
            </a:r>
          </a:p>
          <a:p>
            <a:r>
              <a:rPr lang="en-US" altLang="en-US" sz="2400"/>
              <a:t>Harry must now seek &amp; destroy these objects.</a:t>
            </a:r>
          </a:p>
        </p:txBody>
      </p:sp>
      <p:pic>
        <p:nvPicPr>
          <p:cNvPr id="23558" name="Picture 6" descr="HarryPotter0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600200"/>
            <a:ext cx="308768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68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xEl>
                                              <p:pRg st="3" end="3"/>
                                            </p:txEl>
                                          </p:spTgt>
                                        </p:tgtEl>
                                        <p:attrNameLst>
                                          <p:attrName>style.visibility</p:attrName>
                                        </p:attrNameLst>
                                      </p:cBhvr>
                                      <p:to>
                                        <p:strVal val="visible"/>
                                      </p:to>
                                    </p:set>
                                    <p:anim calcmode="lin" valueType="num">
                                      <p:cBhvr additive="base">
                                        <p:cTn id="25"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Book 7: Deathly Hallows</a:t>
            </a:r>
          </a:p>
        </p:txBody>
      </p:sp>
      <p:sp>
        <p:nvSpPr>
          <p:cNvPr id="25604" name="Rectangle 4"/>
          <p:cNvSpPr>
            <a:spLocks noGrp="1" noChangeArrowheads="1"/>
          </p:cNvSpPr>
          <p:nvPr>
            <p:ph type="body" sz="half" idx="1"/>
          </p:nvPr>
        </p:nvSpPr>
        <p:spPr>
          <a:xfrm>
            <a:off x="457200" y="1600200"/>
            <a:ext cx="4419600" cy="4525963"/>
          </a:xfrm>
        </p:spPr>
        <p:txBody>
          <a:bodyPr/>
          <a:lstStyle/>
          <a:p>
            <a:r>
              <a:rPr lang="en-US" altLang="en-US" sz="2800"/>
              <a:t>Voldemort takes control of the Ministry of Magic.</a:t>
            </a:r>
          </a:p>
          <a:p>
            <a:r>
              <a:rPr lang="en-US" altLang="en-US" sz="2800"/>
              <a:t>Harry, Ron &amp; Hermione must flee, while seeking the horcruxes in which V has hidden his soul.</a:t>
            </a:r>
          </a:p>
          <a:p>
            <a:r>
              <a:rPr lang="en-US" altLang="en-US" sz="2800"/>
              <a:t>Finally, Harry &amp; Voldemort meet in a thrilling climax.</a:t>
            </a:r>
          </a:p>
        </p:txBody>
      </p:sp>
      <p:pic>
        <p:nvPicPr>
          <p:cNvPr id="25606" name="Picture 6" descr="HarryPotter07"/>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600200"/>
            <a:ext cx="30686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7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Where is God in All This?</a:t>
            </a:r>
          </a:p>
        </p:txBody>
      </p:sp>
      <p:sp>
        <p:nvSpPr>
          <p:cNvPr id="27651" name="Rectangle 3"/>
          <p:cNvSpPr>
            <a:spLocks noGrp="1" noChangeArrowheads="1"/>
          </p:cNvSpPr>
          <p:nvPr>
            <p:ph type="body" sz="half" idx="1"/>
          </p:nvPr>
        </p:nvSpPr>
        <p:spPr>
          <a:xfrm>
            <a:off x="457200" y="1600200"/>
            <a:ext cx="3657600" cy="4525963"/>
          </a:xfrm>
        </p:spPr>
        <p:txBody>
          <a:bodyPr/>
          <a:lstStyle/>
          <a:p>
            <a:r>
              <a:rPr lang="en-US" altLang="en-US" sz="2800"/>
              <a:t>Admittedly, there is no mention of God in Harry Potter.</a:t>
            </a:r>
          </a:p>
          <a:p>
            <a:r>
              <a:rPr lang="en-US" altLang="en-US" sz="2800"/>
              <a:t>As Lev Grossman says in a </a:t>
            </a:r>
            <a:r>
              <a:rPr lang="en-US" altLang="en-US" sz="2800" i="1"/>
              <a:t>TIME</a:t>
            </a:r>
            <a:r>
              <a:rPr lang="en-US" altLang="en-US" sz="2800"/>
              <a:t> article (July 12, 2007), </a:t>
            </a:r>
            <a:r>
              <a:rPr lang="en-US" altLang="en-US" sz="2800">
                <a:cs typeface="Arial" charset="0"/>
              </a:rPr>
              <a:t>"</a:t>
            </a:r>
            <a:r>
              <a:rPr lang="en-US" altLang="en-US" sz="2800"/>
              <a:t>Who Dies in Harry Potter? God</a:t>
            </a:r>
            <a:r>
              <a:rPr lang="en-US" altLang="en-US" sz="2800">
                <a:cs typeface="Arial" charset="0"/>
              </a:rPr>
              <a:t>"</a:t>
            </a:r>
            <a:r>
              <a:rPr lang="en-US" altLang="en-US" sz="2800"/>
              <a:t>:</a:t>
            </a:r>
          </a:p>
        </p:txBody>
      </p:sp>
      <p:pic>
        <p:nvPicPr>
          <p:cNvPr id="27653" name="Picture 5" descr="creation-ad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2831" b="12552"/>
          <a:stretch>
            <a:fillRect/>
          </a:stretch>
        </p:blipFill>
        <p:spPr>
          <a:xfrm>
            <a:off x="4648200" y="1676400"/>
            <a:ext cx="4038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86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Where is God?</a:t>
            </a:r>
          </a:p>
        </p:txBody>
      </p:sp>
      <p:sp>
        <p:nvSpPr>
          <p:cNvPr id="29700" name="Text Box 4"/>
          <p:cNvSpPr txBox="1">
            <a:spLocks noChangeArrowheads="1"/>
          </p:cNvSpPr>
          <p:nvPr/>
        </p:nvSpPr>
        <p:spPr bwMode="auto">
          <a:xfrm>
            <a:off x="990600" y="1981200"/>
            <a:ext cx="7239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Arial" charset="0"/>
              </a:rPr>
              <a:t>"</a:t>
            </a:r>
            <a:r>
              <a:rPr lang="en-US" altLang="en-US" sz="2800"/>
              <a:t>Harry Potter lives in a world free of any religion or spirituality of any kind.  He lives surrounded by ghosts but has no one to pray to, even if he were so inclined, which he isn</a:t>
            </a:r>
            <a:r>
              <a:rPr lang="en-US" altLang="en-US" sz="2800">
                <a:cs typeface="Arial" charset="0"/>
              </a:rPr>
              <a:t>'</a:t>
            </a:r>
            <a:r>
              <a:rPr lang="en-US" altLang="en-US" sz="2800"/>
              <a:t>t.  Rowling has more in common with celebrity atheists like Christopher Hitchens than she has with Tolkien and Lewis.</a:t>
            </a:r>
            <a:r>
              <a:rPr lang="en-US" altLang="en-US" sz="2800">
                <a:cs typeface="Arial" charset="0"/>
              </a:rPr>
              <a:t>"</a:t>
            </a:r>
          </a:p>
        </p:txBody>
      </p:sp>
    </p:spTree>
    <p:custDataLst>
      <p:tags r:id="rId1"/>
    </p:custDataLst>
  </p:cSld>
  <p:clrMapOvr>
    <a:masterClrMapping/>
  </p:clrMapOvr>
  <p:transition advTm="19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What</a:t>
            </a:r>
            <a:r>
              <a:rPr lang="en-US" altLang="en-US">
                <a:cs typeface="Arial" charset="0"/>
              </a:rPr>
              <a:t>'</a:t>
            </a:r>
            <a:r>
              <a:rPr lang="en-US" altLang="en-US"/>
              <a:t>s the Buzz?</a:t>
            </a:r>
          </a:p>
        </p:txBody>
      </p:sp>
      <p:sp>
        <p:nvSpPr>
          <p:cNvPr id="3075" name="Rectangle 3"/>
          <p:cNvSpPr>
            <a:spLocks noGrp="1" noChangeArrowheads="1"/>
          </p:cNvSpPr>
          <p:nvPr>
            <p:ph type="body" idx="1"/>
          </p:nvPr>
        </p:nvSpPr>
        <p:spPr/>
        <p:txBody>
          <a:bodyPr/>
          <a:lstStyle/>
          <a:p>
            <a:pPr>
              <a:lnSpc>
                <a:spcPct val="90000"/>
              </a:lnSpc>
            </a:pPr>
            <a:r>
              <a:rPr lang="en-US" altLang="en-US"/>
              <a:t>This adventure series for kids (and grownups!) has sold many millions of copies in many languages.</a:t>
            </a:r>
          </a:p>
          <a:p>
            <a:pPr>
              <a:lnSpc>
                <a:spcPct val="90000"/>
              </a:lnSpc>
            </a:pPr>
            <a:r>
              <a:rPr lang="en-US" altLang="en-US"/>
              <a:t>The seven-volume book series is now complete (2007).</a:t>
            </a:r>
          </a:p>
          <a:p>
            <a:pPr>
              <a:lnSpc>
                <a:spcPct val="90000"/>
              </a:lnSpc>
            </a:pPr>
            <a:r>
              <a:rPr lang="en-US" altLang="en-US"/>
              <a:t>Five films have been made to date, with two more still to come.</a:t>
            </a:r>
          </a:p>
          <a:p>
            <a:pPr>
              <a:lnSpc>
                <a:spcPct val="90000"/>
              </a:lnSpc>
            </a:pPr>
            <a:r>
              <a:rPr lang="en-US" altLang="en-US"/>
              <a:t>The series is very controversial in Christian circles.</a:t>
            </a:r>
          </a:p>
        </p:txBody>
      </p:sp>
    </p:spTree>
    <p:custDataLst>
      <p:tags r:id="rId1"/>
    </p:custDataLst>
  </p:cSld>
  <p:clrMapOvr>
    <a:masterClrMapping/>
  </p:clrMapOvr>
  <p:transition advTm="223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Where is God?</a:t>
            </a:r>
          </a:p>
        </p:txBody>
      </p:sp>
      <p:sp>
        <p:nvSpPr>
          <p:cNvPr id="31747" name="Rectangle 3"/>
          <p:cNvSpPr>
            <a:spLocks noGrp="1" noChangeArrowheads="1"/>
          </p:cNvSpPr>
          <p:nvPr>
            <p:ph type="body" idx="1"/>
          </p:nvPr>
        </p:nvSpPr>
        <p:spPr/>
        <p:txBody>
          <a:bodyPr/>
          <a:lstStyle/>
          <a:p>
            <a:pPr>
              <a:lnSpc>
                <a:spcPct val="90000"/>
              </a:lnSpc>
            </a:pPr>
            <a:r>
              <a:rPr lang="en-US" altLang="en-US"/>
              <a:t>Even after reading the last book, Grossman says:</a:t>
            </a:r>
          </a:p>
          <a:p>
            <a:pPr>
              <a:lnSpc>
                <a:spcPct val="90000"/>
              </a:lnSpc>
            </a:pPr>
            <a:r>
              <a:rPr lang="en-US" altLang="en-US">
                <a:cs typeface="Arial" charset="0"/>
              </a:rPr>
              <a:t>"</a:t>
            </a:r>
            <a:r>
              <a:rPr lang="en-US" altLang="en-US"/>
              <a:t>Her insistence on this point is a reflection of the cosmology of the Potterverse: there are no higher powers in residence there.  The attic and the basement are empty.  There may be an afterlife, and ghosts, but there is certainly no God, and no devil.</a:t>
            </a:r>
            <a:r>
              <a:rPr lang="en-US" altLang="en-US">
                <a:cs typeface="Arial" charset="0"/>
              </a:rPr>
              <a:t>"</a:t>
            </a:r>
          </a:p>
          <a:p>
            <a:pPr lvl="1">
              <a:lnSpc>
                <a:spcPct val="90000"/>
              </a:lnSpc>
            </a:pPr>
            <a:r>
              <a:rPr lang="en-US" altLang="en-US"/>
              <a:t>TIME, July 21, 2007</a:t>
            </a:r>
          </a:p>
        </p:txBody>
      </p:sp>
    </p:spTree>
    <p:custDataLst>
      <p:tags r:id="rId1"/>
    </p:custDataLst>
  </p:cSld>
  <p:clrMapOvr>
    <a:masterClrMapping/>
  </p:clrMapOvr>
  <p:transition advTm="257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5"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Where is God?</a:t>
            </a:r>
          </a:p>
        </p:txBody>
      </p:sp>
      <p:sp>
        <p:nvSpPr>
          <p:cNvPr id="32771" name="Rectangle 3"/>
          <p:cNvSpPr>
            <a:spLocks noGrp="1" noChangeArrowheads="1"/>
          </p:cNvSpPr>
          <p:nvPr>
            <p:ph type="body" idx="1"/>
          </p:nvPr>
        </p:nvSpPr>
        <p:spPr/>
        <p:txBody>
          <a:bodyPr/>
          <a:lstStyle/>
          <a:p>
            <a:pPr>
              <a:lnSpc>
                <a:spcPct val="90000"/>
              </a:lnSpc>
            </a:pPr>
            <a:r>
              <a:rPr lang="en-US" altLang="en-US" sz="2800"/>
              <a:t>Is Grossman right?</a:t>
            </a:r>
          </a:p>
          <a:p>
            <a:pPr lvl="1">
              <a:lnSpc>
                <a:spcPct val="90000"/>
              </a:lnSpc>
            </a:pPr>
            <a:r>
              <a:rPr lang="en-US" altLang="en-US" sz="2400"/>
              <a:t>Yes and no.</a:t>
            </a:r>
          </a:p>
          <a:p>
            <a:pPr>
              <a:lnSpc>
                <a:spcPct val="90000"/>
              </a:lnSpc>
            </a:pPr>
            <a:r>
              <a:rPr lang="en-US" altLang="en-US" sz="2800"/>
              <a:t>There is no explicit mention of God in </a:t>
            </a:r>
            <a:r>
              <a:rPr lang="en-US" altLang="en-US" sz="2800" i="1"/>
              <a:t>Harry Potter…</a:t>
            </a:r>
            <a:r>
              <a:rPr lang="en-US" altLang="en-US" sz="2800"/>
              <a:t> </a:t>
            </a:r>
          </a:p>
          <a:p>
            <a:pPr>
              <a:lnSpc>
                <a:spcPct val="90000"/>
              </a:lnSpc>
            </a:pPr>
            <a:r>
              <a:rPr lang="en-US" altLang="en-US" sz="2800"/>
              <a:t>… but neither is there in </a:t>
            </a:r>
            <a:r>
              <a:rPr lang="en-US" altLang="en-US" sz="2800" i="1"/>
              <a:t>Lord of the Rings,</a:t>
            </a:r>
          </a:p>
          <a:p>
            <a:pPr>
              <a:lnSpc>
                <a:spcPct val="90000"/>
              </a:lnSpc>
            </a:pPr>
            <a:r>
              <a:rPr lang="en-US" altLang="en-US" sz="2800" i="1"/>
              <a:t>… </a:t>
            </a:r>
            <a:r>
              <a:rPr lang="en-US" altLang="en-US" sz="2800"/>
              <a:t>nor (we should note) in the Old Testament book of Esther!</a:t>
            </a:r>
          </a:p>
          <a:p>
            <a:pPr>
              <a:lnSpc>
                <a:spcPct val="90000"/>
              </a:lnSpc>
            </a:pPr>
            <a:r>
              <a:rPr lang="en-US" altLang="en-US" sz="2800"/>
              <a:t>What are we to make of this?</a:t>
            </a:r>
          </a:p>
          <a:p>
            <a:pPr>
              <a:lnSpc>
                <a:spcPct val="90000"/>
              </a:lnSpc>
            </a:pPr>
            <a:r>
              <a:rPr lang="en-US" altLang="en-US" sz="2800"/>
              <a:t>Let</a:t>
            </a:r>
            <a:r>
              <a:rPr lang="en-US" altLang="en-US" sz="2800">
                <a:cs typeface="Arial" charset="0"/>
              </a:rPr>
              <a:t>'</a:t>
            </a:r>
            <a:r>
              <a:rPr lang="en-US" altLang="en-US" sz="2800"/>
              <a:t>s look first of all at what </a:t>
            </a:r>
            <a:r>
              <a:rPr lang="en-US" altLang="en-US" sz="2800" i="1"/>
              <a:t>Harry Potter</a:t>
            </a:r>
            <a:r>
              <a:rPr lang="en-US" altLang="en-US" sz="2800"/>
              <a:t> does say.</a:t>
            </a:r>
          </a:p>
        </p:txBody>
      </p:sp>
    </p:spTree>
    <p:custDataLst>
      <p:tags r:id="rId1"/>
    </p:custDataLst>
  </p:cSld>
  <p:clrMapOvr>
    <a:masterClrMapping/>
  </p:clrMapOvr>
  <p:transition advTm="306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What does </a:t>
            </a:r>
            <a:r>
              <a:rPr lang="en-US" altLang="en-US" i="1"/>
              <a:t>Harry Potter</a:t>
            </a:r>
            <a:r>
              <a:rPr lang="en-US" altLang="en-US"/>
              <a:t> Teach?</a:t>
            </a:r>
          </a:p>
        </p:txBody>
      </p:sp>
      <p:sp>
        <p:nvSpPr>
          <p:cNvPr id="33795"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It teaches that there is an objective difference between right and wrong, which gets rather little play in our secular society.</a:t>
            </a:r>
          </a:p>
          <a:p>
            <a:pPr>
              <a:lnSpc>
                <a:spcPct val="90000"/>
              </a:lnSpc>
            </a:pPr>
            <a:r>
              <a:rPr lang="en-US" altLang="en-US"/>
              <a:t>It teaches that there is some sort of afterlife, without giving us a clear picture of just what this is like.</a:t>
            </a:r>
          </a:p>
          <a:p>
            <a:pPr>
              <a:lnSpc>
                <a:spcPct val="90000"/>
              </a:lnSpc>
            </a:pPr>
            <a:r>
              <a:rPr lang="en-US" altLang="en-US"/>
              <a:t>It teaches that love is real, and all-important, which is a central feature of Christianity (remember Jesus</a:t>
            </a:r>
            <a:r>
              <a:rPr lang="en-US" altLang="en-US">
                <a:cs typeface="Arial" charset="0"/>
              </a:rPr>
              <a:t>'</a:t>
            </a:r>
            <a:r>
              <a:rPr lang="en-US" altLang="en-US"/>
              <a:t> two greatest commandments, and 1 Corinthians 13?).</a:t>
            </a:r>
          </a:p>
        </p:txBody>
      </p:sp>
    </p:spTree>
    <p:custDataLst>
      <p:tags r:id="rId1"/>
    </p:custDataLst>
  </p:cSld>
  <p:clrMapOvr>
    <a:masterClrMapping/>
  </p:clrMapOvr>
  <p:transition advTm="489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What does </a:t>
            </a:r>
            <a:r>
              <a:rPr lang="en-US" altLang="en-US" i="1"/>
              <a:t>Harry Potter</a:t>
            </a:r>
            <a:r>
              <a:rPr lang="en-US" altLang="en-US"/>
              <a:t> Teach?</a:t>
            </a:r>
          </a:p>
        </p:txBody>
      </p:sp>
      <p:sp>
        <p:nvSpPr>
          <p:cNvPr id="34819" name="Rectangle 3"/>
          <p:cNvSpPr>
            <a:spLocks noGrp="1" noChangeArrowheads="1"/>
          </p:cNvSpPr>
          <p:nvPr>
            <p:ph type="body" idx="1"/>
          </p:nvPr>
        </p:nvSpPr>
        <p:spPr>
          <a:xfrm>
            <a:off x="457200" y="1600200"/>
            <a:ext cx="8229600" cy="5029200"/>
          </a:xfrm>
        </p:spPr>
        <p:txBody>
          <a:bodyPr/>
          <a:lstStyle/>
          <a:p>
            <a:pPr>
              <a:lnSpc>
                <a:spcPct val="90000"/>
              </a:lnSpc>
            </a:pPr>
            <a:r>
              <a:rPr lang="en-US" altLang="en-US"/>
              <a:t>It teaches that there is a difference between good and bad people, but even good people have plenty of badness.</a:t>
            </a:r>
          </a:p>
          <a:p>
            <a:pPr>
              <a:lnSpc>
                <a:spcPct val="90000"/>
              </a:lnSpc>
            </a:pPr>
            <a:r>
              <a:rPr lang="en-US" altLang="en-US"/>
              <a:t>It teaches that bad things often happen to good people, but that this is no reason to despair.</a:t>
            </a:r>
          </a:p>
          <a:p>
            <a:pPr>
              <a:lnSpc>
                <a:spcPct val="90000"/>
              </a:lnSpc>
            </a:pPr>
            <a:r>
              <a:rPr lang="en-US" altLang="en-US"/>
              <a:t>It teaches us that we are not in control of our own destiny, without giving us a clear picture of whether someone beyond is or is not in control. </a:t>
            </a:r>
          </a:p>
          <a:p>
            <a:pPr>
              <a:lnSpc>
                <a:spcPct val="90000"/>
              </a:lnSpc>
            </a:pPr>
            <a:endParaRPr lang="en-US" altLang="en-US"/>
          </a:p>
        </p:txBody>
      </p:sp>
    </p:spTree>
    <p:custDataLst>
      <p:tags r:id="rId1"/>
    </p:custDataLst>
  </p:cSld>
  <p:clrMapOvr>
    <a:masterClrMapping/>
  </p:clrMapOvr>
  <p:transition advTm="225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What does </a:t>
            </a:r>
            <a:r>
              <a:rPr lang="en-US" altLang="en-US" i="1"/>
              <a:t>Harry Potter</a:t>
            </a:r>
            <a:r>
              <a:rPr lang="en-US" altLang="en-US"/>
              <a:t> Teach?</a:t>
            </a:r>
          </a:p>
        </p:txBody>
      </p:sp>
      <p:sp>
        <p:nvSpPr>
          <p:cNvPr id="35843" name="Rectangle 3"/>
          <p:cNvSpPr>
            <a:spLocks noGrp="1" noChangeArrowheads="1"/>
          </p:cNvSpPr>
          <p:nvPr>
            <p:ph type="body" idx="1"/>
          </p:nvPr>
        </p:nvSpPr>
        <p:spPr/>
        <p:txBody>
          <a:bodyPr/>
          <a:lstStyle/>
          <a:p>
            <a:r>
              <a:rPr lang="en-US" altLang="en-US"/>
              <a:t>It teaches us that making immortality our goal can lead to disastrous evil, while being willing to give up our lives can be the greatest form of love.</a:t>
            </a:r>
          </a:p>
          <a:p>
            <a:r>
              <a:rPr lang="en-US" altLang="en-US"/>
              <a:t>It teaches us that our choices show and determine who we really are, not our abilities, our background, or our circumstances.</a:t>
            </a:r>
          </a:p>
        </p:txBody>
      </p:sp>
    </p:spTree>
    <p:custDataLst>
      <p:tags r:id="rId1"/>
    </p:custDataLst>
  </p:cSld>
  <p:clrMapOvr>
    <a:masterClrMapping/>
  </p:clrMapOvr>
  <p:transition advTm="515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checkerboard(across)">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Why No Reference to God?</a:t>
            </a:r>
          </a:p>
        </p:txBody>
      </p:sp>
      <p:sp>
        <p:nvSpPr>
          <p:cNvPr id="36867" name="Rectangle 3"/>
          <p:cNvSpPr>
            <a:spLocks noGrp="1" noChangeArrowheads="1"/>
          </p:cNvSpPr>
          <p:nvPr>
            <p:ph type="body" idx="1"/>
          </p:nvPr>
        </p:nvSpPr>
        <p:spPr>
          <a:xfrm>
            <a:off x="457200" y="1600200"/>
            <a:ext cx="8229600" cy="4876800"/>
          </a:xfrm>
        </p:spPr>
        <p:txBody>
          <a:bodyPr/>
          <a:lstStyle/>
          <a:p>
            <a:r>
              <a:rPr lang="en-US" altLang="en-US" sz="2800"/>
              <a:t>The author doesn</a:t>
            </a:r>
            <a:r>
              <a:rPr lang="en-US" altLang="en-US" sz="2800">
                <a:cs typeface="Arial" charset="0"/>
              </a:rPr>
              <a:t>'</a:t>
            </a:r>
            <a:r>
              <a:rPr lang="en-US" altLang="en-US" sz="2800"/>
              <a:t>t explicitly tell us, but she gives hints about God, as we shall see in a bit.</a:t>
            </a:r>
          </a:p>
          <a:p>
            <a:r>
              <a:rPr lang="en-US" altLang="en-US" sz="2800"/>
              <a:t>Perhaps the author wants us to think thru certain moral questions, even experience where they lead, without being put off by feeling that this is something religious &amp; we are being preached to.</a:t>
            </a:r>
          </a:p>
          <a:p>
            <a:r>
              <a:rPr lang="en-US" altLang="en-US" sz="2800"/>
              <a:t>Jesus does something like this in several of his parables, as does the prophet Nathan when he seeks to confront David with his sin concerning Uriah and Bathsheba.</a:t>
            </a:r>
          </a:p>
        </p:txBody>
      </p:sp>
    </p:spTree>
    <p:custDataLst>
      <p:tags r:id="rId1"/>
    </p:custDataLst>
  </p:cSld>
  <p:clrMapOvr>
    <a:masterClrMapping/>
  </p:clrMapOvr>
  <p:transition advTm="76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What are These Hints?</a:t>
            </a:r>
          </a:p>
        </p:txBody>
      </p:sp>
      <p:sp>
        <p:nvSpPr>
          <p:cNvPr id="37891" name="Rectangle 3"/>
          <p:cNvSpPr>
            <a:spLocks noGrp="1" noChangeArrowheads="1"/>
          </p:cNvSpPr>
          <p:nvPr>
            <p:ph type="body" idx="1"/>
          </p:nvPr>
        </p:nvSpPr>
        <p:spPr/>
        <p:txBody>
          <a:bodyPr/>
          <a:lstStyle/>
          <a:p>
            <a:r>
              <a:rPr lang="en-US" altLang="en-US" sz="2800"/>
              <a:t>They show up in Rowling</a:t>
            </a:r>
            <a:r>
              <a:rPr lang="en-US" altLang="en-US" sz="2800">
                <a:cs typeface="Arial" charset="0"/>
              </a:rPr>
              <a:t>'</a:t>
            </a:r>
            <a:r>
              <a:rPr lang="en-US" altLang="en-US" sz="2800"/>
              <a:t>s choices of bad names:</a:t>
            </a:r>
          </a:p>
          <a:p>
            <a:pPr lvl="1"/>
            <a:r>
              <a:rPr lang="en-US" altLang="en-US" sz="2400"/>
              <a:t>Voldemort – will to death</a:t>
            </a:r>
          </a:p>
          <a:p>
            <a:pPr lvl="1"/>
            <a:r>
              <a:rPr lang="en-US" altLang="en-US" sz="2400"/>
              <a:t>Malfoy – bad faith</a:t>
            </a:r>
          </a:p>
          <a:p>
            <a:pPr lvl="1"/>
            <a:r>
              <a:rPr lang="en-US" altLang="en-US" sz="2400"/>
              <a:t>Draco – dragon, a biblical picture for Satan</a:t>
            </a:r>
          </a:p>
          <a:p>
            <a:pPr lvl="1"/>
            <a:r>
              <a:rPr lang="en-US" altLang="en-US" sz="2400"/>
              <a:t>Slytherin – </a:t>
            </a:r>
            <a:r>
              <a:rPr lang="en-US" altLang="en-US" sz="2400">
                <a:cs typeface="Arial" charset="0"/>
              </a:rPr>
              <a:t>"</a:t>
            </a:r>
            <a:r>
              <a:rPr lang="en-US" altLang="en-US" sz="2400"/>
              <a:t>slithering</a:t>
            </a:r>
            <a:r>
              <a:rPr lang="en-US" altLang="en-US" sz="2400">
                <a:cs typeface="Arial" charset="0"/>
              </a:rPr>
              <a:t>"</a:t>
            </a:r>
            <a:r>
              <a:rPr lang="en-US" altLang="en-US" sz="2400"/>
              <a:t> snake, ditto</a:t>
            </a:r>
          </a:p>
          <a:p>
            <a:pPr lvl="1"/>
            <a:r>
              <a:rPr lang="en-US" altLang="en-US" sz="2400"/>
              <a:t>Whinging – British for </a:t>
            </a:r>
            <a:r>
              <a:rPr lang="en-US" altLang="en-US" sz="2400">
                <a:cs typeface="Arial" charset="0"/>
              </a:rPr>
              <a:t>"</a:t>
            </a:r>
            <a:r>
              <a:rPr lang="en-US" altLang="en-US" sz="2400"/>
              <a:t>whining, complaining</a:t>
            </a:r>
            <a:r>
              <a:rPr lang="en-US" altLang="en-US" sz="2400">
                <a:cs typeface="Arial" charset="0"/>
              </a:rPr>
              <a:t>"</a:t>
            </a:r>
          </a:p>
          <a:p>
            <a:r>
              <a:rPr lang="en-US" altLang="en-US" sz="2800"/>
              <a:t>See the huge list of name meanings at http://www.mugglenet.com/books/name_origins1.shtml.</a:t>
            </a:r>
          </a:p>
        </p:txBody>
      </p:sp>
    </p:spTree>
    <p:custDataLst>
      <p:tags r:id="rId1"/>
    </p:custDataLst>
  </p:cSld>
  <p:clrMapOvr>
    <a:masterClrMapping/>
  </p:clrMapOvr>
  <p:transition advTm="764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What are These Hints?</a:t>
            </a:r>
          </a:p>
        </p:txBody>
      </p:sp>
      <p:sp>
        <p:nvSpPr>
          <p:cNvPr id="39939" name="Rectangle 3"/>
          <p:cNvSpPr>
            <a:spLocks noGrp="1" noChangeArrowheads="1"/>
          </p:cNvSpPr>
          <p:nvPr>
            <p:ph type="body" idx="1"/>
          </p:nvPr>
        </p:nvSpPr>
        <p:spPr/>
        <p:txBody>
          <a:bodyPr/>
          <a:lstStyle/>
          <a:p>
            <a:r>
              <a:rPr lang="en-US" altLang="en-US"/>
              <a:t>They also show up in Rowling</a:t>
            </a:r>
            <a:r>
              <a:rPr lang="en-US" altLang="en-US">
                <a:cs typeface="Arial" charset="0"/>
              </a:rPr>
              <a:t>'</a:t>
            </a:r>
            <a:r>
              <a:rPr lang="en-US" altLang="en-US"/>
              <a:t>s choices of good names:</a:t>
            </a:r>
          </a:p>
          <a:p>
            <a:pPr lvl="1"/>
            <a:r>
              <a:rPr lang="en-US" altLang="en-US"/>
              <a:t>Lovegood</a:t>
            </a:r>
          </a:p>
          <a:p>
            <a:pPr lvl="1"/>
            <a:r>
              <a:rPr lang="en-US" altLang="en-US"/>
              <a:t>Potter – God is the potter, we are the clay</a:t>
            </a:r>
          </a:p>
          <a:p>
            <a:pPr lvl="1"/>
            <a:r>
              <a:rPr lang="en-US" altLang="en-US"/>
              <a:t>Granger – God is the farmer, we are the plants</a:t>
            </a:r>
          </a:p>
          <a:p>
            <a:pPr lvl="1"/>
            <a:r>
              <a:rPr lang="en-US" altLang="en-US"/>
              <a:t>Gryffindor – gold griffin; see our discussion of symbolism later.</a:t>
            </a:r>
          </a:p>
        </p:txBody>
      </p:sp>
    </p:spTree>
    <p:custDataLst>
      <p:tags r:id="rId1"/>
    </p:custDataLst>
  </p:cSld>
  <p:clrMapOvr>
    <a:masterClrMapping/>
  </p:clrMapOvr>
  <p:transition advTm="401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What are These Hints?</a:t>
            </a:r>
          </a:p>
        </p:txBody>
      </p:sp>
      <p:sp>
        <p:nvSpPr>
          <p:cNvPr id="38915" name="Rectangle 3"/>
          <p:cNvSpPr>
            <a:spLocks noGrp="1" noChangeArrowheads="1"/>
          </p:cNvSpPr>
          <p:nvPr>
            <p:ph type="body" idx="1"/>
          </p:nvPr>
        </p:nvSpPr>
        <p:spPr/>
        <p:txBody>
          <a:bodyPr/>
          <a:lstStyle/>
          <a:p>
            <a:r>
              <a:rPr lang="en-US" altLang="en-US"/>
              <a:t>They show up in a couple of Bible quotations that appear in the last book, neither of which is identified as such:</a:t>
            </a:r>
          </a:p>
          <a:p>
            <a:pPr lvl="1"/>
            <a:r>
              <a:rPr lang="en-US" altLang="en-US"/>
              <a:t>On the Dumbledore family tombstone: </a:t>
            </a:r>
            <a:r>
              <a:rPr lang="en-US" altLang="en-US">
                <a:cs typeface="Arial" charset="0"/>
              </a:rPr>
              <a:t>"</a:t>
            </a:r>
            <a:r>
              <a:rPr lang="en-US" altLang="en-US"/>
              <a:t>Where your treasure is, there will your heart be also.</a:t>
            </a:r>
            <a:r>
              <a:rPr lang="en-US" altLang="en-US">
                <a:cs typeface="Arial" charset="0"/>
              </a:rPr>
              <a:t>"</a:t>
            </a:r>
            <a:r>
              <a:rPr lang="en-US" altLang="en-US"/>
              <a:t> [from Matthew 6:21] (p 325)</a:t>
            </a:r>
          </a:p>
          <a:p>
            <a:pPr lvl="1"/>
            <a:r>
              <a:rPr lang="en-US" altLang="en-US"/>
              <a:t>On the Potter family tombstone: </a:t>
            </a:r>
            <a:r>
              <a:rPr lang="en-US" altLang="en-US">
                <a:cs typeface="Arial" charset="0"/>
              </a:rPr>
              <a:t>"</a:t>
            </a:r>
            <a:r>
              <a:rPr lang="en-US" altLang="en-US"/>
              <a:t>The last enemy that shall be destroyed is death</a:t>
            </a:r>
            <a:r>
              <a:rPr lang="en-US" altLang="en-US">
                <a:cs typeface="Arial" charset="0"/>
              </a:rPr>
              <a:t>"</a:t>
            </a:r>
            <a:r>
              <a:rPr lang="en-US" altLang="en-US"/>
              <a:t> [from 1 Corinthians 15:26] (p 328)</a:t>
            </a:r>
          </a:p>
        </p:txBody>
      </p:sp>
    </p:spTree>
    <p:custDataLst>
      <p:tags r:id="rId1"/>
    </p:custDataLst>
  </p:cSld>
  <p:clrMapOvr>
    <a:masterClrMapping/>
  </p:clrMapOvr>
  <p:transition advTm="79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What are These Hints?</a:t>
            </a:r>
          </a:p>
        </p:txBody>
      </p:sp>
      <p:sp>
        <p:nvSpPr>
          <p:cNvPr id="40963" name="Rectangle 3"/>
          <p:cNvSpPr>
            <a:spLocks noGrp="1" noChangeArrowheads="1"/>
          </p:cNvSpPr>
          <p:nvPr>
            <p:ph type="body" idx="1"/>
          </p:nvPr>
        </p:nvSpPr>
        <p:spPr/>
        <p:txBody>
          <a:bodyPr/>
          <a:lstStyle/>
          <a:p>
            <a:r>
              <a:rPr lang="en-US" altLang="en-US" sz="2800"/>
              <a:t>They show up in the author’s symbolism:</a:t>
            </a:r>
          </a:p>
          <a:p>
            <a:pPr lvl="1"/>
            <a:r>
              <a:rPr lang="en-US" altLang="en-US" sz="2400"/>
              <a:t>Phoenix – Dumbledore</a:t>
            </a:r>
            <a:r>
              <a:rPr lang="en-US" altLang="en-US" sz="2400">
                <a:cs typeface="Arial" charset="0"/>
              </a:rPr>
              <a:t>'</a:t>
            </a:r>
            <a:r>
              <a:rPr lang="en-US" altLang="en-US" sz="2400"/>
              <a:t>s pet bird, who comes to Harry</a:t>
            </a:r>
            <a:r>
              <a:rPr lang="en-US" altLang="en-US" sz="2400">
                <a:cs typeface="Arial" charset="0"/>
              </a:rPr>
              <a:t>'</a:t>
            </a:r>
            <a:r>
              <a:rPr lang="en-US" altLang="en-US" sz="2400"/>
              <a:t>s aid in the Chamber of Secrets. The good guys are the Order of the Phoenix.</a:t>
            </a:r>
          </a:p>
          <a:p>
            <a:pPr lvl="1"/>
            <a:r>
              <a:rPr lang="en-US" altLang="en-US" sz="2400"/>
              <a:t>Stag – the form which Harry</a:t>
            </a:r>
            <a:r>
              <a:rPr lang="en-US" altLang="en-US" sz="2400">
                <a:cs typeface="Arial" charset="0"/>
              </a:rPr>
              <a:t>'</a:t>
            </a:r>
            <a:r>
              <a:rPr lang="en-US" altLang="en-US" sz="2400"/>
              <a:t>s (and his father</a:t>
            </a:r>
            <a:r>
              <a:rPr lang="en-US" altLang="en-US" sz="2400">
                <a:cs typeface="Arial" charset="0"/>
              </a:rPr>
              <a:t>'</a:t>
            </a:r>
            <a:r>
              <a:rPr lang="en-US" altLang="en-US" sz="2400"/>
              <a:t>s) patronus takes.</a:t>
            </a:r>
          </a:p>
          <a:p>
            <a:pPr lvl="1"/>
            <a:r>
              <a:rPr lang="en-US" altLang="en-US" sz="2400"/>
              <a:t>Unicorn – an animal which is studied at Hogwarts, is killed by Voldemort because its blood gives a sort of life; Harry</a:t>
            </a:r>
            <a:r>
              <a:rPr lang="en-US" altLang="en-US" sz="2400">
                <a:cs typeface="Arial" charset="0"/>
              </a:rPr>
              <a:t>'</a:t>
            </a:r>
            <a:r>
              <a:rPr lang="en-US" altLang="en-US" sz="2400"/>
              <a:t>s patronus is said to look something like one in </a:t>
            </a:r>
            <a:r>
              <a:rPr lang="en-US" altLang="en-US" sz="2400" i="1"/>
              <a:t>Prisoner of Azkaban</a:t>
            </a:r>
            <a:r>
              <a:rPr lang="en-US" altLang="en-US" sz="2400"/>
              <a:t>, p 385.</a:t>
            </a:r>
          </a:p>
        </p:txBody>
      </p:sp>
    </p:spTree>
    <p:custDataLst>
      <p:tags r:id="rId1"/>
    </p:custDataLst>
  </p:cSld>
  <p:clrMapOvr>
    <a:masterClrMapping/>
  </p:clrMapOvr>
  <p:transition advTm="463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The Controversy</a:t>
            </a:r>
          </a:p>
        </p:txBody>
      </p:sp>
      <p:sp>
        <p:nvSpPr>
          <p:cNvPr id="4099" name="Rectangle 3"/>
          <p:cNvSpPr>
            <a:spLocks noGrp="1" noChangeArrowheads="1"/>
          </p:cNvSpPr>
          <p:nvPr>
            <p:ph type="body" idx="1"/>
          </p:nvPr>
        </p:nvSpPr>
        <p:spPr/>
        <p:txBody>
          <a:bodyPr/>
          <a:lstStyle/>
          <a:p>
            <a:pPr>
              <a:lnSpc>
                <a:spcPct val="90000"/>
              </a:lnSpc>
            </a:pPr>
            <a:r>
              <a:rPr lang="en-US" altLang="en-US"/>
              <a:t>The series is about an orphan, Harry Potter, who learns on his eleventh birthday that he is a wizard.</a:t>
            </a:r>
          </a:p>
          <a:p>
            <a:pPr>
              <a:lnSpc>
                <a:spcPct val="90000"/>
              </a:lnSpc>
            </a:pPr>
            <a:r>
              <a:rPr lang="en-US" altLang="en-US"/>
              <a:t>He discovers that his parents were killed by the wicked wizard Lord Voldemort.</a:t>
            </a:r>
          </a:p>
          <a:p>
            <a:pPr>
              <a:lnSpc>
                <a:spcPct val="90000"/>
              </a:lnSpc>
            </a:pPr>
            <a:r>
              <a:rPr lang="en-US" altLang="en-US"/>
              <a:t>The series then follows his years of study at Hogwarts, a school for training witches and wizards, his further adventures, and his encounters with Voldemort. </a:t>
            </a:r>
          </a:p>
        </p:txBody>
      </p:sp>
    </p:spTree>
    <p:custDataLst>
      <p:tags r:id="rId1"/>
    </p:custDataLst>
  </p:cSld>
  <p:clrMapOvr>
    <a:masterClrMapping/>
  </p:clrMapOvr>
  <p:transition advTm="26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Phoenix</a:t>
            </a:r>
          </a:p>
        </p:txBody>
      </p:sp>
      <p:sp>
        <p:nvSpPr>
          <p:cNvPr id="41988" name="Rectangle 4"/>
          <p:cNvSpPr>
            <a:spLocks noGrp="1" noChangeArrowheads="1"/>
          </p:cNvSpPr>
          <p:nvPr>
            <p:ph type="body" sz="half" idx="1"/>
          </p:nvPr>
        </p:nvSpPr>
        <p:spPr>
          <a:xfrm>
            <a:off x="457200" y="1600200"/>
            <a:ext cx="4191000" cy="4876800"/>
          </a:xfrm>
        </p:spPr>
        <p:txBody>
          <a:bodyPr/>
          <a:lstStyle/>
          <a:p>
            <a:pPr>
              <a:lnSpc>
                <a:spcPct val="90000"/>
              </a:lnSpc>
            </a:pPr>
            <a:r>
              <a:rPr lang="en-US" altLang="en-US" sz="2800"/>
              <a:t>A mythological bird that dies in flames and comes back to life from the ashes.</a:t>
            </a:r>
          </a:p>
          <a:p>
            <a:pPr>
              <a:lnSpc>
                <a:spcPct val="90000"/>
              </a:lnSpc>
            </a:pPr>
            <a:r>
              <a:rPr lang="en-US" altLang="en-US" sz="2800"/>
              <a:t>In medieval bestiaries, the phoenix is an allegory of the death and resurrection of Christ.</a:t>
            </a:r>
          </a:p>
          <a:p>
            <a:pPr>
              <a:lnSpc>
                <a:spcPct val="90000"/>
              </a:lnSpc>
            </a:pPr>
            <a:r>
              <a:rPr lang="en-US" altLang="en-US" sz="2800"/>
              <a:t>It can also picture the resurrection of the righteous.</a:t>
            </a:r>
          </a:p>
        </p:txBody>
      </p:sp>
      <p:pic>
        <p:nvPicPr>
          <p:cNvPr id="41990" name="Picture 6" descr="phoeni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514600"/>
            <a:ext cx="3905250" cy="2733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9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checkerboard(across)">
                                      <p:cBhvr>
                                        <p:cTn id="7" dur="500"/>
                                        <p:tgtEl>
                                          <p:spTgt spid="419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8">
                                            <p:txEl>
                                              <p:pRg st="1" end="1"/>
                                            </p:txEl>
                                          </p:spTgt>
                                        </p:tgtEl>
                                        <p:attrNameLst>
                                          <p:attrName>style.visibility</p:attrName>
                                        </p:attrNameLst>
                                      </p:cBhvr>
                                      <p:to>
                                        <p:strVal val="visible"/>
                                      </p:to>
                                    </p:set>
                                    <p:animEffect transition="in" filter="checkerboard(across)">
                                      <p:cBhvr>
                                        <p:cTn id="12" dur="500"/>
                                        <p:tgtEl>
                                          <p:spTgt spid="419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8">
                                            <p:txEl>
                                              <p:pRg st="2" end="2"/>
                                            </p:txEl>
                                          </p:spTgt>
                                        </p:tgtEl>
                                        <p:attrNameLst>
                                          <p:attrName>style.visibility</p:attrName>
                                        </p:attrNameLst>
                                      </p:cBhvr>
                                      <p:to>
                                        <p:strVal val="visible"/>
                                      </p:to>
                                    </p:set>
                                    <p:animEffect transition="in" filter="checkerboard(across)">
                                      <p:cBhvr>
                                        <p:cTn id="17" dur="500"/>
                                        <p:tgtEl>
                                          <p:spTgt spid="4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Stag</a:t>
            </a:r>
          </a:p>
        </p:txBody>
      </p:sp>
      <p:sp>
        <p:nvSpPr>
          <p:cNvPr id="44036" name="Rectangle 4"/>
          <p:cNvSpPr>
            <a:spLocks noGrp="1" noChangeArrowheads="1"/>
          </p:cNvSpPr>
          <p:nvPr>
            <p:ph type="body" sz="half" idx="1"/>
          </p:nvPr>
        </p:nvSpPr>
        <p:spPr/>
        <p:txBody>
          <a:bodyPr/>
          <a:lstStyle/>
          <a:p>
            <a:r>
              <a:rPr lang="en-US" altLang="en-US" sz="2800"/>
              <a:t>The stag is a real animal, a male deer.</a:t>
            </a:r>
          </a:p>
          <a:p>
            <a:r>
              <a:rPr lang="en-US" altLang="en-US" sz="2800"/>
              <a:t>According to the medieval bestiaries, it is a symbol for Christ, who tramples and destroys the Devil.</a:t>
            </a:r>
          </a:p>
          <a:p>
            <a:r>
              <a:rPr lang="en-US" altLang="en-US" sz="2800"/>
              <a:t>Here we see it eating a snake.</a:t>
            </a:r>
          </a:p>
        </p:txBody>
      </p:sp>
      <p:pic>
        <p:nvPicPr>
          <p:cNvPr id="44038" name="Picture 6" descr="sta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6414"/>
          <a:stretch>
            <a:fillRect/>
          </a:stretch>
        </p:blipFill>
        <p:spPr>
          <a:xfrm>
            <a:off x="4800600" y="2514600"/>
            <a:ext cx="4038600" cy="224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0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2" dur="500"/>
                                        <p:tgtEl>
                                          <p:spTgt spid="440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checkerboard(across)">
                                      <p:cBhvr>
                                        <p:cTn id="17"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Unicorn</a:t>
            </a:r>
          </a:p>
        </p:txBody>
      </p:sp>
      <p:sp>
        <p:nvSpPr>
          <p:cNvPr id="46084" name="Rectangle 4"/>
          <p:cNvSpPr>
            <a:spLocks noGrp="1" noChangeArrowheads="1"/>
          </p:cNvSpPr>
          <p:nvPr>
            <p:ph type="body" sz="half" idx="1"/>
          </p:nvPr>
        </p:nvSpPr>
        <p:spPr/>
        <p:txBody>
          <a:bodyPr/>
          <a:lstStyle/>
          <a:p>
            <a:r>
              <a:rPr lang="en-US" altLang="en-US" sz="2800"/>
              <a:t>A mythological beast that looks like a horse but has a single horn.</a:t>
            </a:r>
          </a:p>
          <a:p>
            <a:r>
              <a:rPr lang="en-US" altLang="en-US" sz="2800"/>
              <a:t>It may be tamed by a virgin.</a:t>
            </a:r>
          </a:p>
          <a:p>
            <a:r>
              <a:rPr lang="en-US" altLang="en-US" sz="2800"/>
              <a:t>In the bestiaries, it symbolizes Christ.</a:t>
            </a:r>
          </a:p>
        </p:txBody>
      </p:sp>
      <p:pic>
        <p:nvPicPr>
          <p:cNvPr id="46086" name="Picture 6" descr="unicor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12963"/>
            <a:ext cx="4038600" cy="3500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5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anim calcmode="lin" valueType="num">
                                      <p:cBhvr additive="base">
                                        <p:cTn id="19" dur="500" fill="hold"/>
                                        <p:tgtEl>
                                          <p:spTgt spid="460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What are These Hints? </a:t>
            </a:r>
          </a:p>
        </p:txBody>
      </p:sp>
      <p:sp>
        <p:nvSpPr>
          <p:cNvPr id="48131" name="Rectangle 3"/>
          <p:cNvSpPr>
            <a:spLocks noGrp="1" noChangeArrowheads="1"/>
          </p:cNvSpPr>
          <p:nvPr>
            <p:ph type="body" idx="1"/>
          </p:nvPr>
        </p:nvSpPr>
        <p:spPr/>
        <p:txBody>
          <a:bodyPr/>
          <a:lstStyle/>
          <a:p>
            <a:r>
              <a:rPr lang="en-US" altLang="en-US"/>
              <a:t>They show up in the author’s symbolism:</a:t>
            </a:r>
          </a:p>
          <a:p>
            <a:pPr lvl="1"/>
            <a:r>
              <a:rPr lang="en-US" altLang="en-US"/>
              <a:t>Lion – the symbol for Gryffindor house at Hogwarts.</a:t>
            </a:r>
          </a:p>
          <a:p>
            <a:pPr lvl="1"/>
            <a:r>
              <a:rPr lang="en-US" altLang="en-US"/>
              <a:t>Griffin – Godric Gryffindor</a:t>
            </a:r>
            <a:r>
              <a:rPr lang="en-US" altLang="en-US">
                <a:cs typeface="Arial" charset="0"/>
              </a:rPr>
              <a:t>'</a:t>
            </a:r>
            <a:r>
              <a:rPr lang="en-US" altLang="en-US"/>
              <a:t>s name comes from </a:t>
            </a:r>
            <a:r>
              <a:rPr lang="en-US" altLang="en-US">
                <a:cs typeface="Arial" charset="0"/>
              </a:rPr>
              <a:t>"</a:t>
            </a:r>
            <a:r>
              <a:rPr lang="en-US" altLang="en-US"/>
              <a:t>golden griffin.</a:t>
            </a:r>
            <a:r>
              <a:rPr lang="en-US" altLang="en-US">
                <a:cs typeface="Arial" charset="0"/>
              </a:rPr>
              <a:t>"</a:t>
            </a:r>
          </a:p>
          <a:p>
            <a:pPr lvl="1"/>
            <a:r>
              <a:rPr lang="en-US" altLang="en-US"/>
              <a:t>Snake – the symbol for Slytherin house at Hogwarts.</a:t>
            </a:r>
          </a:p>
          <a:p>
            <a:pPr lvl="1"/>
            <a:r>
              <a:rPr lang="en-US" altLang="en-US"/>
              <a:t>Basilisk – the monster in the Chamber of Secrets.</a:t>
            </a:r>
          </a:p>
        </p:txBody>
      </p:sp>
    </p:spTree>
    <p:custDataLst>
      <p:tags r:id="rId1"/>
    </p:custDataLst>
  </p:cSld>
  <p:clrMapOvr>
    <a:masterClrMapping/>
  </p:clrMapOvr>
  <p:transition advTm="223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Lion</a:t>
            </a:r>
          </a:p>
        </p:txBody>
      </p:sp>
      <p:sp>
        <p:nvSpPr>
          <p:cNvPr id="49156" name="Rectangle 4"/>
          <p:cNvSpPr>
            <a:spLocks noGrp="1" noChangeArrowheads="1"/>
          </p:cNvSpPr>
          <p:nvPr>
            <p:ph type="body" sz="half" idx="1"/>
          </p:nvPr>
        </p:nvSpPr>
        <p:spPr/>
        <p:txBody>
          <a:bodyPr/>
          <a:lstStyle/>
          <a:p>
            <a:r>
              <a:rPr lang="en-US" altLang="en-US" sz="2800"/>
              <a:t>The lion is applied to the tribe of Judah in Genesis 49, and to Jesus in Revelation 5.</a:t>
            </a:r>
          </a:p>
          <a:p>
            <a:r>
              <a:rPr lang="en-US" altLang="en-US" sz="2800"/>
              <a:t>In the bestiaries, the lion is regularly seen as Christ.</a:t>
            </a:r>
          </a:p>
        </p:txBody>
      </p:sp>
      <p:pic>
        <p:nvPicPr>
          <p:cNvPr id="49158" name="Picture 6" descr="l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27300"/>
            <a:ext cx="4038600" cy="2670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51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checkerboard(across)">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checkerboard(across)">
                                      <p:cBhvr>
                                        <p:cTn id="12" dur="500"/>
                                        <p:tgtEl>
                                          <p:spTgt spid="49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Griffin</a:t>
            </a:r>
          </a:p>
        </p:txBody>
      </p:sp>
      <p:sp>
        <p:nvSpPr>
          <p:cNvPr id="51204" name="Rectangle 4"/>
          <p:cNvSpPr>
            <a:spLocks noGrp="1" noChangeArrowheads="1"/>
          </p:cNvSpPr>
          <p:nvPr>
            <p:ph type="body" sz="half" idx="1"/>
          </p:nvPr>
        </p:nvSpPr>
        <p:spPr/>
        <p:txBody>
          <a:bodyPr/>
          <a:lstStyle/>
          <a:p>
            <a:r>
              <a:rPr lang="en-US" altLang="en-US" sz="2800"/>
              <a:t>A mythological animal that is a combination of lion and eagle.</a:t>
            </a:r>
          </a:p>
          <a:p>
            <a:r>
              <a:rPr lang="en-US" altLang="en-US" sz="2800"/>
              <a:t>Both the lion and the eagle have been seen as symbols of Christ.</a:t>
            </a:r>
          </a:p>
        </p:txBody>
      </p:sp>
      <p:pic>
        <p:nvPicPr>
          <p:cNvPr id="51206" name="Picture 6" descr="griff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3150"/>
            <a:ext cx="4038600" cy="3040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27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checkerboard(across)">
                                      <p:cBhvr>
                                        <p:cTn id="7" dur="500"/>
                                        <p:tgtEl>
                                          <p:spTgt spid="51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04">
                                            <p:txEl>
                                              <p:pRg st="1" end="1"/>
                                            </p:txEl>
                                          </p:spTgt>
                                        </p:tgtEl>
                                        <p:attrNameLst>
                                          <p:attrName>style.visibility</p:attrName>
                                        </p:attrNameLst>
                                      </p:cBhvr>
                                      <p:to>
                                        <p:strVal val="visible"/>
                                      </p:to>
                                    </p:set>
                                    <p:animEffect transition="in" filter="checkerboard(across)">
                                      <p:cBhvr>
                                        <p:cTn id="12" dur="500"/>
                                        <p:tgtEl>
                                          <p:spTgt spid="512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Snake</a:t>
            </a:r>
          </a:p>
        </p:txBody>
      </p:sp>
      <p:sp>
        <p:nvSpPr>
          <p:cNvPr id="53252" name="Rectangle 4"/>
          <p:cNvSpPr>
            <a:spLocks noGrp="1" noChangeArrowheads="1"/>
          </p:cNvSpPr>
          <p:nvPr>
            <p:ph type="body" idx="1"/>
          </p:nvPr>
        </p:nvSpPr>
        <p:spPr/>
        <p:txBody>
          <a:bodyPr/>
          <a:lstStyle/>
          <a:p>
            <a:r>
              <a:rPr lang="en-US" altLang="en-US"/>
              <a:t>The snake is an animal that has been seen as symbolic of Satan already in Bible times, see Genesis 3 and Revelation 12.</a:t>
            </a:r>
          </a:p>
        </p:txBody>
      </p:sp>
      <p:pic>
        <p:nvPicPr>
          <p:cNvPr id="53254" name="Picture 6" descr="snak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447800" y="3581400"/>
            <a:ext cx="6324600" cy="183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05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checkerboard(across)">
                                      <p:cBhvr>
                                        <p:cTn id="7" dur="500"/>
                                        <p:tgtEl>
                                          <p:spTgt spid="53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Basilisk</a:t>
            </a:r>
          </a:p>
        </p:txBody>
      </p:sp>
      <p:sp>
        <p:nvSpPr>
          <p:cNvPr id="56324" name="Rectangle 4"/>
          <p:cNvSpPr>
            <a:spLocks noGrp="1" noChangeArrowheads="1"/>
          </p:cNvSpPr>
          <p:nvPr>
            <p:ph type="body" sz="half" idx="1"/>
          </p:nvPr>
        </p:nvSpPr>
        <p:spPr/>
        <p:txBody>
          <a:bodyPr/>
          <a:lstStyle/>
          <a:p>
            <a:pPr>
              <a:lnSpc>
                <a:spcPct val="90000"/>
              </a:lnSpc>
            </a:pPr>
            <a:r>
              <a:rPr lang="en-US" altLang="en-US" sz="2800"/>
              <a:t>The basilisk is a mythological beast that is pictured as a crested snake, or cock with snake</a:t>
            </a:r>
            <a:r>
              <a:rPr lang="en-US" altLang="en-US" sz="2800">
                <a:cs typeface="Arial" charset="0"/>
              </a:rPr>
              <a:t>'</a:t>
            </a:r>
            <a:r>
              <a:rPr lang="en-US" altLang="en-US" sz="2800"/>
              <a:t>s tail.</a:t>
            </a:r>
          </a:p>
          <a:p>
            <a:pPr>
              <a:lnSpc>
                <a:spcPct val="90000"/>
              </a:lnSpc>
            </a:pPr>
            <a:r>
              <a:rPr lang="en-US" altLang="en-US" sz="2800"/>
              <a:t>The name in Greek &amp; Latin means </a:t>
            </a:r>
            <a:r>
              <a:rPr lang="en-US" altLang="en-US" sz="2800">
                <a:cs typeface="Arial" charset="0"/>
              </a:rPr>
              <a:t>"</a:t>
            </a:r>
            <a:r>
              <a:rPr lang="en-US" altLang="en-US" sz="2800"/>
              <a:t>king</a:t>
            </a:r>
            <a:r>
              <a:rPr lang="en-US" altLang="en-US" sz="2800">
                <a:cs typeface="Arial" charset="0"/>
              </a:rPr>
              <a:t>"</a:t>
            </a:r>
            <a:r>
              <a:rPr lang="en-US" altLang="en-US" sz="2800"/>
              <a:t> (of the serpents).</a:t>
            </a:r>
          </a:p>
          <a:p>
            <a:pPr>
              <a:lnSpc>
                <a:spcPct val="90000"/>
              </a:lnSpc>
            </a:pPr>
            <a:r>
              <a:rPr lang="en-US" altLang="en-US" sz="2800"/>
              <a:t>So it, too, is connected with Satan.</a:t>
            </a:r>
          </a:p>
        </p:txBody>
      </p:sp>
      <p:pic>
        <p:nvPicPr>
          <p:cNvPr id="56326" name="Picture 6" descr="basilis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09825"/>
            <a:ext cx="4038600" cy="290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0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checkerboard(across)">
                                      <p:cBhvr>
                                        <p:cTn id="7" dur="500"/>
                                        <p:tgtEl>
                                          <p:spTgt spid="563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4">
                                            <p:txEl>
                                              <p:pRg st="1" end="1"/>
                                            </p:txEl>
                                          </p:spTgt>
                                        </p:tgtEl>
                                        <p:attrNameLst>
                                          <p:attrName>style.visibility</p:attrName>
                                        </p:attrNameLst>
                                      </p:cBhvr>
                                      <p:to>
                                        <p:strVal val="visible"/>
                                      </p:to>
                                    </p:set>
                                    <p:animEffect transition="in" filter="checkerboard(across)">
                                      <p:cBhvr>
                                        <p:cTn id="12" dur="500"/>
                                        <p:tgtEl>
                                          <p:spTgt spid="563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324">
                                            <p:txEl>
                                              <p:pRg st="2" end="2"/>
                                            </p:txEl>
                                          </p:spTgt>
                                        </p:tgtEl>
                                        <p:attrNameLst>
                                          <p:attrName>style.visibility</p:attrName>
                                        </p:attrNameLst>
                                      </p:cBhvr>
                                      <p:to>
                                        <p:strVal val="visible"/>
                                      </p:to>
                                    </p:set>
                                    <p:animEffect transition="in" filter="checkerboard(across)">
                                      <p:cBhvr>
                                        <p:cTn id="17"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 Deathly Hallows</a:t>
            </a:r>
          </a:p>
        </p:txBody>
      </p:sp>
      <p:sp>
        <p:nvSpPr>
          <p:cNvPr id="58371" name="Rectangle 3"/>
          <p:cNvSpPr>
            <a:spLocks noGrp="1" noChangeArrowheads="1"/>
          </p:cNvSpPr>
          <p:nvPr>
            <p:ph type="body" idx="1"/>
          </p:nvPr>
        </p:nvSpPr>
        <p:spPr>
          <a:xfrm>
            <a:off x="457200" y="1600200"/>
            <a:ext cx="8229600" cy="4800600"/>
          </a:xfrm>
        </p:spPr>
        <p:txBody>
          <a:bodyPr/>
          <a:lstStyle/>
          <a:p>
            <a:pPr>
              <a:lnSpc>
                <a:spcPct val="90000"/>
              </a:lnSpc>
            </a:pPr>
            <a:r>
              <a:rPr lang="en-US" altLang="en-US"/>
              <a:t>A topic that first shows up explicitly in the last book is the deathly hallows.</a:t>
            </a:r>
          </a:p>
          <a:p>
            <a:pPr>
              <a:lnSpc>
                <a:spcPct val="90000"/>
              </a:lnSpc>
            </a:pPr>
            <a:r>
              <a:rPr lang="en-US" altLang="en-US"/>
              <a:t>These are three items that together are alleged to make their possessor invulnerable:</a:t>
            </a:r>
          </a:p>
          <a:p>
            <a:pPr lvl="1">
              <a:lnSpc>
                <a:spcPct val="90000"/>
              </a:lnSpc>
            </a:pPr>
            <a:r>
              <a:rPr lang="en-US" altLang="en-US"/>
              <a:t>The Elder Wand, more powerful than any;</a:t>
            </a:r>
          </a:p>
          <a:p>
            <a:pPr lvl="1">
              <a:lnSpc>
                <a:spcPct val="90000"/>
              </a:lnSpc>
            </a:pPr>
            <a:r>
              <a:rPr lang="en-US" altLang="en-US"/>
              <a:t>The Resurrection Stone, which will recall others from death;</a:t>
            </a:r>
          </a:p>
          <a:p>
            <a:pPr lvl="1">
              <a:lnSpc>
                <a:spcPct val="90000"/>
              </a:lnSpc>
            </a:pPr>
            <a:r>
              <a:rPr lang="en-US" altLang="en-US"/>
              <a:t>The Cloak of Invisibility, which will not wear out or be overcome by spells.</a:t>
            </a:r>
          </a:p>
        </p:txBody>
      </p:sp>
    </p:spTree>
    <p:custDataLst>
      <p:tags r:id="rId1"/>
    </p:custDataLst>
  </p:cSld>
  <p:clrMapOvr>
    <a:masterClrMapping/>
  </p:clrMapOvr>
  <p:transition advTm="82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The Deathly Hallows</a:t>
            </a:r>
          </a:p>
        </p:txBody>
      </p:sp>
      <p:sp>
        <p:nvSpPr>
          <p:cNvPr id="59395" name="Rectangle 3"/>
          <p:cNvSpPr>
            <a:spLocks noGrp="1" noChangeArrowheads="1"/>
          </p:cNvSpPr>
          <p:nvPr>
            <p:ph type="body" sz="half" idx="1"/>
          </p:nvPr>
        </p:nvSpPr>
        <p:spPr>
          <a:xfrm>
            <a:off x="457200" y="1600200"/>
            <a:ext cx="4267200" cy="4525963"/>
          </a:xfrm>
        </p:spPr>
        <p:txBody>
          <a:bodyPr/>
          <a:lstStyle/>
          <a:p>
            <a:r>
              <a:rPr lang="en-US" altLang="en-US" sz="2800"/>
              <a:t>At the beginning of chapter twenty-one, we are given a diagram that symbolizes the three-fold deathly hallows.</a:t>
            </a:r>
          </a:p>
          <a:p>
            <a:r>
              <a:rPr lang="en-US" altLang="en-US" sz="2800"/>
              <a:t>The triangle represents the cloak; the circle, the stone; and the line, the wand.</a:t>
            </a:r>
          </a:p>
        </p:txBody>
      </p:sp>
      <p:sp>
        <p:nvSpPr>
          <p:cNvPr id="59397" name="Rectangle 5"/>
          <p:cNvSpPr>
            <a:spLocks noGrp="1" noChangeArrowheads="1"/>
          </p:cNvSpPr>
          <p:nvPr>
            <p:ph sz="half" idx="2"/>
          </p:nvPr>
        </p:nvSpPr>
        <p:spPr/>
        <p:txBody>
          <a:bodyPr/>
          <a:lstStyle/>
          <a:p>
            <a:endParaRPr lang="en-US" altLang="en-US" sz="2800"/>
          </a:p>
        </p:txBody>
      </p:sp>
      <p:pic>
        <p:nvPicPr>
          <p:cNvPr id="59396" name="Picture 4" descr="DHallows"/>
          <p:cNvPicPr>
            <a:picLocks noChangeAspect="1" noChangeArrowheads="1"/>
          </p:cNvPicPr>
          <p:nvPr/>
        </p:nvPicPr>
        <p:blipFill>
          <a:blip r:embed="rId3">
            <a:extLst>
              <a:ext uri="{28A0092B-C50C-407E-A947-70E740481C1C}">
                <a14:useLocalDpi xmlns:a14="http://schemas.microsoft.com/office/drawing/2010/main" val="0"/>
              </a:ext>
            </a:extLst>
          </a:blip>
          <a:srcRect l="51282" t="4706" r="13162" b="54823"/>
          <a:stretch>
            <a:fillRect/>
          </a:stretch>
        </p:blipFill>
        <p:spPr bwMode="auto">
          <a:xfrm>
            <a:off x="4876800" y="1905000"/>
            <a:ext cx="3962400"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0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checkerboard(across)">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checkerboard(across)">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checkerboard(across)">
                                      <p:cBhvr>
                                        <p:cTn id="17"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The Controversy</a:t>
            </a:r>
          </a:p>
        </p:txBody>
      </p:sp>
      <p:sp>
        <p:nvSpPr>
          <p:cNvPr id="5123" name="Rectangle 3"/>
          <p:cNvSpPr>
            <a:spLocks noGrp="1" noChangeArrowheads="1"/>
          </p:cNvSpPr>
          <p:nvPr>
            <p:ph type="body" idx="1"/>
          </p:nvPr>
        </p:nvSpPr>
        <p:spPr>
          <a:xfrm>
            <a:off x="457200" y="1600200"/>
            <a:ext cx="8229600" cy="4572000"/>
          </a:xfrm>
        </p:spPr>
        <p:txBody>
          <a:bodyPr/>
          <a:lstStyle/>
          <a:p>
            <a:r>
              <a:rPr lang="en-US" altLang="en-US" sz="2800"/>
              <a:t>Many Christian parents are concerned that the stories may influence their children to get involved in witchcraft.</a:t>
            </a:r>
          </a:p>
          <a:p>
            <a:r>
              <a:rPr lang="en-US" altLang="en-US" sz="2800"/>
              <a:t>Others feel this is just part of a fantasy world (like those of CS Lewis and JRR Tolkien) that helps to make the stories exciting, and that the adventures themselves can help kids experience the real-world struggle between good and evil on a level that will prepare them for adult life.</a:t>
            </a:r>
          </a:p>
          <a:p>
            <a:r>
              <a:rPr lang="en-US" altLang="en-US" sz="2800"/>
              <a:t>What can we say about this?</a:t>
            </a:r>
          </a:p>
          <a:p>
            <a:endParaRPr lang="en-US" altLang="en-US" sz="2800"/>
          </a:p>
        </p:txBody>
      </p:sp>
    </p:spTree>
    <p:custDataLst>
      <p:tags r:id="rId1"/>
    </p:custDataLst>
  </p:cSld>
  <p:clrMapOvr>
    <a:masterClrMapping/>
  </p:clrMapOvr>
  <p:transition advTm="252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Its Symbolism</a:t>
            </a:r>
          </a:p>
        </p:txBody>
      </p:sp>
      <p:sp>
        <p:nvSpPr>
          <p:cNvPr id="60419" name="Rectangle 3"/>
          <p:cNvSpPr>
            <a:spLocks noGrp="1" noChangeArrowheads="1"/>
          </p:cNvSpPr>
          <p:nvPr>
            <p:ph type="body" idx="1"/>
          </p:nvPr>
        </p:nvSpPr>
        <p:spPr/>
        <p:txBody>
          <a:bodyPr/>
          <a:lstStyle/>
          <a:p>
            <a:r>
              <a:rPr lang="en-US" altLang="en-US"/>
              <a:t>Except for the vertical line, this is a standard symbol for the Trinity:</a:t>
            </a:r>
          </a:p>
        </p:txBody>
      </p:sp>
      <p:pic>
        <p:nvPicPr>
          <p:cNvPr id="60420" name="Picture 4" descr="cirtr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35288"/>
            <a:ext cx="3581400" cy="31988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34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60420"/>
                                        </p:tgtEl>
                                        <p:attrNameLst>
                                          <p:attrName>style.visibility</p:attrName>
                                        </p:attrNameLst>
                                      </p:cBhvr>
                                      <p:to>
                                        <p:strVal val="visible"/>
                                      </p:to>
                                    </p:set>
                                    <p:animEffect transition="in" filter="checkerboard(across)">
                                      <p:cBhvr>
                                        <p:cTn id="13"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Its Symbolism</a:t>
            </a:r>
          </a:p>
        </p:txBody>
      </p:sp>
      <p:sp>
        <p:nvSpPr>
          <p:cNvPr id="61443" name="Rectangle 3"/>
          <p:cNvSpPr>
            <a:spLocks noGrp="1" noChangeArrowheads="1"/>
          </p:cNvSpPr>
          <p:nvPr>
            <p:ph type="body" idx="1"/>
          </p:nvPr>
        </p:nvSpPr>
        <p:spPr/>
        <p:txBody>
          <a:bodyPr/>
          <a:lstStyle/>
          <a:p>
            <a:pPr>
              <a:lnSpc>
                <a:spcPct val="80000"/>
              </a:lnSpc>
            </a:pPr>
            <a:r>
              <a:rPr lang="en-US" altLang="en-US" sz="2400"/>
              <a:t>On the website </a:t>
            </a:r>
            <a:r>
              <a:rPr lang="en-US" altLang="en-US" sz="2400">
                <a:cs typeface="Arial" charset="0"/>
              </a:rPr>
              <a:t>"</a:t>
            </a:r>
            <a:r>
              <a:rPr lang="en-US" altLang="en-US" sz="2400"/>
              <a:t>Myk</a:t>
            </a:r>
            <a:r>
              <a:rPr lang="en-US" altLang="en-US" sz="2400">
                <a:cs typeface="Arial" charset="0"/>
              </a:rPr>
              <a:t>'</a:t>
            </a:r>
            <a:r>
              <a:rPr lang="en-US" altLang="en-US" sz="2400"/>
              <a:t>s Wanderings</a:t>
            </a:r>
            <a:r>
              <a:rPr lang="en-US" altLang="en-US" sz="2400">
                <a:cs typeface="Arial" charset="0"/>
              </a:rPr>
              <a:t>"</a:t>
            </a:r>
            <a:r>
              <a:rPr lang="en-US" altLang="en-US" sz="2400"/>
              <a:t> at </a:t>
            </a:r>
            <a:r>
              <a:rPr lang="en-US" altLang="en-US" sz="2400">
                <a:hlinkClick r:id="rId3"/>
              </a:rPr>
              <a:t>www.freewebs.com/mykal-laws/themeaningofshape.htm</a:t>
            </a:r>
            <a:r>
              <a:rPr lang="en-US" altLang="en-US" sz="2400"/>
              <a:t>, the author explains the symbolism of straight lines:    </a:t>
            </a:r>
          </a:p>
          <a:p>
            <a:pPr>
              <a:lnSpc>
                <a:spcPct val="80000"/>
              </a:lnSpc>
            </a:pPr>
            <a:r>
              <a:rPr lang="en-US" altLang="en-US" sz="2400"/>
              <a:t>The line is a symbol of boundary and division.    A straight line represents infinity because it can continue in either direction indefinitely.  A vertical line represents the spiritual world and a horizontal line the temporal world.  </a:t>
            </a:r>
          </a:p>
          <a:p>
            <a:pPr>
              <a:lnSpc>
                <a:spcPct val="80000"/>
              </a:lnSpc>
            </a:pPr>
            <a:r>
              <a:rPr lang="en-US" altLang="en-US" sz="2400"/>
              <a:t>The horizontal line represents the path of birth to death, beginning to end, and the dual nature of man...left and right,good and evil, and male and female.  The feminine principle.</a:t>
            </a:r>
          </a:p>
          <a:p>
            <a:pPr>
              <a:lnSpc>
                <a:spcPct val="80000"/>
              </a:lnSpc>
            </a:pPr>
            <a:r>
              <a:rPr lang="en-US" altLang="en-US" sz="2400"/>
              <a:t>A vertical line symbolizes man, the body, the spine, the tree of life, and the path from earth to heaven...the realm of the spirit.  The masculine principle.</a:t>
            </a:r>
          </a:p>
        </p:txBody>
      </p:sp>
    </p:spTree>
    <p:custDataLst>
      <p:tags r:id="rId1"/>
    </p:custDataLst>
  </p:cSld>
  <p:clrMapOvr>
    <a:masterClrMapping/>
  </p:clrMapOvr>
  <p:transition advTm="534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checkerboard(across)">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checkerboard(across)">
                                      <p:cBhvr>
                                        <p:cTn id="17" dur="500"/>
                                        <p:tgtEl>
                                          <p:spTgt spid="61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checkerboard(across)">
                                      <p:cBhvr>
                                        <p:cTn id="22"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irtr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581400" cy="3198813"/>
          </a:xfrm>
          <a:prstGeom prst="rect">
            <a:avLst/>
          </a:prstGeom>
          <a:noFill/>
          <a:extLst>
            <a:ext uri="{909E8E84-426E-40DD-AFC4-6F175D3DCCD1}">
              <a14:hiddenFill xmlns:a14="http://schemas.microsoft.com/office/drawing/2010/main">
                <a:solidFill>
                  <a:srgbClr val="FFFFFF"/>
                </a:solidFill>
              </a14:hiddenFill>
            </a:ext>
          </a:extLst>
        </p:spPr>
      </p:pic>
      <p:sp>
        <p:nvSpPr>
          <p:cNvPr id="62466" name="Rectangle 2"/>
          <p:cNvSpPr>
            <a:spLocks noGrp="1" noChangeArrowheads="1"/>
          </p:cNvSpPr>
          <p:nvPr>
            <p:ph type="title"/>
          </p:nvPr>
        </p:nvSpPr>
        <p:spPr/>
        <p:txBody>
          <a:bodyPr/>
          <a:lstStyle/>
          <a:p>
            <a:r>
              <a:rPr lang="en-US" altLang="en-US"/>
              <a:t>Its Symbolism</a:t>
            </a:r>
          </a:p>
        </p:txBody>
      </p:sp>
      <p:sp>
        <p:nvSpPr>
          <p:cNvPr id="62467" name="Rectangle 3"/>
          <p:cNvSpPr>
            <a:spLocks noGrp="1" noChangeArrowheads="1"/>
          </p:cNvSpPr>
          <p:nvPr>
            <p:ph type="body" idx="1"/>
          </p:nvPr>
        </p:nvSpPr>
        <p:spPr/>
        <p:txBody>
          <a:bodyPr/>
          <a:lstStyle/>
          <a:p>
            <a:r>
              <a:rPr lang="en-US" altLang="en-US"/>
              <a:t>Using these ideas, we could say that the vertical line represents Jesus, the one who came down from heaven, but who is part of the Trinity: </a:t>
            </a:r>
          </a:p>
        </p:txBody>
      </p:sp>
      <p:sp>
        <p:nvSpPr>
          <p:cNvPr id="62470" name="Line 6"/>
          <p:cNvSpPr>
            <a:spLocks noChangeShapeType="1"/>
          </p:cNvSpPr>
          <p:nvPr/>
        </p:nvSpPr>
        <p:spPr bwMode="auto">
          <a:xfrm flipV="1">
            <a:off x="4495800" y="3429000"/>
            <a:ext cx="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7"/>
          <p:cNvSpPr>
            <a:spLocks noChangeShapeType="1"/>
          </p:cNvSpPr>
          <p:nvPr/>
        </p:nvSpPr>
        <p:spPr bwMode="auto">
          <a:xfrm flipV="1">
            <a:off x="4572000" y="3429000"/>
            <a:ext cx="0" cy="2743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advTm="231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checkerboard(across)">
                                      <p:cBhvr>
                                        <p:cTn id="12" dur="500"/>
                                        <p:tgtEl>
                                          <p:spTgt spid="6246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2471"/>
                                        </p:tgtEl>
                                        <p:attrNameLst>
                                          <p:attrName>style.visibility</p:attrName>
                                        </p:attrNameLst>
                                      </p:cBhvr>
                                      <p:to>
                                        <p:strVal val="visible"/>
                                      </p:to>
                                    </p:set>
                                    <p:animEffect transition="in" filter="checkerboard(across)">
                                      <p:cBhvr>
                                        <p:cTn id="15" dur="500"/>
                                        <p:tgtEl>
                                          <p:spTgt spid="6247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470"/>
                                        </p:tgtEl>
                                        <p:attrNameLst>
                                          <p:attrName>style.visibility</p:attrName>
                                        </p:attrNameLst>
                                      </p:cBhvr>
                                      <p:to>
                                        <p:strVal val="visible"/>
                                      </p:to>
                                    </p:set>
                                    <p:animEffect transition="in" filter="checkerboard(across)">
                                      <p:cBhvr>
                                        <p:cTn id="18"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70" grpId="0" animBg="1"/>
      <p:bldP spid="624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The RR Station</a:t>
            </a:r>
          </a:p>
        </p:txBody>
      </p:sp>
      <p:sp>
        <p:nvSpPr>
          <p:cNvPr id="64515" name="Rectangle 3"/>
          <p:cNvSpPr>
            <a:spLocks noGrp="1" noChangeArrowheads="1"/>
          </p:cNvSpPr>
          <p:nvPr>
            <p:ph type="body" idx="1"/>
          </p:nvPr>
        </p:nvSpPr>
        <p:spPr/>
        <p:txBody>
          <a:bodyPr/>
          <a:lstStyle/>
          <a:p>
            <a:r>
              <a:rPr lang="en-US" altLang="en-US"/>
              <a:t>Let us look at one last item in the </a:t>
            </a:r>
            <a:r>
              <a:rPr lang="en-US" altLang="en-US" i="1"/>
              <a:t>Harry Potter</a:t>
            </a:r>
            <a:r>
              <a:rPr lang="en-US" altLang="en-US"/>
              <a:t> series, the London railway station from which Harry, Ron &amp; Hermione travel each year to Hogwarts.</a:t>
            </a:r>
          </a:p>
          <a:p>
            <a:r>
              <a:rPr lang="en-US" altLang="en-US"/>
              <a:t>This is the King</a:t>
            </a:r>
            <a:r>
              <a:rPr lang="en-US" altLang="en-US">
                <a:cs typeface="Arial" charset="0"/>
              </a:rPr>
              <a:t>'</a:t>
            </a:r>
            <a:r>
              <a:rPr lang="en-US" altLang="en-US"/>
              <a:t>s Cross station, one of the several railway stations in the north part of London and a natural place of departure for points north.</a:t>
            </a:r>
          </a:p>
        </p:txBody>
      </p:sp>
    </p:spTree>
    <p:custDataLst>
      <p:tags r:id="rId1"/>
    </p:custDataLst>
  </p:cSld>
  <p:clrMapOvr>
    <a:masterClrMapping/>
  </p:clrMapOvr>
  <p:transition advTm="155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12"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The RR Station</a:t>
            </a:r>
          </a:p>
        </p:txBody>
      </p:sp>
      <p:sp>
        <p:nvSpPr>
          <p:cNvPr id="65539" name="Rectangle 3"/>
          <p:cNvSpPr>
            <a:spLocks noGrp="1" noChangeArrowheads="1"/>
          </p:cNvSpPr>
          <p:nvPr>
            <p:ph type="body" idx="1"/>
          </p:nvPr>
        </p:nvSpPr>
        <p:spPr/>
        <p:txBody>
          <a:bodyPr/>
          <a:lstStyle/>
          <a:p>
            <a:pPr>
              <a:lnSpc>
                <a:spcPct val="90000"/>
              </a:lnSpc>
            </a:pPr>
            <a:r>
              <a:rPr lang="en-US" altLang="en-US" sz="2800"/>
              <a:t>This is the place that Rowling chooses for Harry to wake up in when he has just been zapped by Voldemort with the </a:t>
            </a:r>
            <a:r>
              <a:rPr lang="en-US" altLang="en-US" sz="2800" i="1"/>
              <a:t>Avada Kedavra</a:t>
            </a:r>
            <a:r>
              <a:rPr lang="en-US" altLang="en-US" sz="2800"/>
              <a:t> curse and is presumed dead.</a:t>
            </a:r>
          </a:p>
          <a:p>
            <a:pPr>
              <a:lnSpc>
                <a:spcPct val="90000"/>
              </a:lnSpc>
            </a:pPr>
            <a:r>
              <a:rPr lang="en-US" altLang="en-US" sz="2800"/>
              <a:t>It turns out that Harry is not dead, or at least he can choose to go back.</a:t>
            </a:r>
          </a:p>
          <a:p>
            <a:pPr>
              <a:lnSpc>
                <a:spcPct val="90000"/>
              </a:lnSpc>
            </a:pPr>
            <a:r>
              <a:rPr lang="en-US" altLang="en-US" sz="2800"/>
              <a:t>This celestial version of the King</a:t>
            </a:r>
            <a:r>
              <a:rPr lang="en-US" altLang="en-US" sz="2800">
                <a:cs typeface="Arial" charset="0"/>
              </a:rPr>
              <a:t>'</a:t>
            </a:r>
            <a:r>
              <a:rPr lang="en-US" altLang="en-US" sz="2800"/>
              <a:t>s Cross station is thus some sort of way station between life and death, and it is to this place that Dumbledore comes in order to meet with Harry.</a:t>
            </a:r>
          </a:p>
        </p:txBody>
      </p:sp>
    </p:spTree>
    <p:custDataLst>
      <p:tags r:id="rId1"/>
    </p:custDataLst>
  </p:cSld>
  <p:clrMapOvr>
    <a:masterClrMapping/>
  </p:clrMapOvr>
  <p:transition advTm="60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The King</a:t>
            </a:r>
            <a:r>
              <a:rPr lang="en-US" altLang="en-US">
                <a:cs typeface="Arial" charset="0"/>
              </a:rPr>
              <a:t>'</a:t>
            </a:r>
            <a:r>
              <a:rPr lang="en-US" altLang="en-US"/>
              <a:t>s Cross</a:t>
            </a:r>
          </a:p>
        </p:txBody>
      </p:sp>
      <p:sp>
        <p:nvSpPr>
          <p:cNvPr id="66563" name="Rectangle 3"/>
          <p:cNvSpPr>
            <a:spLocks noGrp="1" noChangeArrowheads="1"/>
          </p:cNvSpPr>
          <p:nvPr>
            <p:ph type="body" idx="1"/>
          </p:nvPr>
        </p:nvSpPr>
        <p:spPr/>
        <p:txBody>
          <a:bodyPr/>
          <a:lstStyle/>
          <a:p>
            <a:r>
              <a:rPr lang="en-US" altLang="en-US"/>
              <a:t>Do you get it?</a:t>
            </a:r>
          </a:p>
          <a:p>
            <a:r>
              <a:rPr lang="en-US" altLang="en-US"/>
              <a:t>The name of this way station between this life and the life beyond is </a:t>
            </a:r>
            <a:r>
              <a:rPr lang="en-US" altLang="en-US">
                <a:cs typeface="Arial" charset="0"/>
              </a:rPr>
              <a:t>"</a:t>
            </a:r>
            <a:r>
              <a:rPr lang="en-US" altLang="en-US"/>
              <a:t>the King</a:t>
            </a:r>
            <a:r>
              <a:rPr lang="en-US" altLang="en-US">
                <a:cs typeface="Arial" charset="0"/>
              </a:rPr>
              <a:t>'</a:t>
            </a:r>
            <a:r>
              <a:rPr lang="en-US" altLang="en-US"/>
              <a:t>s Cross,</a:t>
            </a:r>
            <a:r>
              <a:rPr lang="en-US" altLang="en-US">
                <a:cs typeface="Arial" charset="0"/>
              </a:rPr>
              <a:t>"</a:t>
            </a:r>
            <a:r>
              <a:rPr lang="en-US" altLang="en-US"/>
              <a:t> certainly a very appropriate name from a Christian perspective.</a:t>
            </a:r>
          </a:p>
          <a:p>
            <a:r>
              <a:rPr lang="en-US" altLang="en-US"/>
              <a:t>Are we to believe that JK Rowling used this name merely by accident?</a:t>
            </a:r>
          </a:p>
          <a:p>
            <a:r>
              <a:rPr lang="en-US" altLang="en-US"/>
              <a:t>I think she is telling us something.</a:t>
            </a:r>
          </a:p>
        </p:txBody>
      </p:sp>
    </p:spTree>
    <p:custDataLst>
      <p:tags r:id="rId1"/>
    </p:custDataLst>
  </p:cSld>
  <p:clrMapOvr>
    <a:masterClrMapping/>
  </p:clrMapOvr>
  <p:transition advTm="30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checkerboard(across)">
                                      <p:cBhvr>
                                        <p:cTn id="12" dur="5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checkerboard(across)">
                                      <p:cBhvr>
                                        <p:cTn id="17" dur="500"/>
                                        <p:tgtEl>
                                          <p:spTgt spid="6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checkerboard(across)">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Conclusions</a:t>
            </a:r>
          </a:p>
        </p:txBody>
      </p:sp>
      <p:sp>
        <p:nvSpPr>
          <p:cNvPr id="67587"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Is the </a:t>
            </a:r>
            <a:r>
              <a:rPr lang="en-US" altLang="en-US" i="1"/>
              <a:t>Harry Potter</a:t>
            </a:r>
            <a:r>
              <a:rPr lang="en-US" altLang="en-US"/>
              <a:t> series a Christian work?</a:t>
            </a:r>
          </a:p>
          <a:p>
            <a:pPr>
              <a:lnSpc>
                <a:spcPct val="90000"/>
              </a:lnSpc>
            </a:pPr>
            <a:r>
              <a:rPr lang="en-US" altLang="en-US"/>
              <a:t>That depends on what you mean.</a:t>
            </a:r>
          </a:p>
          <a:p>
            <a:pPr>
              <a:lnSpc>
                <a:spcPct val="90000"/>
              </a:lnSpc>
            </a:pPr>
            <a:r>
              <a:rPr lang="en-US" altLang="en-US"/>
              <a:t>I think it was clearly written by a professing Christian and is filled with Christian symbolism.</a:t>
            </a:r>
          </a:p>
          <a:p>
            <a:pPr>
              <a:lnSpc>
                <a:spcPct val="90000"/>
              </a:lnSpc>
            </a:pPr>
            <a:r>
              <a:rPr lang="en-US" altLang="en-US"/>
              <a:t>I do not think it was written primarily for Christians, but rather for secular readers to get them thinking about ultimate questions.</a:t>
            </a:r>
          </a:p>
        </p:txBody>
      </p:sp>
    </p:spTree>
    <p:custDataLst>
      <p:tags r:id="rId1"/>
    </p:custDataLst>
  </p:cSld>
  <p:clrMapOvr>
    <a:masterClrMapping/>
  </p:clrMapOvr>
  <p:transition advTm="274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2" dur="5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17" dur="5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checkerboard(across)">
                                      <p:cBhvr>
                                        <p:cTn id="2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Conclusions</a:t>
            </a:r>
          </a:p>
        </p:txBody>
      </p:sp>
      <p:sp>
        <p:nvSpPr>
          <p:cNvPr id="68611" name="Rectangle 3"/>
          <p:cNvSpPr>
            <a:spLocks noGrp="1" noChangeArrowheads="1"/>
          </p:cNvSpPr>
          <p:nvPr>
            <p:ph type="body" idx="1"/>
          </p:nvPr>
        </p:nvSpPr>
        <p:spPr/>
        <p:txBody>
          <a:bodyPr/>
          <a:lstStyle/>
          <a:p>
            <a:r>
              <a:rPr lang="en-US" altLang="en-US"/>
              <a:t>I think some of these ultimate questions are:</a:t>
            </a:r>
          </a:p>
          <a:p>
            <a:pPr lvl="1"/>
            <a:r>
              <a:rPr lang="en-US" altLang="en-US"/>
              <a:t>What is life all about?</a:t>
            </a:r>
          </a:p>
          <a:p>
            <a:pPr lvl="1"/>
            <a:r>
              <a:rPr lang="en-US" altLang="en-US"/>
              <a:t>Is there anything beyond this life?</a:t>
            </a:r>
          </a:p>
          <a:p>
            <a:pPr lvl="1"/>
            <a:r>
              <a:rPr lang="en-US" altLang="en-US"/>
              <a:t>Isn</a:t>
            </a:r>
            <a:r>
              <a:rPr lang="en-US" altLang="en-US">
                <a:cs typeface="Arial" charset="0"/>
              </a:rPr>
              <a:t>'</a:t>
            </a:r>
            <a:r>
              <a:rPr lang="en-US" altLang="en-US"/>
              <a:t>t there really a powerful difference between love and hate, between sacrifice and selfishness?</a:t>
            </a:r>
          </a:p>
          <a:p>
            <a:pPr lvl="1"/>
            <a:r>
              <a:rPr lang="en-US" altLang="en-US"/>
              <a:t>Is there, perhaps, an invisible world all around us?</a:t>
            </a:r>
          </a:p>
        </p:txBody>
      </p:sp>
    </p:spTree>
    <p:custDataLst>
      <p:tags r:id="rId1"/>
    </p:custDataLst>
  </p:cSld>
  <p:clrMapOvr>
    <a:masterClrMapping/>
  </p:clrMapOvr>
  <p:transition advTm="572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For Further Study</a:t>
            </a:r>
          </a:p>
        </p:txBody>
      </p:sp>
      <p:sp>
        <p:nvSpPr>
          <p:cNvPr id="71684" name="Rectangle 4"/>
          <p:cNvSpPr>
            <a:spLocks noGrp="1" noChangeArrowheads="1"/>
          </p:cNvSpPr>
          <p:nvPr>
            <p:ph type="body" sz="half" idx="1"/>
          </p:nvPr>
        </p:nvSpPr>
        <p:spPr/>
        <p:txBody>
          <a:bodyPr/>
          <a:lstStyle/>
          <a:p>
            <a:pPr>
              <a:buFontTx/>
              <a:buNone/>
            </a:pPr>
            <a:r>
              <a:rPr lang="en-US" altLang="en-US" sz="2800"/>
              <a:t>	For more on symbolism in the </a:t>
            </a:r>
            <a:r>
              <a:rPr lang="en-US" altLang="en-US" sz="2800" i="1"/>
              <a:t>Harry Potter</a:t>
            </a:r>
            <a:r>
              <a:rPr lang="en-US" altLang="en-US" sz="2800"/>
              <a:t> series, see John Granger, </a:t>
            </a:r>
            <a:r>
              <a:rPr lang="en-US" altLang="en-US" sz="2800" i="1"/>
              <a:t>Looking for God in Harry Potter</a:t>
            </a:r>
            <a:r>
              <a:rPr lang="en-US" altLang="en-US" sz="2800"/>
              <a:t> (Salt River/Tyndale, 2004).</a:t>
            </a:r>
          </a:p>
        </p:txBody>
      </p:sp>
      <p:pic>
        <p:nvPicPr>
          <p:cNvPr id="71686" name="Picture 6" descr="LookGodinHP"/>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21275" y="1600200"/>
            <a:ext cx="30924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1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checkerboard(across)">
                                      <p:cBhvr>
                                        <p:cTn id="7" dur="500"/>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HarryPotter07"/>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514600" y="381000"/>
            <a:ext cx="4029075" cy="5943600"/>
          </a:xfrm>
          <a:prstGeom prst="rect">
            <a:avLst/>
          </a:prstGeom>
          <a:noFill/>
          <a:extLst>
            <a:ext uri="{909E8E84-426E-40DD-AFC4-6F175D3DCCD1}">
              <a14:hiddenFill xmlns:a14="http://schemas.microsoft.com/office/drawing/2010/main">
                <a:solidFill>
                  <a:srgbClr val="FFFFFF"/>
                </a:solidFill>
              </a14:hiddenFill>
            </a:ext>
          </a:extLst>
        </p:spPr>
      </p:pic>
      <p:sp>
        <p:nvSpPr>
          <p:cNvPr id="69636" name="Rectangle 4"/>
          <p:cNvSpPr>
            <a:spLocks noGrp="1" noChangeArrowheads="1"/>
          </p:cNvSpPr>
          <p:nvPr>
            <p:ph type="ctrTitle"/>
          </p:nvPr>
        </p:nvSpPr>
        <p:spPr/>
        <p:txBody>
          <a:bodyPr/>
          <a:lstStyle/>
          <a:p>
            <a:r>
              <a:rPr lang="en-US" altLang="en-US"/>
              <a:t>The End</a:t>
            </a:r>
          </a:p>
        </p:txBody>
      </p:sp>
      <p:sp>
        <p:nvSpPr>
          <p:cNvPr id="69637" name="Rectangle 5"/>
          <p:cNvSpPr>
            <a:spLocks noGrp="1" noChangeArrowheads="1"/>
          </p:cNvSpPr>
          <p:nvPr>
            <p:ph type="subTitle" idx="1"/>
          </p:nvPr>
        </p:nvSpPr>
        <p:spPr/>
        <p:txBody>
          <a:bodyPr/>
          <a:lstStyle/>
          <a:p>
            <a:r>
              <a:rPr lang="en-US" altLang="en-US"/>
              <a:t>Why don</a:t>
            </a:r>
            <a:r>
              <a:rPr lang="en-US" altLang="en-US">
                <a:cs typeface="Arial" charset="0"/>
              </a:rPr>
              <a:t>'</a:t>
            </a:r>
            <a:r>
              <a:rPr lang="en-US" altLang="en-US"/>
              <a:t>t you give </a:t>
            </a:r>
            <a:r>
              <a:rPr lang="en-US" altLang="en-US" i="1"/>
              <a:t>Harry Potter</a:t>
            </a:r>
            <a:r>
              <a:rPr lang="en-US" altLang="en-US"/>
              <a:t> another read?</a:t>
            </a:r>
          </a:p>
        </p:txBody>
      </p:sp>
    </p:spTree>
    <p:custDataLst>
      <p:tags r:id="rId1"/>
    </p:custDataLst>
  </p:cSld>
  <p:clrMapOvr>
    <a:masterClrMapping/>
  </p:clrMapOvr>
  <p:transition advTm="138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9637">
                                            <p:txEl>
                                              <p:pRg st="0" end="0"/>
                                            </p:txEl>
                                          </p:spTgt>
                                        </p:tgtEl>
                                        <p:attrNameLst>
                                          <p:attrName>style.visibility</p:attrName>
                                        </p:attrNameLst>
                                      </p:cBhvr>
                                      <p:to>
                                        <p:strVal val="visible"/>
                                      </p:to>
                                    </p:set>
                                    <p:animEffect transition="in" filter="checkerboard(across)">
                                      <p:cBhvr>
                                        <p:cTn id="13" dur="500"/>
                                        <p:tgtEl>
                                          <p:spTgt spid="69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Our Response</a:t>
            </a:r>
          </a:p>
        </p:txBody>
      </p:sp>
      <p:sp>
        <p:nvSpPr>
          <p:cNvPr id="6147"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Parents obviously have an awesome responsibility raising their kids.</a:t>
            </a:r>
          </a:p>
          <a:p>
            <a:pPr>
              <a:lnSpc>
                <a:spcPct val="90000"/>
              </a:lnSpc>
            </a:pPr>
            <a:r>
              <a:rPr lang="en-US" altLang="en-US"/>
              <a:t>If you feel there is a significant danger that your child might get involved in witchcraft as a result of this series, naturally you would not want to let them read the books or watch the films.</a:t>
            </a:r>
          </a:p>
          <a:p>
            <a:pPr>
              <a:lnSpc>
                <a:spcPct val="90000"/>
              </a:lnSpc>
            </a:pPr>
            <a:r>
              <a:rPr lang="en-US" altLang="en-US"/>
              <a:t>However, I do think you should view the rest of this talk before making your final decision.</a:t>
            </a:r>
          </a:p>
        </p:txBody>
      </p:sp>
    </p:spTree>
    <p:custDataLst>
      <p:tags r:id="rId1"/>
    </p:custDataLst>
  </p:cSld>
  <p:clrMapOvr>
    <a:masterClrMapping/>
  </p:clrMapOvr>
  <p:transition advTm="214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My Experience</a:t>
            </a:r>
          </a:p>
        </p:txBody>
      </p:sp>
      <p:sp>
        <p:nvSpPr>
          <p:cNvPr id="7171" name="Rectangle 3"/>
          <p:cNvSpPr>
            <a:spLocks noGrp="1" noChangeArrowheads="1"/>
          </p:cNvSpPr>
          <p:nvPr>
            <p:ph type="body" idx="1"/>
          </p:nvPr>
        </p:nvSpPr>
        <p:spPr/>
        <p:txBody>
          <a:bodyPr/>
          <a:lstStyle/>
          <a:p>
            <a:r>
              <a:rPr lang="en-US" altLang="en-US" sz="2800"/>
              <a:t>I am not a parent.  I do have 11 nieces &amp; nephews, plus 14 great-nieces &amp; -nephews.</a:t>
            </a:r>
          </a:p>
          <a:p>
            <a:r>
              <a:rPr lang="en-US" altLang="en-US" sz="2800"/>
              <a:t>I am a life-long bachelor, a retired seminary professor, and a great fan of the writings of CS Lewis &amp; JRR Tolkien.</a:t>
            </a:r>
          </a:p>
          <a:p>
            <a:r>
              <a:rPr lang="en-US" altLang="en-US" sz="2800"/>
              <a:t>When I first heard of the Harry Potter stories (about the time the second or third book came out), the news and reviews (both secular and Christian) did not sound attractive to me.</a:t>
            </a:r>
          </a:p>
        </p:txBody>
      </p:sp>
    </p:spTree>
    <p:custDataLst>
      <p:tags r:id="rId1"/>
    </p:custDataLst>
  </p:cSld>
  <p:clrMapOvr>
    <a:masterClrMapping/>
  </p:clrMapOvr>
  <p:transition advTm="371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My Experience</a:t>
            </a:r>
          </a:p>
        </p:txBody>
      </p:sp>
      <p:sp>
        <p:nvSpPr>
          <p:cNvPr id="8195" name="Rectangle 3"/>
          <p:cNvSpPr>
            <a:spLocks noGrp="1" noChangeArrowheads="1"/>
          </p:cNvSpPr>
          <p:nvPr>
            <p:ph type="body" idx="1"/>
          </p:nvPr>
        </p:nvSpPr>
        <p:spPr>
          <a:xfrm>
            <a:off x="457200" y="1295400"/>
            <a:ext cx="8229600" cy="5105400"/>
          </a:xfrm>
        </p:spPr>
        <p:txBody>
          <a:bodyPr/>
          <a:lstStyle/>
          <a:p>
            <a:r>
              <a:rPr lang="en-US" altLang="en-US" sz="2800"/>
              <a:t>One of my nephews, however, had read the books, and he said they were quite good and I should try them.</a:t>
            </a:r>
          </a:p>
          <a:p>
            <a:r>
              <a:rPr lang="en-US" altLang="en-US" sz="2800"/>
              <a:t>I did.  They were good!</a:t>
            </a:r>
          </a:p>
          <a:p>
            <a:r>
              <a:rPr lang="en-US" altLang="en-US" sz="2800"/>
              <a:t>The first thing I noticed (having taught apologetics for years), is that the books were surely not written by an occultist.</a:t>
            </a:r>
          </a:p>
          <a:p>
            <a:r>
              <a:rPr lang="en-US" altLang="en-US" sz="2800"/>
              <a:t>The author passed up numerous opportunities to dump on Christianity, e.g., by making the Dursley family Fundamentalists, Catholics or Anglicans.</a:t>
            </a:r>
          </a:p>
        </p:txBody>
      </p:sp>
    </p:spTree>
    <p:custDataLst>
      <p:tags r:id="rId1"/>
    </p:custDataLst>
  </p:cSld>
  <p:clrMapOvr>
    <a:masterClrMapping/>
  </p:clrMapOvr>
  <p:transition advTm="284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My Experience</a:t>
            </a:r>
          </a:p>
        </p:txBody>
      </p:sp>
      <p:sp>
        <p:nvSpPr>
          <p:cNvPr id="9219" name="Rectangle 3"/>
          <p:cNvSpPr>
            <a:spLocks noGrp="1" noChangeArrowheads="1"/>
          </p:cNvSpPr>
          <p:nvPr>
            <p:ph type="body" idx="1"/>
          </p:nvPr>
        </p:nvSpPr>
        <p:spPr/>
        <p:txBody>
          <a:bodyPr/>
          <a:lstStyle/>
          <a:p>
            <a:r>
              <a:rPr lang="en-US" altLang="en-US"/>
              <a:t>I began to suspect that the author</a:t>
            </a:r>
            <a:r>
              <a:rPr lang="en-US" altLang="en-US">
                <a:cs typeface="Arial" charset="0"/>
              </a:rPr>
              <a:t>'</a:t>
            </a:r>
            <a:r>
              <a:rPr lang="en-US" altLang="en-US"/>
              <a:t>s agenda might be something like that of Lewis or Tolkien, particularly when I heard that JK Rowling was a professing Christian.</a:t>
            </a:r>
          </a:p>
          <a:p>
            <a:r>
              <a:rPr lang="en-US" altLang="en-US"/>
              <a:t>Lewis, in an essay entitled </a:t>
            </a:r>
            <a:r>
              <a:rPr lang="en-US" altLang="en-US">
                <a:cs typeface="Arial" charset="0"/>
              </a:rPr>
              <a:t>"</a:t>
            </a:r>
            <a:r>
              <a:rPr lang="en-US" altLang="en-US"/>
              <a:t>Sometimes Fairy Stories May Say Best What’s to Be Said,</a:t>
            </a:r>
            <a:r>
              <a:rPr lang="en-US" altLang="en-US">
                <a:cs typeface="Arial" charset="0"/>
              </a:rPr>
              <a:t>"</a:t>
            </a:r>
            <a:r>
              <a:rPr lang="en-US" altLang="en-US"/>
              <a:t> remarks:</a:t>
            </a:r>
          </a:p>
        </p:txBody>
      </p:sp>
    </p:spTree>
    <p:custDataLst>
      <p:tags r:id="rId1"/>
    </p:custDataLst>
  </p:cSld>
  <p:clrMapOvr>
    <a:masterClrMapping/>
  </p:clrMapOvr>
  <p:transition advTm="19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Those Watchful Dragons</a:t>
            </a:r>
          </a:p>
        </p:txBody>
      </p:sp>
      <p:sp>
        <p:nvSpPr>
          <p:cNvPr id="10244" name="Text Box 4"/>
          <p:cNvSpPr txBox="1">
            <a:spLocks noChangeArrowheads="1"/>
          </p:cNvSpPr>
          <p:nvPr/>
        </p:nvSpPr>
        <p:spPr bwMode="auto">
          <a:xfrm>
            <a:off x="609600" y="1219200"/>
            <a:ext cx="80772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Why did one [as a child] find it so hard to feel as one was told one ought to feel about God or about the sufferings of Christ?  I thought the chief reason was that one was told one ought to.  An obligation to feel can freeze feelings.  And reverence itself did harm… But supposing that by casting all these things into an imaginary world, stripping them of their stained-glass and Sunday school associations, one could make them for the first time appear in their real potency?  Could one not thus steal past those watchful dragons?  I thought one could. </a:t>
            </a:r>
            <a:r>
              <a:rPr lang="en-US" altLang="en-US" sz="2800" i="1"/>
              <a:t>Of Other Worlds</a:t>
            </a:r>
            <a:r>
              <a:rPr lang="en-US" altLang="en-US" sz="2800"/>
              <a:t>, 37.</a:t>
            </a:r>
          </a:p>
        </p:txBody>
      </p:sp>
    </p:spTree>
    <p:custDataLst>
      <p:tags r:id="rId1"/>
    </p:custDataLst>
  </p:cSld>
  <p:clrMapOvr>
    <a:masterClrMapping/>
  </p:clrMapOvr>
  <p:transition advTm="49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8"/>
</p:tagLst>
</file>

<file path=ppt/tags/tag10.xml><?xml version="1.0" encoding="utf-8"?>
<p:tagLst xmlns:a="http://schemas.openxmlformats.org/drawingml/2006/main" xmlns:r="http://schemas.openxmlformats.org/officeDocument/2006/relationships" xmlns:p="http://schemas.openxmlformats.org/presentationml/2006/main">
  <p:tag name="TIMING" val="|2.4|10.7|6|4.8"/>
</p:tagLst>
</file>

<file path=ppt/tags/tag11.xml><?xml version="1.0" encoding="utf-8"?>
<p:tagLst xmlns:a="http://schemas.openxmlformats.org/drawingml/2006/main" xmlns:r="http://schemas.openxmlformats.org/officeDocument/2006/relationships" xmlns:p="http://schemas.openxmlformats.org/presentationml/2006/main">
  <p:tag name="TIMING" val="|3.4|4.8|5.1|15.1"/>
</p:tagLst>
</file>

<file path=ppt/tags/tag12.xml><?xml version="1.0" encoding="utf-8"?>
<p:tagLst xmlns:a="http://schemas.openxmlformats.org/drawingml/2006/main" xmlns:r="http://schemas.openxmlformats.org/officeDocument/2006/relationships" xmlns:p="http://schemas.openxmlformats.org/presentationml/2006/main">
  <p:tag name="TIMING" val="|2|10.5|12.6"/>
</p:tagLst>
</file>

<file path=ppt/tags/tag13.xml><?xml version="1.0" encoding="utf-8"?>
<p:tagLst xmlns:a="http://schemas.openxmlformats.org/drawingml/2006/main" xmlns:r="http://schemas.openxmlformats.org/officeDocument/2006/relationships" xmlns:p="http://schemas.openxmlformats.org/presentationml/2006/main">
  <p:tag name="TIMING" val="|3|13.2|13.7"/>
</p:tagLst>
</file>

<file path=ppt/tags/tag14.xml><?xml version="1.0" encoding="utf-8"?>
<p:tagLst xmlns:a="http://schemas.openxmlformats.org/drawingml/2006/main" xmlns:r="http://schemas.openxmlformats.org/officeDocument/2006/relationships" xmlns:p="http://schemas.openxmlformats.org/presentationml/2006/main">
  <p:tag name="TIMING" val="|20.1|9|6.6"/>
</p:tagLst>
</file>

<file path=ppt/tags/tag15.xml><?xml version="1.0" encoding="utf-8"?>
<p:tagLst xmlns:a="http://schemas.openxmlformats.org/drawingml/2006/main" xmlns:r="http://schemas.openxmlformats.org/officeDocument/2006/relationships" xmlns:p="http://schemas.openxmlformats.org/presentationml/2006/main">
  <p:tag name="TIMING" val="|5.1|13|15.3"/>
</p:tagLst>
</file>

<file path=ppt/tags/tag16.xml><?xml version="1.0" encoding="utf-8"?>
<p:tagLst xmlns:a="http://schemas.openxmlformats.org/drawingml/2006/main" xmlns:r="http://schemas.openxmlformats.org/officeDocument/2006/relationships" xmlns:p="http://schemas.openxmlformats.org/presentationml/2006/main">
  <p:tag name="TIMING" val="|2.2|6.1|25|7"/>
</p:tagLst>
</file>

<file path=ppt/tags/tag17.xml><?xml version="1.0" encoding="utf-8"?>
<p:tagLst xmlns:a="http://schemas.openxmlformats.org/drawingml/2006/main" xmlns:r="http://schemas.openxmlformats.org/officeDocument/2006/relationships" xmlns:p="http://schemas.openxmlformats.org/presentationml/2006/main">
  <p:tag name="TIMING" val="|2.7|4.6|9.5"/>
</p:tagLst>
</file>

<file path=ppt/tags/tag18.xml><?xml version="1.0" encoding="utf-8"?>
<p:tagLst xmlns:a="http://schemas.openxmlformats.org/drawingml/2006/main" xmlns:r="http://schemas.openxmlformats.org/officeDocument/2006/relationships" xmlns:p="http://schemas.openxmlformats.org/presentationml/2006/main">
  <p:tag name="TIMING" val="|3.2|24.1"/>
</p:tagLst>
</file>

<file path=ppt/tags/tag19.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3|7.2|4.9|4.3"/>
</p:tagLst>
</file>

<file path=ppt/tags/tag20.xml><?xml version="1.0" encoding="utf-8"?>
<p:tagLst xmlns:a="http://schemas.openxmlformats.org/drawingml/2006/main" xmlns:r="http://schemas.openxmlformats.org/officeDocument/2006/relationships" xmlns:p="http://schemas.openxmlformats.org/presentationml/2006/main">
  <p:tag name="TIMING" val="|0.2|2.6"/>
</p:tagLst>
</file>

<file path=ppt/tags/tag21.xml><?xml version="1.0" encoding="utf-8"?>
<p:tagLst xmlns:a="http://schemas.openxmlformats.org/drawingml/2006/main" xmlns:r="http://schemas.openxmlformats.org/officeDocument/2006/relationships" xmlns:p="http://schemas.openxmlformats.org/presentationml/2006/main">
  <p:tag name="TIMING" val="|0.4|1.8|3.3|3.6|3.1|10.2|2.8"/>
</p:tagLst>
</file>

<file path=ppt/tags/tag22.xml><?xml version="1.0" encoding="utf-8"?>
<p:tagLst xmlns:a="http://schemas.openxmlformats.org/drawingml/2006/main" xmlns:r="http://schemas.openxmlformats.org/officeDocument/2006/relationships" xmlns:p="http://schemas.openxmlformats.org/presentationml/2006/main">
  <p:tag name="TIMING" val="|5.8|13.8|7.1"/>
</p:tagLst>
</file>

<file path=ppt/tags/tag23.xml><?xml version="1.0" encoding="utf-8"?>
<p:tagLst xmlns:a="http://schemas.openxmlformats.org/drawingml/2006/main" xmlns:r="http://schemas.openxmlformats.org/officeDocument/2006/relationships" xmlns:p="http://schemas.openxmlformats.org/presentationml/2006/main">
  <p:tag name="TIMING" val="|0.3|7.1|6.7"/>
</p:tagLst>
</file>

<file path=ppt/tags/tag24.xml><?xml version="1.0" encoding="utf-8"?>
<p:tagLst xmlns:a="http://schemas.openxmlformats.org/drawingml/2006/main" xmlns:r="http://schemas.openxmlformats.org/officeDocument/2006/relationships" xmlns:p="http://schemas.openxmlformats.org/presentationml/2006/main">
  <p:tag name="TIMING" val="|0.7|37.7"/>
</p:tagLst>
</file>

<file path=ppt/tags/tag25.xml><?xml version="1.0" encoding="utf-8"?>
<p:tagLst xmlns:a="http://schemas.openxmlformats.org/drawingml/2006/main" xmlns:r="http://schemas.openxmlformats.org/officeDocument/2006/relationships" xmlns:p="http://schemas.openxmlformats.org/presentationml/2006/main">
  <p:tag name="TIMING" val="|2.8|10|12.2"/>
</p:tagLst>
</file>

<file path=ppt/tags/tag26.xml><?xml version="1.0" encoding="utf-8"?>
<p:tagLst xmlns:a="http://schemas.openxmlformats.org/drawingml/2006/main" xmlns:r="http://schemas.openxmlformats.org/officeDocument/2006/relationships" xmlns:p="http://schemas.openxmlformats.org/presentationml/2006/main">
  <p:tag name="TIMING" val="|12.4|4.6|2.8|2.8|3.8|14.7|24.7"/>
</p:tagLst>
</file>

<file path=ppt/tags/tag27.xml><?xml version="1.0" encoding="utf-8"?>
<p:tagLst xmlns:a="http://schemas.openxmlformats.org/drawingml/2006/main" xmlns:r="http://schemas.openxmlformats.org/officeDocument/2006/relationships" xmlns:p="http://schemas.openxmlformats.org/presentationml/2006/main">
  <p:tag name="TIMING" val="|0.3|3.2|4.5|9.1|11.3"/>
</p:tagLst>
</file>

<file path=ppt/tags/tag28.xml><?xml version="1.0" encoding="utf-8"?>
<p:tagLst xmlns:a="http://schemas.openxmlformats.org/drawingml/2006/main" xmlns:r="http://schemas.openxmlformats.org/officeDocument/2006/relationships" xmlns:p="http://schemas.openxmlformats.org/presentationml/2006/main">
  <p:tag name="TIMING" val="|0.3|5.7|30.4"/>
</p:tagLst>
</file>

<file path=ppt/tags/tag29.xml><?xml version="1.0" encoding="utf-8"?>
<p:tagLst xmlns:a="http://schemas.openxmlformats.org/drawingml/2006/main" xmlns:r="http://schemas.openxmlformats.org/officeDocument/2006/relationships" xmlns:p="http://schemas.openxmlformats.org/presentationml/2006/main">
  <p:tag name="TIMING" val="|0.3|5.3|13.3|5.4"/>
</p:tagLst>
</file>

<file path=ppt/tags/tag3.xml><?xml version="1.0" encoding="utf-8"?>
<p:tagLst xmlns:a="http://schemas.openxmlformats.org/drawingml/2006/main" xmlns:r="http://schemas.openxmlformats.org/officeDocument/2006/relationships" xmlns:p="http://schemas.openxmlformats.org/presentationml/2006/main">
  <p:tag name="TIMING" val="|2.1|6.2|6.8"/>
</p:tagLst>
</file>

<file path=ppt/tags/tag30.xml><?xml version="1.0" encoding="utf-8"?>
<p:tagLst xmlns:a="http://schemas.openxmlformats.org/drawingml/2006/main" xmlns:r="http://schemas.openxmlformats.org/officeDocument/2006/relationships" xmlns:p="http://schemas.openxmlformats.org/presentationml/2006/main">
  <p:tag name="TIMING" val="|1|9.4|7.2"/>
</p:tagLst>
</file>

<file path=ppt/tags/tag31.xml><?xml version="1.0" encoding="utf-8"?>
<p:tagLst xmlns:a="http://schemas.openxmlformats.org/drawingml/2006/main" xmlns:r="http://schemas.openxmlformats.org/officeDocument/2006/relationships" xmlns:p="http://schemas.openxmlformats.org/presentationml/2006/main">
  <p:tag name="TIMING" val="|1.2|2.9|11.3"/>
</p:tagLst>
</file>

<file path=ppt/tags/tag32.xml><?xml version="1.0" encoding="utf-8"?>
<p:tagLst xmlns:a="http://schemas.openxmlformats.org/drawingml/2006/main" xmlns:r="http://schemas.openxmlformats.org/officeDocument/2006/relationships" xmlns:p="http://schemas.openxmlformats.org/presentationml/2006/main">
  <p:tag name="TIMING" val="|1.2|4.9|4.7"/>
</p:tagLst>
</file>

<file path=ppt/tags/tag33.xml><?xml version="1.0" encoding="utf-8"?>
<p:tagLst xmlns:a="http://schemas.openxmlformats.org/drawingml/2006/main" xmlns:r="http://schemas.openxmlformats.org/officeDocument/2006/relationships" xmlns:p="http://schemas.openxmlformats.org/presentationml/2006/main">
  <p:tag name="TIMING" val="|0.4|1.5|5.3|4.9|4"/>
</p:tagLst>
</file>

<file path=ppt/tags/tag34.xml><?xml version="1.0" encoding="utf-8"?>
<p:tagLst xmlns:a="http://schemas.openxmlformats.org/drawingml/2006/main" xmlns:r="http://schemas.openxmlformats.org/officeDocument/2006/relationships" xmlns:p="http://schemas.openxmlformats.org/presentationml/2006/main">
  <p:tag name="TIMING" val="|1.2|9.3"/>
</p:tagLst>
</file>

<file path=ppt/tags/tag35.xml><?xml version="1.0" encoding="utf-8"?>
<p:tagLst xmlns:a="http://schemas.openxmlformats.org/drawingml/2006/main" xmlns:r="http://schemas.openxmlformats.org/officeDocument/2006/relationships" xmlns:p="http://schemas.openxmlformats.org/presentationml/2006/main">
  <p:tag name="TIMING" val="|2|5.8"/>
</p:tagLst>
</file>

<file path=ppt/tags/tag36.xml><?xml version="1.0" encoding="utf-8"?>
<p:tagLst xmlns:a="http://schemas.openxmlformats.org/drawingml/2006/main" xmlns:r="http://schemas.openxmlformats.org/officeDocument/2006/relationships" xmlns:p="http://schemas.openxmlformats.org/presentationml/2006/main">
  <p:tag name="TIMING" val="|1.1"/>
</p:tagLst>
</file>

<file path=ppt/tags/tag37.xml><?xml version="1.0" encoding="utf-8"?>
<p:tagLst xmlns:a="http://schemas.openxmlformats.org/drawingml/2006/main" xmlns:r="http://schemas.openxmlformats.org/officeDocument/2006/relationships" xmlns:p="http://schemas.openxmlformats.org/presentationml/2006/main">
  <p:tag name="TIMING" val="|1.3|11.4|3.8"/>
</p:tagLst>
</file>

<file path=ppt/tags/tag38.xml><?xml version="1.0" encoding="utf-8"?>
<p:tagLst xmlns:a="http://schemas.openxmlformats.org/drawingml/2006/main" xmlns:r="http://schemas.openxmlformats.org/officeDocument/2006/relationships" xmlns:p="http://schemas.openxmlformats.org/presentationml/2006/main">
  <p:tag name="TIMING" val="|1.8|7.9|5.6|5.4|5"/>
</p:tagLst>
</file>

<file path=ppt/tags/tag39.xml><?xml version="1.0" encoding="utf-8"?>
<p:tagLst xmlns:a="http://schemas.openxmlformats.org/drawingml/2006/main" xmlns:r="http://schemas.openxmlformats.org/officeDocument/2006/relationships" xmlns:p="http://schemas.openxmlformats.org/presentationml/2006/main">
  <p:tag name="TIMING" val="|0.1|3|16.5"/>
</p:tagLst>
</file>

<file path=ppt/tags/tag4.xml><?xml version="1.0" encoding="utf-8"?>
<p:tagLst xmlns:a="http://schemas.openxmlformats.org/drawingml/2006/main" xmlns:r="http://schemas.openxmlformats.org/officeDocument/2006/relationships" xmlns:p="http://schemas.openxmlformats.org/presentationml/2006/main">
  <p:tag name="TIMING" val="|0.2|5.7|16"/>
</p:tagLst>
</file>

<file path=ppt/tags/tag40.xml><?xml version="1.0" encoding="utf-8"?>
<p:tagLst xmlns:a="http://schemas.openxmlformats.org/drawingml/2006/main" xmlns:r="http://schemas.openxmlformats.org/officeDocument/2006/relationships" xmlns:p="http://schemas.openxmlformats.org/presentationml/2006/main">
  <p:tag name="TIMING" val="|2.3|2.3"/>
</p:tagLst>
</file>

<file path=ppt/tags/tag41.xml><?xml version="1.0" encoding="utf-8"?>
<p:tagLst xmlns:a="http://schemas.openxmlformats.org/drawingml/2006/main" xmlns:r="http://schemas.openxmlformats.org/officeDocument/2006/relationships" xmlns:p="http://schemas.openxmlformats.org/presentationml/2006/main">
  <p:tag name="TIMING" val="|0.3|12.7|14.8|13.2"/>
</p:tagLst>
</file>

<file path=ppt/tags/tag42.xml><?xml version="1.0" encoding="utf-8"?>
<p:tagLst xmlns:a="http://schemas.openxmlformats.org/drawingml/2006/main" xmlns:r="http://schemas.openxmlformats.org/officeDocument/2006/relationships" xmlns:p="http://schemas.openxmlformats.org/presentationml/2006/main">
  <p:tag name="TIMING" val="|0.6|8.3"/>
</p:tagLst>
</file>

<file path=ppt/tags/tag43.xml><?xml version="1.0" encoding="utf-8"?>
<p:tagLst xmlns:a="http://schemas.openxmlformats.org/drawingml/2006/main" xmlns:r="http://schemas.openxmlformats.org/officeDocument/2006/relationships" xmlns:p="http://schemas.openxmlformats.org/presentationml/2006/main">
  <p:tag name="TIMING" val="|1.9|3.5"/>
</p:tagLst>
</file>

<file path=ppt/tags/tag44.xml><?xml version="1.0" encoding="utf-8"?>
<p:tagLst xmlns:a="http://schemas.openxmlformats.org/drawingml/2006/main" xmlns:r="http://schemas.openxmlformats.org/officeDocument/2006/relationships" xmlns:p="http://schemas.openxmlformats.org/presentationml/2006/main">
  <p:tag name="TIMING" val="|0.6|39.8|7.3"/>
</p:tagLst>
</file>

<file path=ppt/tags/tag45.xml><?xml version="1.0" encoding="utf-8"?>
<p:tagLst xmlns:a="http://schemas.openxmlformats.org/drawingml/2006/main" xmlns:r="http://schemas.openxmlformats.org/officeDocument/2006/relationships" xmlns:p="http://schemas.openxmlformats.org/presentationml/2006/main">
  <p:tag name="TIMING" val="|1.4|2|15.8|5.6"/>
</p:tagLst>
</file>

<file path=ppt/tags/tag46.xml><?xml version="1.0" encoding="utf-8"?>
<p:tagLst xmlns:a="http://schemas.openxmlformats.org/drawingml/2006/main" xmlns:r="http://schemas.openxmlformats.org/officeDocument/2006/relationships" xmlns:p="http://schemas.openxmlformats.org/presentationml/2006/main">
  <p:tag name="TIMING" val="|1.2|2.3|3.3|11.1"/>
</p:tagLst>
</file>

<file path=ppt/tags/tag47.xml><?xml version="1.0" encoding="utf-8"?>
<p:tagLst xmlns:a="http://schemas.openxmlformats.org/drawingml/2006/main" xmlns:r="http://schemas.openxmlformats.org/officeDocument/2006/relationships" xmlns:p="http://schemas.openxmlformats.org/presentationml/2006/main">
  <p:tag name="TIMING" val="|0.6|1.9|3|4.6|7.2"/>
</p:tagLst>
</file>

<file path=ppt/tags/tag48.xml><?xml version="1.0" encoding="utf-8"?>
<p:tagLst xmlns:a="http://schemas.openxmlformats.org/drawingml/2006/main" xmlns:r="http://schemas.openxmlformats.org/officeDocument/2006/relationships" xmlns:p="http://schemas.openxmlformats.org/presentationml/2006/main">
  <p:tag name="TIMING" val="|1.8"/>
</p:tagLst>
</file>

<file path=ppt/tags/tag49.xml><?xml version="1.0" encoding="utf-8"?>
<p:tagLst xmlns:a="http://schemas.openxmlformats.org/drawingml/2006/main" xmlns:r="http://schemas.openxmlformats.org/officeDocument/2006/relationships" xmlns:p="http://schemas.openxmlformats.org/presentationml/2006/main">
  <p:tag name="TIMING" val="|0.4|6.4"/>
</p:tagLst>
</file>

<file path=ppt/tags/tag5.xml><?xml version="1.0" encoding="utf-8"?>
<p:tagLst xmlns:a="http://schemas.openxmlformats.org/drawingml/2006/main" xmlns:r="http://schemas.openxmlformats.org/officeDocument/2006/relationships" xmlns:p="http://schemas.openxmlformats.org/presentationml/2006/main">
  <p:tag name="TIMING" val="|0.3|4.9|9.6"/>
</p:tagLst>
</file>

<file path=ppt/tags/tag6.xml><?xml version="1.0" encoding="utf-8"?>
<p:tagLst xmlns:a="http://schemas.openxmlformats.org/drawingml/2006/main" xmlns:r="http://schemas.openxmlformats.org/officeDocument/2006/relationships" xmlns:p="http://schemas.openxmlformats.org/presentationml/2006/main">
  <p:tag name="TIMING" val="|1.9|16.8|8.4"/>
</p:tagLst>
</file>

<file path=ppt/tags/tag7.xml><?xml version="1.0" encoding="utf-8"?>
<p:tagLst xmlns:a="http://schemas.openxmlformats.org/drawingml/2006/main" xmlns:r="http://schemas.openxmlformats.org/officeDocument/2006/relationships" xmlns:p="http://schemas.openxmlformats.org/presentationml/2006/main">
  <p:tag name="TIMING" val="|0.3|5.6|2.9|7"/>
</p:tagLst>
</file>

<file path=ppt/tags/tag8.xml><?xml version="1.0" encoding="utf-8"?>
<p:tagLst xmlns:a="http://schemas.openxmlformats.org/drawingml/2006/main" xmlns:r="http://schemas.openxmlformats.org/officeDocument/2006/relationships" xmlns:p="http://schemas.openxmlformats.org/presentationml/2006/main">
  <p:tag name="TIMING" val="|0.3|12.1"/>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2722</Words>
  <Application>Microsoft Office PowerPoint</Application>
  <PresentationFormat>On-screen Show (4:3)</PresentationFormat>
  <Paragraphs>198</Paragraphs>
  <Slides>49</Slides>
  <Notes>0</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Understanding Harry Potter</vt:lpstr>
      <vt:lpstr>What's the Buzz?</vt:lpstr>
      <vt:lpstr>The Controversy</vt:lpstr>
      <vt:lpstr>The Controversy</vt:lpstr>
      <vt:lpstr>Our Response</vt:lpstr>
      <vt:lpstr>My Experience</vt:lpstr>
      <vt:lpstr>My Experience</vt:lpstr>
      <vt:lpstr>My Experience</vt:lpstr>
      <vt:lpstr>Those Watchful Dragons</vt:lpstr>
      <vt:lpstr>The Harry Potter Series</vt:lpstr>
      <vt:lpstr>Book 1: Sorcerer’s Stone</vt:lpstr>
      <vt:lpstr>Book 2: Chamber of Secrets</vt:lpstr>
      <vt:lpstr>Book 3: Prisoner of Azkaban</vt:lpstr>
      <vt:lpstr>Book 4: Goblet of Fire</vt:lpstr>
      <vt:lpstr>Book 5: Order of the Phoenix</vt:lpstr>
      <vt:lpstr>Book 6: Half-Blood Prince</vt:lpstr>
      <vt:lpstr>Book 7: Deathly Hallows</vt:lpstr>
      <vt:lpstr>Where is God in All This?</vt:lpstr>
      <vt:lpstr>Where is God?</vt:lpstr>
      <vt:lpstr>Where is God?</vt:lpstr>
      <vt:lpstr>Where is God?</vt:lpstr>
      <vt:lpstr>What does Harry Potter Teach?</vt:lpstr>
      <vt:lpstr>What does Harry Potter Teach?</vt:lpstr>
      <vt:lpstr>What does Harry Potter Teach?</vt:lpstr>
      <vt:lpstr>Why No Reference to God?</vt:lpstr>
      <vt:lpstr>What are These Hints?</vt:lpstr>
      <vt:lpstr>What are These Hints?</vt:lpstr>
      <vt:lpstr>What are These Hints?</vt:lpstr>
      <vt:lpstr>What are These Hints?</vt:lpstr>
      <vt:lpstr>Phoenix</vt:lpstr>
      <vt:lpstr>Stag</vt:lpstr>
      <vt:lpstr>Unicorn</vt:lpstr>
      <vt:lpstr>What are These Hints? </vt:lpstr>
      <vt:lpstr>Lion</vt:lpstr>
      <vt:lpstr>Griffin</vt:lpstr>
      <vt:lpstr>Snake</vt:lpstr>
      <vt:lpstr>Basilisk</vt:lpstr>
      <vt:lpstr>The Deathly Hallows</vt:lpstr>
      <vt:lpstr>The Deathly Hallows</vt:lpstr>
      <vt:lpstr>Its Symbolism</vt:lpstr>
      <vt:lpstr>Its Symbolism</vt:lpstr>
      <vt:lpstr>Its Symbolism</vt:lpstr>
      <vt:lpstr>The RR Station</vt:lpstr>
      <vt:lpstr>The RR Station</vt:lpstr>
      <vt:lpstr>The King's Cross</vt:lpstr>
      <vt:lpstr>Conclusions</vt:lpstr>
      <vt:lpstr>Conclusions</vt:lpstr>
      <vt:lpstr>For Further Study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Harry Potter</dc:title>
  <dc:creator>rnewman</dc:creator>
  <cp:lastModifiedBy>Newman</cp:lastModifiedBy>
  <cp:revision>193</cp:revision>
  <dcterms:created xsi:type="dcterms:W3CDTF">2007-10-15T14:30:17Z</dcterms:created>
  <dcterms:modified xsi:type="dcterms:W3CDTF">2015-07-09T17:46:59Z</dcterms:modified>
</cp:coreProperties>
</file>