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941C63-1589-4165-9332-5F9FD71780B2}" type="slidenum">
              <a:rPr lang="en-US" altLang="en-US"/>
              <a:pPr/>
              <a:t>‹#›</a:t>
            </a:fld>
            <a:endParaRPr lang="en-US" altLang="en-US"/>
          </a:p>
        </p:txBody>
      </p:sp>
    </p:spTree>
    <p:extLst>
      <p:ext uri="{BB962C8B-B14F-4D97-AF65-F5344CB8AC3E}">
        <p14:creationId xmlns:p14="http://schemas.microsoft.com/office/powerpoint/2010/main" val="311527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37B791-937F-4AF6-B1E8-8432C03A4C24}" type="slidenum">
              <a:rPr lang="en-US" altLang="en-US"/>
              <a:pPr/>
              <a:t>‹#›</a:t>
            </a:fld>
            <a:endParaRPr lang="en-US" altLang="en-US"/>
          </a:p>
        </p:txBody>
      </p:sp>
    </p:spTree>
    <p:extLst>
      <p:ext uri="{BB962C8B-B14F-4D97-AF65-F5344CB8AC3E}">
        <p14:creationId xmlns:p14="http://schemas.microsoft.com/office/powerpoint/2010/main" val="196665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A79E5-131A-4532-A59C-3145D9663F89}" type="slidenum">
              <a:rPr lang="en-US" altLang="en-US"/>
              <a:pPr/>
              <a:t>‹#›</a:t>
            </a:fld>
            <a:endParaRPr lang="en-US" altLang="en-US"/>
          </a:p>
        </p:txBody>
      </p:sp>
    </p:spTree>
    <p:extLst>
      <p:ext uri="{BB962C8B-B14F-4D97-AF65-F5344CB8AC3E}">
        <p14:creationId xmlns:p14="http://schemas.microsoft.com/office/powerpoint/2010/main" val="390900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EF68D3-3F2C-42F9-A21C-F279C4F24C79}" type="slidenum">
              <a:rPr lang="en-US" altLang="en-US"/>
              <a:pPr/>
              <a:t>‹#›</a:t>
            </a:fld>
            <a:endParaRPr lang="en-US" altLang="en-US"/>
          </a:p>
        </p:txBody>
      </p:sp>
    </p:spTree>
    <p:extLst>
      <p:ext uri="{BB962C8B-B14F-4D97-AF65-F5344CB8AC3E}">
        <p14:creationId xmlns:p14="http://schemas.microsoft.com/office/powerpoint/2010/main" val="83986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2B17FD1-1042-41B6-84F1-5B21417B49E7}" type="slidenum">
              <a:rPr lang="en-US" altLang="en-US"/>
              <a:pPr/>
              <a:t>‹#›</a:t>
            </a:fld>
            <a:endParaRPr lang="en-US" altLang="en-US"/>
          </a:p>
        </p:txBody>
      </p:sp>
    </p:spTree>
    <p:extLst>
      <p:ext uri="{BB962C8B-B14F-4D97-AF65-F5344CB8AC3E}">
        <p14:creationId xmlns:p14="http://schemas.microsoft.com/office/powerpoint/2010/main" val="208851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DF4E21D-57FF-4FE6-889D-507B87BD04C2}" type="slidenum">
              <a:rPr lang="en-US" altLang="en-US"/>
              <a:pPr/>
              <a:t>‹#›</a:t>
            </a:fld>
            <a:endParaRPr lang="en-US" altLang="en-US"/>
          </a:p>
        </p:txBody>
      </p:sp>
    </p:spTree>
    <p:extLst>
      <p:ext uri="{BB962C8B-B14F-4D97-AF65-F5344CB8AC3E}">
        <p14:creationId xmlns:p14="http://schemas.microsoft.com/office/powerpoint/2010/main" val="27465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06E3E5E-ED58-47DB-A3EA-48E51DF6FF06}" type="slidenum">
              <a:rPr lang="en-US" altLang="en-US"/>
              <a:pPr/>
              <a:t>‹#›</a:t>
            </a:fld>
            <a:endParaRPr lang="en-US" altLang="en-US"/>
          </a:p>
        </p:txBody>
      </p:sp>
    </p:spTree>
    <p:extLst>
      <p:ext uri="{BB962C8B-B14F-4D97-AF65-F5344CB8AC3E}">
        <p14:creationId xmlns:p14="http://schemas.microsoft.com/office/powerpoint/2010/main" val="278986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77F43C9-68FA-4DC6-83E2-2A81B76F29DA}" type="slidenum">
              <a:rPr lang="en-US" altLang="en-US"/>
              <a:pPr/>
              <a:t>‹#›</a:t>
            </a:fld>
            <a:endParaRPr lang="en-US" altLang="en-US"/>
          </a:p>
        </p:txBody>
      </p:sp>
    </p:spTree>
    <p:extLst>
      <p:ext uri="{BB962C8B-B14F-4D97-AF65-F5344CB8AC3E}">
        <p14:creationId xmlns:p14="http://schemas.microsoft.com/office/powerpoint/2010/main" val="179407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5345CE0-829D-481D-B475-BAB79D428FFA}" type="slidenum">
              <a:rPr lang="en-US" altLang="en-US"/>
              <a:pPr/>
              <a:t>‹#›</a:t>
            </a:fld>
            <a:endParaRPr lang="en-US" altLang="en-US"/>
          </a:p>
        </p:txBody>
      </p:sp>
    </p:spTree>
    <p:extLst>
      <p:ext uri="{BB962C8B-B14F-4D97-AF65-F5344CB8AC3E}">
        <p14:creationId xmlns:p14="http://schemas.microsoft.com/office/powerpoint/2010/main" val="217577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7D17EF-7EF5-4CBB-950D-E16727E4EFCF}" type="slidenum">
              <a:rPr lang="en-US" altLang="en-US"/>
              <a:pPr/>
              <a:t>‹#›</a:t>
            </a:fld>
            <a:endParaRPr lang="en-US" altLang="en-US"/>
          </a:p>
        </p:txBody>
      </p:sp>
    </p:spTree>
    <p:extLst>
      <p:ext uri="{BB962C8B-B14F-4D97-AF65-F5344CB8AC3E}">
        <p14:creationId xmlns:p14="http://schemas.microsoft.com/office/powerpoint/2010/main" val="177066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2555F3C-FBCA-4579-9514-E01460257864}" type="slidenum">
              <a:rPr lang="en-US" altLang="en-US"/>
              <a:pPr/>
              <a:t>‹#›</a:t>
            </a:fld>
            <a:endParaRPr lang="en-US" altLang="en-US"/>
          </a:p>
        </p:txBody>
      </p:sp>
    </p:spTree>
    <p:extLst>
      <p:ext uri="{BB962C8B-B14F-4D97-AF65-F5344CB8AC3E}">
        <p14:creationId xmlns:p14="http://schemas.microsoft.com/office/powerpoint/2010/main" val="85295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7D431AF-3A6C-4BD1-B6F7-CE811E81F9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jesus-invites-you-to-a-banquet"/>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447800" y="754063"/>
            <a:ext cx="6248400" cy="534987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6000"/>
              <a:t>Two Parables</a:t>
            </a:r>
            <a:br>
              <a:rPr lang="en-US" altLang="en-US" sz="6000"/>
            </a:br>
            <a:r>
              <a:rPr lang="en-US" altLang="en-US" sz="6000"/>
              <a:t>on Selfishness</a:t>
            </a:r>
          </a:p>
        </p:txBody>
      </p:sp>
      <p:sp>
        <p:nvSpPr>
          <p:cNvPr id="2051" name="Rectangle 3"/>
          <p:cNvSpPr>
            <a:spLocks noGrp="1" noChangeArrowheads="1"/>
          </p:cNvSpPr>
          <p:nvPr>
            <p:ph type="subTitle" idx="1"/>
          </p:nvPr>
        </p:nvSpPr>
        <p:spPr/>
        <p:txBody>
          <a:bodyPr/>
          <a:lstStyle/>
          <a:p>
            <a:r>
              <a:rPr lang="en-US" altLang="en-US"/>
              <a:t>Luke 14:7-14</a:t>
            </a:r>
          </a:p>
          <a:p>
            <a:r>
              <a:rPr lang="en-US" altLang="en-US" i="1"/>
              <a:t>Robert C. Newman</a:t>
            </a:r>
          </a:p>
        </p:txBody>
      </p:sp>
      <p:pic>
        <p:nvPicPr>
          <p:cNvPr id="2" name="TwoParable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562600"/>
            <a:ext cx="609600" cy="609600"/>
          </a:xfrm>
          <a:prstGeom prst="rect">
            <a:avLst/>
          </a:prstGeom>
        </p:spPr>
      </p:pic>
    </p:spTree>
    <p:custDataLst>
      <p:tags r:id="rId1"/>
    </p:custDataLst>
  </p:cSld>
  <p:clrMapOvr>
    <a:masterClrMapping/>
  </p:clrMapOvr>
  <p:transition advTm="1730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The Story</a:t>
            </a:r>
          </a:p>
        </p:txBody>
      </p:sp>
      <p:sp>
        <p:nvSpPr>
          <p:cNvPr id="13315" name="Rectangle 3"/>
          <p:cNvSpPr>
            <a:spLocks noGrp="1" noChangeArrowheads="1"/>
          </p:cNvSpPr>
          <p:nvPr>
            <p:ph type="body" idx="1"/>
          </p:nvPr>
        </p:nvSpPr>
        <p:spPr/>
        <p:txBody>
          <a:bodyPr/>
          <a:lstStyle/>
          <a:p>
            <a:r>
              <a:rPr lang="en-US" altLang="en-US"/>
              <a:t>Jesus now turns to the host, and gives this parable in the form of advice to him.</a:t>
            </a:r>
          </a:p>
          <a:p>
            <a:r>
              <a:rPr lang="en-US" altLang="en-US"/>
              <a:t>Don’t invite your friends, relatives, or rich neighbors.</a:t>
            </a:r>
          </a:p>
          <a:p>
            <a:pPr lvl="1"/>
            <a:r>
              <a:rPr lang="en-US" altLang="en-US"/>
              <a:t>Why not?</a:t>
            </a:r>
          </a:p>
          <a:p>
            <a:pPr lvl="1"/>
            <a:r>
              <a:rPr lang="en-US" altLang="en-US"/>
              <a:t>They will pay you back.</a:t>
            </a:r>
          </a:p>
          <a:p>
            <a:pPr lvl="1"/>
            <a:r>
              <a:rPr lang="en-US" altLang="en-US"/>
              <a:t>That’s bad?</a:t>
            </a:r>
          </a:p>
          <a:p>
            <a:pPr lvl="1"/>
            <a:r>
              <a:rPr lang="en-US" altLang="en-US"/>
              <a:t>Well, there’s something much better.</a:t>
            </a:r>
          </a:p>
        </p:txBody>
      </p:sp>
    </p:spTree>
    <p:custDataLst>
      <p:tags r:id="rId1"/>
    </p:custDataLst>
  </p:cSld>
  <p:clrMapOvr>
    <a:masterClrMapping/>
  </p:clrMapOvr>
  <p:transition advTm="193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The Story</a:t>
            </a:r>
          </a:p>
        </p:txBody>
      </p:sp>
      <p:sp>
        <p:nvSpPr>
          <p:cNvPr id="14339" name="Rectangle 3"/>
          <p:cNvSpPr>
            <a:spLocks noGrp="1" noChangeArrowheads="1"/>
          </p:cNvSpPr>
          <p:nvPr>
            <p:ph type="body" idx="1"/>
          </p:nvPr>
        </p:nvSpPr>
        <p:spPr/>
        <p:txBody>
          <a:bodyPr/>
          <a:lstStyle/>
          <a:p>
            <a:r>
              <a:rPr lang="en-US" altLang="en-US"/>
              <a:t>Instead, invite the poor, crippled, lame &amp; blind (i.e., outcasts).</a:t>
            </a:r>
          </a:p>
          <a:p>
            <a:pPr lvl="1"/>
            <a:r>
              <a:rPr lang="en-US" altLang="en-US"/>
              <a:t>Why?</a:t>
            </a:r>
          </a:p>
          <a:p>
            <a:pPr lvl="1"/>
            <a:r>
              <a:rPr lang="en-US" altLang="en-US"/>
              <a:t>They can’t pay you back.</a:t>
            </a:r>
          </a:p>
          <a:p>
            <a:pPr lvl="1"/>
            <a:r>
              <a:rPr lang="en-US" altLang="en-US"/>
              <a:t>That’s better?</a:t>
            </a:r>
          </a:p>
          <a:p>
            <a:pPr lvl="1"/>
            <a:r>
              <a:rPr lang="en-US" altLang="en-US"/>
              <a:t>Certainly!  </a:t>
            </a:r>
          </a:p>
          <a:p>
            <a:pPr lvl="2"/>
            <a:r>
              <a:rPr lang="en-US" altLang="en-US"/>
              <a:t>God will pay you back,</a:t>
            </a:r>
          </a:p>
          <a:p>
            <a:pPr lvl="2"/>
            <a:r>
              <a:rPr lang="en-US" altLang="en-US"/>
              <a:t>Though perhaps not till the resurrection.</a:t>
            </a:r>
          </a:p>
        </p:txBody>
      </p:sp>
    </p:spTree>
    <p:custDataLst>
      <p:tags r:id="rId1"/>
    </p:custDataLst>
  </p:cSld>
  <p:clrMapOvr>
    <a:masterClrMapping/>
  </p:clrMapOvr>
  <p:transition advTm="254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Its Meaning</a:t>
            </a:r>
          </a:p>
        </p:txBody>
      </p:sp>
      <p:sp>
        <p:nvSpPr>
          <p:cNvPr id="15363" name="Rectangle 3"/>
          <p:cNvSpPr>
            <a:spLocks noGrp="1" noChangeArrowheads="1"/>
          </p:cNvSpPr>
          <p:nvPr>
            <p:ph type="body" idx="1"/>
          </p:nvPr>
        </p:nvSpPr>
        <p:spPr/>
        <p:txBody>
          <a:bodyPr/>
          <a:lstStyle/>
          <a:p>
            <a:r>
              <a:rPr lang="en-US" altLang="en-US" sz="2800"/>
              <a:t>This also looks like Jesus is stooping to give us a scheme:</a:t>
            </a:r>
          </a:p>
          <a:p>
            <a:pPr lvl="1"/>
            <a:r>
              <a:rPr lang="en-US" altLang="en-US" sz="2400"/>
              <a:t>If you really want a payback, do this.</a:t>
            </a:r>
          </a:p>
          <a:p>
            <a:r>
              <a:rPr lang="en-US" altLang="en-US" sz="2800"/>
              <a:t>But again this is a vivid picture of human nature:</a:t>
            </a:r>
          </a:p>
          <a:p>
            <a:pPr lvl="1"/>
            <a:r>
              <a:rPr lang="en-US" altLang="en-US" sz="2400"/>
              <a:t>Not just about who we invite to our parties,</a:t>
            </a:r>
          </a:p>
          <a:p>
            <a:pPr lvl="1"/>
            <a:r>
              <a:rPr lang="en-US" altLang="en-US" sz="2400"/>
              <a:t>But about all our actions.</a:t>
            </a:r>
          </a:p>
          <a:p>
            <a:pPr lvl="1"/>
            <a:r>
              <a:rPr lang="en-US" altLang="en-US" sz="2400"/>
              <a:t>When we do good, we want a quick return.</a:t>
            </a:r>
          </a:p>
          <a:p>
            <a:pPr lvl="1"/>
            <a:r>
              <a:rPr lang="en-US" altLang="en-US" sz="2400"/>
              <a:t>We want somebody to notice.</a:t>
            </a:r>
          </a:p>
          <a:p>
            <a:pPr lvl="1"/>
            <a:r>
              <a:rPr lang="en-US" altLang="en-US" sz="2400"/>
              <a:t>We want to do favors to those who will make it worth our while.</a:t>
            </a:r>
          </a:p>
        </p:txBody>
      </p:sp>
    </p:spTree>
    <p:custDataLst>
      <p:tags r:id="rId1"/>
    </p:custDataLst>
  </p:cSld>
  <p:clrMapOvr>
    <a:masterClrMapping/>
  </p:clrMapOvr>
  <p:transition advTm="368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additive="base">
                                        <p:cTn id="49"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Its Meaning</a:t>
            </a:r>
          </a:p>
        </p:txBody>
      </p:sp>
      <p:sp>
        <p:nvSpPr>
          <p:cNvPr id="16387" name="Rectangle 3"/>
          <p:cNvSpPr>
            <a:spLocks noGrp="1" noChangeArrowheads="1"/>
          </p:cNvSpPr>
          <p:nvPr>
            <p:ph type="body" idx="1"/>
          </p:nvPr>
        </p:nvSpPr>
        <p:spPr/>
        <p:txBody>
          <a:bodyPr/>
          <a:lstStyle/>
          <a:p>
            <a:r>
              <a:rPr lang="en-US" altLang="en-US"/>
              <a:t>It is certainly strange &amp; unnatural to invite outcasts like this, but:</a:t>
            </a:r>
          </a:p>
          <a:p>
            <a:pPr lvl="1"/>
            <a:r>
              <a:rPr lang="en-US" altLang="en-US"/>
              <a:t>It shows that we believe they are worth something too.</a:t>
            </a:r>
          </a:p>
          <a:p>
            <a:pPr lvl="2"/>
            <a:r>
              <a:rPr lang="en-US" altLang="en-US"/>
              <a:t>And they are!</a:t>
            </a:r>
          </a:p>
          <a:p>
            <a:pPr lvl="1"/>
            <a:r>
              <a:rPr lang="en-US" altLang="en-US"/>
              <a:t>It shows we believe this life is not all there is.</a:t>
            </a:r>
          </a:p>
          <a:p>
            <a:pPr lvl="2"/>
            <a:r>
              <a:rPr lang="en-US" altLang="en-US"/>
              <a:t>And it isn’t!</a:t>
            </a:r>
          </a:p>
          <a:p>
            <a:pPr lvl="1"/>
            <a:r>
              <a:rPr lang="en-US" altLang="en-US"/>
              <a:t>It shows that we believe in God &amp; are willing to trust Him with our time &amp; money.</a:t>
            </a:r>
          </a:p>
        </p:txBody>
      </p:sp>
    </p:spTree>
    <p:custDataLst>
      <p:tags r:id="rId1"/>
    </p:custDataLst>
  </p:cSld>
  <p:clrMapOvr>
    <a:masterClrMapping/>
  </p:clrMapOvr>
  <p:transition advTm="322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Conclusions</a:t>
            </a:r>
          </a:p>
        </p:txBody>
      </p:sp>
      <p:sp>
        <p:nvSpPr>
          <p:cNvPr id="17411" name="Rectangle 3"/>
          <p:cNvSpPr>
            <a:spLocks noGrp="1" noChangeArrowheads="1"/>
          </p:cNvSpPr>
          <p:nvPr>
            <p:ph type="body" idx="1"/>
          </p:nvPr>
        </p:nvSpPr>
        <p:spPr/>
        <p:txBody>
          <a:bodyPr/>
          <a:lstStyle/>
          <a:p>
            <a:r>
              <a:rPr lang="en-US" altLang="en-US" sz="2800"/>
              <a:t>Which side do we come down on here?</a:t>
            </a:r>
          </a:p>
          <a:p>
            <a:r>
              <a:rPr lang="en-US" altLang="en-US" sz="2800"/>
              <a:t>If our actions are indistinguishable from those of unbelievers, we either:</a:t>
            </a:r>
          </a:p>
          <a:p>
            <a:pPr lvl="1"/>
            <a:r>
              <a:rPr lang="en-US" altLang="en-US" sz="2400"/>
              <a:t>Demonstrate that we aren’t really Christians, or</a:t>
            </a:r>
          </a:p>
          <a:p>
            <a:pPr lvl="1"/>
            <a:r>
              <a:rPr lang="en-US" altLang="en-US" sz="2400"/>
              <a:t>That selfishness has such a strong hold on us that we can hardly expect unbelievers to take our Christianity seriously.</a:t>
            </a:r>
          </a:p>
          <a:p>
            <a:r>
              <a:rPr lang="en-US" altLang="en-US" sz="2800"/>
              <a:t>We as Christians can have a powerful testimony to those around us to the degree that we are different in significant &amp; God-honoring ways.</a:t>
            </a:r>
          </a:p>
        </p:txBody>
      </p:sp>
    </p:spTree>
    <p:custDataLst>
      <p:tags r:id="rId1"/>
    </p:custDataLst>
  </p:cSld>
  <p:clrMapOvr>
    <a:masterClrMapping/>
  </p:clrMapOvr>
  <p:transition advTm="452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Conclusions</a:t>
            </a:r>
          </a:p>
        </p:txBody>
      </p:sp>
      <p:sp>
        <p:nvSpPr>
          <p:cNvPr id="18435" name="Rectangle 3"/>
          <p:cNvSpPr>
            <a:spLocks noGrp="1" noChangeArrowheads="1"/>
          </p:cNvSpPr>
          <p:nvPr>
            <p:ph type="body" idx="1"/>
          </p:nvPr>
        </p:nvSpPr>
        <p:spPr/>
        <p:txBody>
          <a:bodyPr/>
          <a:lstStyle/>
          <a:p>
            <a:r>
              <a:rPr lang="en-US" altLang="en-US" sz="2800"/>
              <a:t>Here we see two such ways, both related to rejecting selfishness &amp; putting ourselves in God’s hands:</a:t>
            </a:r>
          </a:p>
          <a:p>
            <a:r>
              <a:rPr lang="en-US" altLang="en-US" sz="2800"/>
              <a:t>(1) Be unselfish &amp; humble:</a:t>
            </a:r>
          </a:p>
          <a:p>
            <a:pPr lvl="1"/>
            <a:r>
              <a:rPr lang="en-US" altLang="en-US" sz="2400"/>
              <a:t>Don’t always be looking out for yourself.</a:t>
            </a:r>
          </a:p>
          <a:p>
            <a:pPr lvl="1"/>
            <a:r>
              <a:rPr lang="en-US" altLang="en-US" sz="2400"/>
              <a:t>Look out for God &amp; others.</a:t>
            </a:r>
          </a:p>
          <a:p>
            <a:pPr lvl="1"/>
            <a:r>
              <a:rPr lang="en-US" altLang="en-US" sz="2400"/>
              <a:t>Let God look out for you.</a:t>
            </a:r>
          </a:p>
          <a:p>
            <a:r>
              <a:rPr lang="en-US" altLang="en-US" sz="2800"/>
              <a:t>(2) Be unselfish &amp; compassionate:</a:t>
            </a:r>
          </a:p>
          <a:p>
            <a:pPr lvl="1"/>
            <a:r>
              <a:rPr lang="en-US" altLang="en-US" sz="2400"/>
              <a:t>Ask the Lord to help you care for those others don’t care for.</a:t>
            </a:r>
          </a:p>
        </p:txBody>
      </p:sp>
    </p:spTree>
    <p:custDataLst>
      <p:tags r:id="rId1"/>
    </p:custDataLst>
  </p:cSld>
  <p:clrMapOvr>
    <a:masterClrMapping/>
  </p:clrMapOvr>
  <p:transition advTm="496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jesus-invites-you-to-a-banquet"/>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447800" y="754063"/>
            <a:ext cx="6248400" cy="5349875"/>
          </a:xfrm>
          <a:prstGeom prst="rect">
            <a:avLst/>
          </a:prstGeom>
          <a:noFill/>
          <a:extLst>
            <a:ext uri="{909E8E84-426E-40DD-AFC4-6F175D3DCCD1}">
              <a14:hiddenFill xmlns:a14="http://schemas.microsoft.com/office/drawing/2010/main">
                <a:solidFill>
                  <a:srgbClr val="FFFFFF"/>
                </a:solidFill>
              </a14:hiddenFill>
            </a:ext>
          </a:extLst>
        </p:spPr>
      </p:pic>
      <p:sp>
        <p:nvSpPr>
          <p:cNvPr id="19460" name="Rectangle 4"/>
          <p:cNvSpPr>
            <a:spLocks noGrp="1" noChangeArrowheads="1"/>
          </p:cNvSpPr>
          <p:nvPr>
            <p:ph type="ctrTitle"/>
          </p:nvPr>
        </p:nvSpPr>
        <p:spPr/>
        <p:txBody>
          <a:bodyPr/>
          <a:lstStyle/>
          <a:p>
            <a:r>
              <a:rPr lang="en-US" altLang="en-US" sz="6000"/>
              <a:t>The End</a:t>
            </a:r>
          </a:p>
        </p:txBody>
      </p:sp>
      <p:sp>
        <p:nvSpPr>
          <p:cNvPr id="19461" name="Rectangle 5"/>
          <p:cNvSpPr>
            <a:spLocks noGrp="1" noChangeArrowheads="1"/>
          </p:cNvSpPr>
          <p:nvPr>
            <p:ph type="subTitle" idx="1"/>
          </p:nvPr>
        </p:nvSpPr>
        <p:spPr/>
        <p:txBody>
          <a:bodyPr/>
          <a:lstStyle/>
          <a:p>
            <a:r>
              <a:rPr lang="en-US" altLang="en-US"/>
              <a:t>Treat others as you would like to be treated.</a:t>
            </a:r>
          </a:p>
        </p:txBody>
      </p:sp>
    </p:spTree>
    <p:custDataLst>
      <p:tags r:id="rId1"/>
    </p:custDataLst>
  </p:cSld>
  <p:clrMapOvr>
    <a:masterClrMapping/>
  </p:clrMapOvr>
  <p:transition advTm="388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9461">
                                            <p:txEl>
                                              <p:pRg st="0" end="0"/>
                                            </p:txEl>
                                          </p:spTgt>
                                        </p:tgtEl>
                                        <p:attrNameLst>
                                          <p:attrName>style.visibility</p:attrName>
                                        </p:attrNameLst>
                                      </p:cBhvr>
                                      <p:to>
                                        <p:strVal val="visible"/>
                                      </p:to>
                                    </p:set>
                                    <p:animEffect transition="in" filter="checkerboard(across)">
                                      <p:cBhvr>
                                        <p:cTn id="13" dur="500"/>
                                        <p:tgtEl>
                                          <p:spTgt spid="194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Visualizing Sin</a:t>
            </a:r>
          </a:p>
        </p:txBody>
      </p:sp>
      <p:sp>
        <p:nvSpPr>
          <p:cNvPr id="3075" name="Rectangle 3"/>
          <p:cNvSpPr>
            <a:spLocks noGrp="1" noChangeArrowheads="1"/>
          </p:cNvSpPr>
          <p:nvPr>
            <p:ph type="body" idx="1"/>
          </p:nvPr>
        </p:nvSpPr>
        <p:spPr/>
        <p:txBody>
          <a:bodyPr/>
          <a:lstStyle/>
          <a:p>
            <a:r>
              <a:rPr lang="en-US" altLang="en-US"/>
              <a:t>In trying to talk to others about Jesus, we often find that we have a hard time getting them to see sin for what it really is.</a:t>
            </a:r>
          </a:p>
          <a:p>
            <a:r>
              <a:rPr lang="en-US" altLang="en-US"/>
              <a:t>Part of the problem is that we ourselves have trouble seeing sin as God sees it.</a:t>
            </a:r>
          </a:p>
          <a:p>
            <a:r>
              <a:rPr lang="en-US" altLang="en-US"/>
              <a:t>But Jesus once attended a banquet where he provided the guests with two powerful parables that do just that.</a:t>
            </a:r>
          </a:p>
        </p:txBody>
      </p:sp>
    </p:spTree>
    <p:custDataLst>
      <p:tags r:id="rId1"/>
    </p:custDataLst>
  </p:cSld>
  <p:clrMapOvr>
    <a:masterClrMapping/>
  </p:clrMapOvr>
  <p:transition advTm="267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Supper, House of Simo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b="24750"/>
          <a:stretch>
            <a:fillRect/>
          </a:stretch>
        </p:blipFill>
        <p:spPr bwMode="auto">
          <a:xfrm>
            <a:off x="2133600" y="609600"/>
            <a:ext cx="4894263" cy="548005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p:txBody>
          <a:bodyPr/>
          <a:lstStyle/>
          <a:p>
            <a:r>
              <a:rPr lang="en-US" altLang="en-US"/>
              <a:t>Parable of the </a:t>
            </a:r>
            <a:br>
              <a:rPr lang="en-US" altLang="en-US"/>
            </a:br>
            <a:r>
              <a:rPr lang="en-US" altLang="en-US"/>
              <a:t>Banquet Seats</a:t>
            </a:r>
          </a:p>
        </p:txBody>
      </p:sp>
      <p:sp>
        <p:nvSpPr>
          <p:cNvPr id="4101" name="Rectangle 5"/>
          <p:cNvSpPr>
            <a:spLocks noGrp="1" noChangeArrowheads="1"/>
          </p:cNvSpPr>
          <p:nvPr>
            <p:ph type="subTitle" idx="1"/>
          </p:nvPr>
        </p:nvSpPr>
        <p:spPr/>
        <p:txBody>
          <a:bodyPr/>
          <a:lstStyle/>
          <a:p>
            <a:r>
              <a:rPr lang="en-US" altLang="en-US"/>
              <a:t>Luke 14:7-11</a:t>
            </a:r>
          </a:p>
        </p:txBody>
      </p:sp>
    </p:spTree>
    <p:custDataLst>
      <p:tags r:id="rId1"/>
    </p:custDataLst>
  </p:cSld>
  <p:clrMapOvr>
    <a:masterClrMapping/>
  </p:clrMapOvr>
  <p:transition advTm="92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01">
                                            <p:txEl>
                                              <p:pRg st="0" end="0"/>
                                            </p:txEl>
                                          </p:spTgt>
                                        </p:tgtEl>
                                        <p:attrNameLst>
                                          <p:attrName>style.visibility</p:attrName>
                                        </p:attrNameLst>
                                      </p:cBhvr>
                                      <p:to>
                                        <p:strVal val="visible"/>
                                      </p:to>
                                    </p:set>
                                    <p:animEffect transition="in" filter="checkerboard(across)">
                                      <p:cBhvr>
                                        <p:cTn id="13"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altLang="en-US"/>
              <a:t>Luke 14:7-11</a:t>
            </a:r>
          </a:p>
        </p:txBody>
      </p:sp>
      <p:sp>
        <p:nvSpPr>
          <p:cNvPr id="6149" name="Text Box 5"/>
          <p:cNvSpPr txBox="1">
            <a:spLocks noChangeArrowheads="1"/>
          </p:cNvSpPr>
          <p:nvPr/>
        </p:nvSpPr>
        <p:spPr bwMode="auto">
          <a:xfrm>
            <a:off x="762000" y="1524000"/>
            <a:ext cx="8077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7 (NIV) When he noticed how the guests picked the places of honor at the table, he told them this parable: 8 “When someone invites you to a wedding feast, do not take the place of honor, for a person more distinguished than you may have been invited. 9 If so, the host who invited both of you will come and say to you, ‘Give this man your seat.’ Then, humiliated, you will have to take the least important place. 10 But when you are invited, take the lowest place, so that when your host comes, he will say to you, ‘Friend, move up to a better place.’ Then you will be honored in the presence of all your fellow guests. 11 For everyone who exalts himself will be humbled, and he who humbles himself will be exalted.” </a:t>
            </a:r>
          </a:p>
        </p:txBody>
      </p:sp>
    </p:spTree>
    <p:custDataLst>
      <p:tags r:id="rId1"/>
    </p:custDataLst>
  </p:cSld>
  <p:clrMapOvr>
    <a:masterClrMapping/>
  </p:clrMapOvr>
  <p:transition advTm="437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heckerboard(across)">
                                      <p:cBhvr>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The Story</a:t>
            </a:r>
          </a:p>
        </p:txBody>
      </p:sp>
      <p:sp>
        <p:nvSpPr>
          <p:cNvPr id="8195" name="Rectangle 3"/>
          <p:cNvSpPr>
            <a:spLocks noGrp="1" noChangeArrowheads="1"/>
          </p:cNvSpPr>
          <p:nvPr>
            <p:ph type="body" idx="1"/>
          </p:nvPr>
        </p:nvSpPr>
        <p:spPr/>
        <p:txBody>
          <a:bodyPr/>
          <a:lstStyle/>
          <a:p>
            <a:r>
              <a:rPr lang="en-US" altLang="en-US" sz="2800"/>
              <a:t>Jesus gives this parable in the form of advice to the banquet guests.</a:t>
            </a:r>
          </a:p>
          <a:p>
            <a:r>
              <a:rPr lang="en-US" altLang="en-US" sz="2800"/>
              <a:t>Don’t take the honored place at a banquet.</a:t>
            </a:r>
          </a:p>
          <a:p>
            <a:pPr lvl="1"/>
            <a:r>
              <a:rPr lang="en-US" altLang="en-US" sz="2400"/>
              <a:t>Why not?</a:t>
            </a:r>
          </a:p>
          <a:p>
            <a:pPr lvl="1"/>
            <a:r>
              <a:rPr lang="en-US" altLang="en-US" sz="2400"/>
              <a:t>If someone more honored was invited, you will lose your place &amp; be shamed before all.</a:t>
            </a:r>
          </a:p>
          <a:p>
            <a:r>
              <a:rPr lang="en-US" altLang="en-US" sz="2800"/>
              <a:t>Instead, take the lowest place.</a:t>
            </a:r>
          </a:p>
          <a:p>
            <a:pPr lvl="1"/>
            <a:r>
              <a:rPr lang="en-US" altLang="en-US" sz="2400"/>
              <a:t>Why?</a:t>
            </a:r>
          </a:p>
          <a:p>
            <a:pPr lvl="1"/>
            <a:r>
              <a:rPr lang="en-US" altLang="en-US" sz="2400"/>
              <a:t>If you’re not the least honored person invited, the host may have you move up &amp; you’ll be honored before all.</a:t>
            </a:r>
          </a:p>
        </p:txBody>
      </p:sp>
    </p:spTree>
    <p:custDataLst>
      <p:tags r:id="rId1"/>
    </p:custDataLst>
  </p:cSld>
  <p:clrMapOvr>
    <a:masterClrMapping/>
  </p:clrMapOvr>
  <p:transition advTm="372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additive="base">
                                        <p:cTn id="4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Its Meaning</a:t>
            </a:r>
          </a:p>
        </p:txBody>
      </p:sp>
      <p:sp>
        <p:nvSpPr>
          <p:cNvPr id="9219" name="Rectangle 3"/>
          <p:cNvSpPr>
            <a:spLocks noGrp="1" noChangeArrowheads="1"/>
          </p:cNvSpPr>
          <p:nvPr>
            <p:ph type="body" idx="1"/>
          </p:nvPr>
        </p:nvSpPr>
        <p:spPr/>
        <p:txBody>
          <a:bodyPr/>
          <a:lstStyle/>
          <a:p>
            <a:pPr>
              <a:lnSpc>
                <a:spcPct val="90000"/>
              </a:lnSpc>
            </a:pPr>
            <a:r>
              <a:rPr lang="en-US" altLang="en-US" sz="2800"/>
              <a:t>Looks at first like Jesus is stooping to the level of sinners, giving scheming advice.</a:t>
            </a:r>
          </a:p>
          <a:p>
            <a:pPr>
              <a:lnSpc>
                <a:spcPct val="90000"/>
              </a:lnSpc>
            </a:pPr>
            <a:r>
              <a:rPr lang="en-US" altLang="en-US" sz="2800"/>
              <a:t>But (egotists that we are), even though this is good advice to avoid shame, we probably won’t take it for fear that we’ll be left to eat the meal in the lowest spot!</a:t>
            </a:r>
          </a:p>
          <a:p>
            <a:pPr>
              <a:lnSpc>
                <a:spcPct val="90000"/>
              </a:lnSpc>
            </a:pPr>
            <a:r>
              <a:rPr lang="en-US" altLang="en-US" sz="2800"/>
              <a:t>This is a vivid picture of human nature, not just about seats at a banquet.</a:t>
            </a:r>
          </a:p>
          <a:p>
            <a:pPr lvl="1">
              <a:lnSpc>
                <a:spcPct val="90000"/>
              </a:lnSpc>
            </a:pPr>
            <a:r>
              <a:rPr lang="en-US" altLang="en-US" sz="2400"/>
              <a:t>We so want to be first that we are willing to take a chance on being shamed in order to get our share or more.</a:t>
            </a:r>
          </a:p>
        </p:txBody>
      </p:sp>
    </p:spTree>
    <p:custDataLst>
      <p:tags r:id="rId1"/>
    </p:custDataLst>
  </p:cSld>
  <p:clrMapOvr>
    <a:masterClrMapping/>
  </p:clrMapOvr>
  <p:transition advTm="409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Its Meaning</a:t>
            </a:r>
          </a:p>
        </p:txBody>
      </p:sp>
      <p:sp>
        <p:nvSpPr>
          <p:cNvPr id="10243" name="Rectangle 3"/>
          <p:cNvSpPr>
            <a:spLocks noGrp="1" noChangeArrowheads="1"/>
          </p:cNvSpPr>
          <p:nvPr>
            <p:ph type="body" idx="1"/>
          </p:nvPr>
        </p:nvSpPr>
        <p:spPr/>
        <p:txBody>
          <a:bodyPr/>
          <a:lstStyle/>
          <a:p>
            <a:r>
              <a:rPr lang="en-US" altLang="en-US" sz="2800"/>
              <a:t>As Christians, God doesn’t want us to live this way:</a:t>
            </a:r>
          </a:p>
          <a:p>
            <a:pPr lvl="1"/>
            <a:r>
              <a:rPr lang="en-US" altLang="en-US" sz="2400"/>
              <a:t>It denies that we love our neighbor as ourselves.</a:t>
            </a:r>
          </a:p>
          <a:p>
            <a:pPr lvl="1"/>
            <a:r>
              <a:rPr lang="en-US" altLang="en-US" sz="2400"/>
              <a:t>It denies that we really believe in God, who puts down the proud &amp; raises up the humble.</a:t>
            </a:r>
          </a:p>
          <a:p>
            <a:pPr lvl="1"/>
            <a:r>
              <a:rPr lang="en-US" altLang="en-US" sz="2400"/>
              <a:t>In fact, it is just asking God to put us down!</a:t>
            </a:r>
          </a:p>
          <a:p>
            <a:r>
              <a:rPr lang="en-US" altLang="en-US" sz="2800"/>
              <a:t>If we will just ask God to change us so that we are naturally no longer selfish like this, we will be taking one of the biggest steps we possibly can to be more like Jesus.</a:t>
            </a:r>
          </a:p>
        </p:txBody>
      </p:sp>
    </p:spTree>
    <p:custDataLst>
      <p:tags r:id="rId1"/>
    </p:custDataLst>
  </p:cSld>
  <p:clrMapOvr>
    <a:masterClrMapping/>
  </p:clrMapOvr>
  <p:transition advTm="497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Teachings_of_Jesus_28_of_40__invitation_to_the_great_banquet__Jan_Luyken_etching__Bowyer_Bib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b="4881"/>
          <a:stretch>
            <a:fillRect/>
          </a:stretch>
        </p:blipFill>
        <p:spPr bwMode="auto">
          <a:xfrm>
            <a:off x="1143000" y="1066800"/>
            <a:ext cx="6734175" cy="4810125"/>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4"/>
          <p:cNvSpPr>
            <a:spLocks noGrp="1" noChangeArrowheads="1"/>
          </p:cNvSpPr>
          <p:nvPr>
            <p:ph type="ctrTitle"/>
          </p:nvPr>
        </p:nvSpPr>
        <p:spPr/>
        <p:txBody>
          <a:bodyPr/>
          <a:lstStyle/>
          <a:p>
            <a:r>
              <a:rPr lang="en-US" altLang="en-US"/>
              <a:t>Parable of the Invitations</a:t>
            </a:r>
          </a:p>
        </p:txBody>
      </p:sp>
      <p:sp>
        <p:nvSpPr>
          <p:cNvPr id="11269" name="Rectangle 5"/>
          <p:cNvSpPr>
            <a:spLocks noGrp="1" noChangeArrowheads="1"/>
          </p:cNvSpPr>
          <p:nvPr>
            <p:ph type="subTitle" idx="1"/>
          </p:nvPr>
        </p:nvSpPr>
        <p:spPr/>
        <p:txBody>
          <a:bodyPr/>
          <a:lstStyle/>
          <a:p>
            <a:r>
              <a:rPr lang="en-US" altLang="en-US"/>
              <a:t>Luke 14:12-14</a:t>
            </a:r>
          </a:p>
        </p:txBody>
      </p:sp>
    </p:spTree>
    <p:custDataLst>
      <p:tags r:id="rId1"/>
    </p:custDataLst>
  </p:cSld>
  <p:clrMapOvr>
    <a:masterClrMapping/>
  </p:clrMapOvr>
  <p:transition advTm="98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269">
                                            <p:txEl>
                                              <p:pRg st="0" end="0"/>
                                            </p:txEl>
                                          </p:spTgt>
                                        </p:tgtEl>
                                        <p:attrNameLst>
                                          <p:attrName>style.visibility</p:attrName>
                                        </p:attrNameLst>
                                      </p:cBhvr>
                                      <p:to>
                                        <p:strVal val="visible"/>
                                      </p:to>
                                    </p:set>
                                    <p:animEffect transition="in" filter="checkerboard(across)">
                                      <p:cBhvr>
                                        <p:cTn id="13" dur="500"/>
                                        <p:tgtEl>
                                          <p:spTgt spid="112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Luke 14:12-14</a:t>
            </a:r>
          </a:p>
        </p:txBody>
      </p:sp>
      <p:sp>
        <p:nvSpPr>
          <p:cNvPr id="21508" name="Text Box 4"/>
          <p:cNvSpPr txBox="1">
            <a:spLocks noChangeArrowheads="1"/>
          </p:cNvSpPr>
          <p:nvPr/>
        </p:nvSpPr>
        <p:spPr bwMode="auto">
          <a:xfrm>
            <a:off x="914400" y="1676400"/>
            <a:ext cx="7315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12 (NIV) Then Jesus said to his host, “When you give a luncheon or dinner, do not invite your friends, your brothers or relatives, or your rich neighbors; if you do, they may invite you back and so you will be repaid. </a:t>
            </a:r>
          </a:p>
          <a:p>
            <a:r>
              <a:rPr lang="en-US" altLang="en-US" sz="2800"/>
              <a:t>13 But when you give a banquet, invite the poor, the crippled, the lame, the blind, </a:t>
            </a:r>
          </a:p>
          <a:p>
            <a:r>
              <a:rPr lang="en-US" altLang="en-US" sz="2800"/>
              <a:t>14 and you will be blessed. Although they cannot repay you, you will be repaid at the resurrection of the righteous.” </a:t>
            </a:r>
          </a:p>
        </p:txBody>
      </p:sp>
    </p:spTree>
    <p:custDataLst>
      <p:tags r:id="rId1"/>
    </p:custDataLst>
  </p:cSld>
  <p:clrMapOvr>
    <a:masterClrMapping/>
  </p:clrMapOvr>
  <p:transition advTm="281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6|2.8|3.6"/>
</p:tagLst>
</file>

<file path=ppt/tags/tag10.xml><?xml version="1.0" encoding="utf-8"?>
<p:tagLst xmlns:a="http://schemas.openxmlformats.org/drawingml/2006/main" xmlns:r="http://schemas.openxmlformats.org/officeDocument/2006/relationships" xmlns:p="http://schemas.openxmlformats.org/presentationml/2006/main">
  <p:tag name="TIMING" val="|1.1|5.2|3|2.1|2.7|2"/>
</p:tagLst>
</file>

<file path=ppt/tags/tag11.xml><?xml version="1.0" encoding="utf-8"?>
<p:tagLst xmlns:a="http://schemas.openxmlformats.org/drawingml/2006/main" xmlns:r="http://schemas.openxmlformats.org/officeDocument/2006/relationships" xmlns:p="http://schemas.openxmlformats.org/presentationml/2006/main">
  <p:tag name="TIMING" val="|0.3|7|1.5|3.2|1.9|2.2|3.1"/>
</p:tagLst>
</file>

<file path=ppt/tags/tag12.xml><?xml version="1.0" encoding="utf-8"?>
<p:tagLst xmlns:a="http://schemas.openxmlformats.org/drawingml/2006/main" xmlns:r="http://schemas.openxmlformats.org/officeDocument/2006/relationships" xmlns:p="http://schemas.openxmlformats.org/presentationml/2006/main">
  <p:tag name="TIMING" val="|0.5|4|3.3|3.6|3.3|7.5|4.1|3.4"/>
</p:tagLst>
</file>

<file path=ppt/tags/tag13.xml><?xml version="1.0" encoding="utf-8"?>
<p:tagLst xmlns:a="http://schemas.openxmlformats.org/drawingml/2006/main" xmlns:r="http://schemas.openxmlformats.org/officeDocument/2006/relationships" xmlns:p="http://schemas.openxmlformats.org/presentationml/2006/main">
  <p:tag name="TIMING" val="|0.4|4.7|5.2|2.3|3.2|3.1"/>
</p:tagLst>
</file>

<file path=ppt/tags/tag14.xml><?xml version="1.0" encoding="utf-8"?>
<p:tagLst xmlns:a="http://schemas.openxmlformats.org/drawingml/2006/main" xmlns:r="http://schemas.openxmlformats.org/officeDocument/2006/relationships" xmlns:p="http://schemas.openxmlformats.org/presentationml/2006/main">
  <p:tag name="TIMING" val="|1.3|3.5|14.7|4.3|10.4"/>
</p:tagLst>
</file>

<file path=ppt/tags/tag15.xml><?xml version="1.0" encoding="utf-8"?>
<p:tagLst xmlns:a="http://schemas.openxmlformats.org/drawingml/2006/main" xmlns:r="http://schemas.openxmlformats.org/officeDocument/2006/relationships" xmlns:p="http://schemas.openxmlformats.org/presentationml/2006/main">
  <p:tag name="TIMING" val="|0.5|10.2|3.1|7.4|3.1|5.7|6.2"/>
</p:tagLst>
</file>

<file path=ppt/tags/tag16.xml><?xml version="1.0" encoding="utf-8"?>
<p:tagLst xmlns:a="http://schemas.openxmlformats.org/drawingml/2006/main" xmlns:r="http://schemas.openxmlformats.org/officeDocument/2006/relationships" xmlns:p="http://schemas.openxmlformats.org/presentationml/2006/main">
  <p:tag name="TIMING" val="|0.7|7.1"/>
</p:tagLst>
</file>

<file path=ppt/tags/tag2.xml><?xml version="1.0" encoding="utf-8"?>
<p:tagLst xmlns:a="http://schemas.openxmlformats.org/drawingml/2006/main" xmlns:r="http://schemas.openxmlformats.org/officeDocument/2006/relationships" xmlns:p="http://schemas.openxmlformats.org/presentationml/2006/main">
  <p:tag name="TIMING" val="|0.5|9.1|6.4"/>
</p:tagLst>
</file>

<file path=ppt/tags/tag3.xml><?xml version="1.0" encoding="utf-8"?>
<p:tagLst xmlns:a="http://schemas.openxmlformats.org/drawingml/2006/main" xmlns:r="http://schemas.openxmlformats.org/officeDocument/2006/relationships" xmlns:p="http://schemas.openxmlformats.org/presentationml/2006/main">
  <p:tag name="TIMING" val="|1.4|4"/>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1.9|6.1|4|4.3|6.7|2.8|2.6"/>
</p:tagLst>
</file>

<file path=ppt/tags/tag6.xml><?xml version="1.0" encoding="utf-8"?>
<p:tagLst xmlns:a="http://schemas.openxmlformats.org/drawingml/2006/main" xmlns:r="http://schemas.openxmlformats.org/officeDocument/2006/relationships" xmlns:p="http://schemas.openxmlformats.org/presentationml/2006/main">
  <p:tag name="TIMING" val="|2.9|8.4|11.6|10.2"/>
</p:tagLst>
</file>

<file path=ppt/tags/tag7.xml><?xml version="1.0" encoding="utf-8"?>
<p:tagLst xmlns:a="http://schemas.openxmlformats.org/drawingml/2006/main" xmlns:r="http://schemas.openxmlformats.org/officeDocument/2006/relationships" xmlns:p="http://schemas.openxmlformats.org/presentationml/2006/main">
  <p:tag name="TIMING" val="|0.6|3.8|6.4|9.3|10.8"/>
</p:tagLst>
</file>

<file path=ppt/tags/tag8.xml><?xml version="1.0" encoding="utf-8"?>
<p:tagLst xmlns:a="http://schemas.openxmlformats.org/drawingml/2006/main" xmlns:r="http://schemas.openxmlformats.org/officeDocument/2006/relationships" xmlns:p="http://schemas.openxmlformats.org/presentationml/2006/main">
  <p:tag name="TIMING" val="|1.9|2.9"/>
</p:tagLst>
</file>

<file path=ppt/tags/tag9.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111</TotalTime>
  <Words>1029</Words>
  <Application>Microsoft Office PowerPoint</Application>
  <PresentationFormat>On-screen Show (4:3)</PresentationFormat>
  <Paragraphs>83</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Two Parables on Selfishness</vt:lpstr>
      <vt:lpstr>Visualizing Sin</vt:lpstr>
      <vt:lpstr>Parable of the  Banquet Seats</vt:lpstr>
      <vt:lpstr>Luke 14:7-11</vt:lpstr>
      <vt:lpstr>The Story</vt:lpstr>
      <vt:lpstr>Its Meaning</vt:lpstr>
      <vt:lpstr>Its Meaning</vt:lpstr>
      <vt:lpstr>Parable of the Invitations</vt:lpstr>
      <vt:lpstr>Luke 14:12-14</vt:lpstr>
      <vt:lpstr>The Story</vt:lpstr>
      <vt:lpstr>The Story</vt:lpstr>
      <vt:lpstr>Its Meaning</vt:lpstr>
      <vt:lpstr>Its Meaning</vt:lpstr>
      <vt:lpstr>Conclusions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Parables on Selfishness</dc:title>
  <dc:creator>rnewman</dc:creator>
  <cp:lastModifiedBy>Newman</cp:lastModifiedBy>
  <cp:revision>49</cp:revision>
  <dcterms:created xsi:type="dcterms:W3CDTF">2010-10-07T14:39:10Z</dcterms:created>
  <dcterms:modified xsi:type="dcterms:W3CDTF">2015-07-09T17:43:38Z</dcterms:modified>
</cp:coreProperties>
</file>