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58" r:id="rId6"/>
    <p:sldId id="263" r:id="rId7"/>
    <p:sldId id="264" r:id="rId8"/>
    <p:sldId id="259" r:id="rId9"/>
    <p:sldId id="265" r:id="rId10"/>
    <p:sldId id="266" r:id="rId11"/>
    <p:sldId id="267" r:id="rId12"/>
    <p:sldId id="268" r:id="rId13"/>
    <p:sldId id="269" r:id="rId14"/>
    <p:sldId id="270" r:id="rId15"/>
    <p:sldId id="260" r:id="rId16"/>
    <p:sldId id="271" r:id="rId17"/>
    <p:sldId id="272" r:id="rId18"/>
    <p:sldId id="273" r:id="rId19"/>
    <p:sldId id="274"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18DB8CB-6371-495D-8EB2-D2A521194D92}" type="slidenum">
              <a:rPr lang="en-US" altLang="en-US"/>
              <a:pPr/>
              <a:t>‹#›</a:t>
            </a:fld>
            <a:endParaRPr lang="en-US" altLang="en-US"/>
          </a:p>
        </p:txBody>
      </p:sp>
    </p:spTree>
    <p:extLst>
      <p:ext uri="{BB962C8B-B14F-4D97-AF65-F5344CB8AC3E}">
        <p14:creationId xmlns:p14="http://schemas.microsoft.com/office/powerpoint/2010/main" val="317434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8F53F8C-955D-4873-A87C-EF602557823B}" type="slidenum">
              <a:rPr lang="en-US" altLang="en-US"/>
              <a:pPr/>
              <a:t>‹#›</a:t>
            </a:fld>
            <a:endParaRPr lang="en-US" altLang="en-US"/>
          </a:p>
        </p:txBody>
      </p:sp>
    </p:spTree>
    <p:extLst>
      <p:ext uri="{BB962C8B-B14F-4D97-AF65-F5344CB8AC3E}">
        <p14:creationId xmlns:p14="http://schemas.microsoft.com/office/powerpoint/2010/main" val="1842074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8E32673-5AFE-49B5-97FF-4B69BD1B6F88}" type="slidenum">
              <a:rPr lang="en-US" altLang="en-US"/>
              <a:pPr/>
              <a:t>‹#›</a:t>
            </a:fld>
            <a:endParaRPr lang="en-US" altLang="en-US"/>
          </a:p>
        </p:txBody>
      </p:sp>
    </p:spTree>
    <p:extLst>
      <p:ext uri="{BB962C8B-B14F-4D97-AF65-F5344CB8AC3E}">
        <p14:creationId xmlns:p14="http://schemas.microsoft.com/office/powerpoint/2010/main" val="3572741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10410B2-1CF9-4AD4-90B1-0AF248D86023}" type="slidenum">
              <a:rPr lang="en-US" altLang="en-US"/>
              <a:pPr/>
              <a:t>‹#›</a:t>
            </a:fld>
            <a:endParaRPr lang="en-US" altLang="en-US"/>
          </a:p>
        </p:txBody>
      </p:sp>
    </p:spTree>
    <p:extLst>
      <p:ext uri="{BB962C8B-B14F-4D97-AF65-F5344CB8AC3E}">
        <p14:creationId xmlns:p14="http://schemas.microsoft.com/office/powerpoint/2010/main" val="1376424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5FE5CE-0207-463D-A300-01A6A70FDD1B}" type="slidenum">
              <a:rPr lang="en-US" altLang="en-US"/>
              <a:pPr/>
              <a:t>‹#›</a:t>
            </a:fld>
            <a:endParaRPr lang="en-US" altLang="en-US"/>
          </a:p>
        </p:txBody>
      </p:sp>
    </p:spTree>
    <p:extLst>
      <p:ext uri="{BB962C8B-B14F-4D97-AF65-F5344CB8AC3E}">
        <p14:creationId xmlns:p14="http://schemas.microsoft.com/office/powerpoint/2010/main" val="13421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02CDBF5-9E3E-4F91-A42D-54BC072DE0B3}" type="slidenum">
              <a:rPr lang="en-US" altLang="en-US"/>
              <a:pPr/>
              <a:t>‹#›</a:t>
            </a:fld>
            <a:endParaRPr lang="en-US" altLang="en-US"/>
          </a:p>
        </p:txBody>
      </p:sp>
    </p:spTree>
    <p:extLst>
      <p:ext uri="{BB962C8B-B14F-4D97-AF65-F5344CB8AC3E}">
        <p14:creationId xmlns:p14="http://schemas.microsoft.com/office/powerpoint/2010/main" val="408004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B38B687-EDE6-4684-A7E9-547ACAFF2D53}" type="slidenum">
              <a:rPr lang="en-US" altLang="en-US"/>
              <a:pPr/>
              <a:t>‹#›</a:t>
            </a:fld>
            <a:endParaRPr lang="en-US" altLang="en-US"/>
          </a:p>
        </p:txBody>
      </p:sp>
    </p:spTree>
    <p:extLst>
      <p:ext uri="{BB962C8B-B14F-4D97-AF65-F5344CB8AC3E}">
        <p14:creationId xmlns:p14="http://schemas.microsoft.com/office/powerpoint/2010/main" val="299028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4614DF3-1D65-41DF-B598-56B0B3993A76}" type="slidenum">
              <a:rPr lang="en-US" altLang="en-US"/>
              <a:pPr/>
              <a:t>‹#›</a:t>
            </a:fld>
            <a:endParaRPr lang="en-US" altLang="en-US"/>
          </a:p>
        </p:txBody>
      </p:sp>
    </p:spTree>
    <p:extLst>
      <p:ext uri="{BB962C8B-B14F-4D97-AF65-F5344CB8AC3E}">
        <p14:creationId xmlns:p14="http://schemas.microsoft.com/office/powerpoint/2010/main" val="4785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CEC7F39-A062-4A50-B420-E14D42713879}" type="slidenum">
              <a:rPr lang="en-US" altLang="en-US"/>
              <a:pPr/>
              <a:t>‹#›</a:t>
            </a:fld>
            <a:endParaRPr lang="en-US" altLang="en-US"/>
          </a:p>
        </p:txBody>
      </p:sp>
    </p:spTree>
    <p:extLst>
      <p:ext uri="{BB962C8B-B14F-4D97-AF65-F5344CB8AC3E}">
        <p14:creationId xmlns:p14="http://schemas.microsoft.com/office/powerpoint/2010/main" val="337522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9A03257-91A7-4EDF-837C-C79E325A584B}" type="slidenum">
              <a:rPr lang="en-US" altLang="en-US"/>
              <a:pPr/>
              <a:t>‹#›</a:t>
            </a:fld>
            <a:endParaRPr lang="en-US" altLang="en-US"/>
          </a:p>
        </p:txBody>
      </p:sp>
    </p:spTree>
    <p:extLst>
      <p:ext uri="{BB962C8B-B14F-4D97-AF65-F5344CB8AC3E}">
        <p14:creationId xmlns:p14="http://schemas.microsoft.com/office/powerpoint/2010/main" val="138275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1799654-E788-4D80-B7B9-A3056CB60209}" type="slidenum">
              <a:rPr lang="en-US" altLang="en-US"/>
              <a:pPr/>
              <a:t>‹#›</a:t>
            </a:fld>
            <a:endParaRPr lang="en-US" altLang="en-US"/>
          </a:p>
        </p:txBody>
      </p:sp>
    </p:spTree>
    <p:extLst>
      <p:ext uri="{BB962C8B-B14F-4D97-AF65-F5344CB8AC3E}">
        <p14:creationId xmlns:p14="http://schemas.microsoft.com/office/powerpoint/2010/main" val="606449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5E60B01-0F44-4E71-AD66-4AF82185465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eachings_of_Jesus_31_of_40__parable_of_the_unjust_steward__Jan_Luyken_etching__Bowyer_Bible"/>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b="3485"/>
          <a:stretch>
            <a:fillRect/>
          </a:stretch>
        </p:blipFill>
        <p:spPr bwMode="auto">
          <a:xfrm>
            <a:off x="1143000" y="804863"/>
            <a:ext cx="6858000" cy="5065712"/>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Two Debtors</a:t>
            </a:r>
          </a:p>
        </p:txBody>
      </p:sp>
      <p:sp>
        <p:nvSpPr>
          <p:cNvPr id="2051" name="Rectangle 3"/>
          <p:cNvSpPr>
            <a:spLocks noGrp="1" noChangeArrowheads="1"/>
          </p:cNvSpPr>
          <p:nvPr>
            <p:ph type="subTitle" idx="1"/>
          </p:nvPr>
        </p:nvSpPr>
        <p:spPr/>
        <p:txBody>
          <a:bodyPr/>
          <a:lstStyle/>
          <a:p>
            <a:r>
              <a:rPr lang="en-US" altLang="en-US"/>
              <a:t>Luke 7:36-50</a:t>
            </a:r>
          </a:p>
          <a:p>
            <a:r>
              <a:rPr lang="en-US" altLang="en-US" i="1"/>
              <a:t>Robert C. Newman</a:t>
            </a:r>
          </a:p>
        </p:txBody>
      </p:sp>
      <p:pic>
        <p:nvPicPr>
          <p:cNvPr id="2" name="Two Debtor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715000"/>
            <a:ext cx="609600" cy="609600"/>
          </a:xfrm>
          <a:prstGeom prst="rect">
            <a:avLst/>
          </a:prstGeom>
        </p:spPr>
      </p:pic>
    </p:spTree>
    <p:custDataLst>
      <p:tags r:id="rId1"/>
    </p:custDataLst>
  </p:cSld>
  <p:clrMapOvr>
    <a:masterClrMapping/>
  </p:clrMapOvr>
  <p:transition advTm="1437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Application to the Incident</a:t>
            </a:r>
          </a:p>
        </p:txBody>
      </p:sp>
      <p:sp>
        <p:nvSpPr>
          <p:cNvPr id="19459" name="Rectangle 3"/>
          <p:cNvSpPr>
            <a:spLocks noGrp="1" noChangeArrowheads="1"/>
          </p:cNvSpPr>
          <p:nvPr>
            <p:ph type="body" idx="1"/>
          </p:nvPr>
        </p:nvSpPr>
        <p:spPr>
          <a:xfrm>
            <a:off x="990600" y="1600200"/>
            <a:ext cx="7315200" cy="4525963"/>
          </a:xfrm>
        </p:spPr>
        <p:txBody>
          <a:bodyPr/>
          <a:lstStyle/>
          <a:p>
            <a:r>
              <a:rPr lang="en-US" altLang="en-US"/>
              <a:t>Who loves Jesus more?</a:t>
            </a:r>
          </a:p>
          <a:p>
            <a:pPr lvl="1"/>
            <a:r>
              <a:rPr lang="en-US" altLang="en-US"/>
              <a:t>Simon?</a:t>
            </a:r>
          </a:p>
          <a:p>
            <a:pPr lvl="1"/>
            <a:r>
              <a:rPr lang="en-US" altLang="en-US"/>
              <a:t>The woman?</a:t>
            </a:r>
          </a:p>
          <a:p>
            <a:r>
              <a:rPr lang="en-US" altLang="en-US"/>
              <a:t>It is striking that a score of the evidence comes out with the same ratio as the debts in the parable, namely 1:10.</a:t>
            </a:r>
          </a:p>
          <a:p>
            <a:r>
              <a:rPr lang="en-US" altLang="en-US"/>
              <a:t>Let’s see.</a:t>
            </a:r>
          </a:p>
        </p:txBody>
      </p:sp>
    </p:spTree>
    <p:custDataLst>
      <p:tags r:id="rId1"/>
    </p:custDataLst>
  </p:cSld>
  <p:clrMapOvr>
    <a:masterClrMapping/>
  </p:clrMapOvr>
  <p:transition advTm="347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Scorecard</a:t>
            </a:r>
          </a:p>
        </p:txBody>
      </p:sp>
      <p:sp>
        <p:nvSpPr>
          <p:cNvPr id="20483" name="Rectangle 3"/>
          <p:cNvSpPr>
            <a:spLocks noGrp="1" noChangeArrowheads="1"/>
          </p:cNvSpPr>
          <p:nvPr>
            <p:ph type="body" idx="1"/>
          </p:nvPr>
        </p:nvSpPr>
        <p:spPr>
          <a:xfrm>
            <a:off x="1143000" y="1600200"/>
            <a:ext cx="7239000" cy="4525963"/>
          </a:xfrm>
        </p:spPr>
        <p:txBody>
          <a:bodyPr/>
          <a:lstStyle/>
          <a:p>
            <a:r>
              <a:rPr lang="en-US" altLang="en-US" sz="2800"/>
              <a:t>Evidence		     Simon	   Woman</a:t>
            </a:r>
          </a:p>
          <a:p>
            <a:r>
              <a:rPr lang="en-US" altLang="en-US" sz="2800"/>
              <a:t>Invitation			1		0</a:t>
            </a:r>
          </a:p>
          <a:p>
            <a:r>
              <a:rPr lang="en-US" altLang="en-US" sz="2800"/>
              <a:t>Wash feet		0		4</a:t>
            </a:r>
          </a:p>
          <a:p>
            <a:pPr lvl="1"/>
            <a:r>
              <a:rPr lang="en-US" altLang="en-US" sz="2400"/>
              <a:t>Wash, self, tears, hair</a:t>
            </a:r>
          </a:p>
          <a:p>
            <a:r>
              <a:rPr lang="en-US" altLang="en-US" sz="2800"/>
              <a:t>Kiss			0		3</a:t>
            </a:r>
          </a:p>
          <a:p>
            <a:pPr lvl="1"/>
            <a:r>
              <a:rPr lang="en-US" altLang="en-US" sz="2400"/>
              <a:t>Kiss, feet, continually</a:t>
            </a:r>
          </a:p>
          <a:p>
            <a:r>
              <a:rPr lang="en-US" altLang="en-US" sz="2800"/>
              <a:t>Anointing		0		3</a:t>
            </a:r>
          </a:p>
          <a:p>
            <a:pPr lvl="1"/>
            <a:r>
              <a:rPr lang="en-US" altLang="en-US" sz="2400"/>
              <a:t>Anointing, feet, perfume</a:t>
            </a:r>
          </a:p>
          <a:p>
            <a:r>
              <a:rPr lang="en-US" altLang="en-US" sz="2800"/>
              <a:t>Totals			1		10</a:t>
            </a:r>
          </a:p>
        </p:txBody>
      </p:sp>
    </p:spTree>
    <p:custDataLst>
      <p:tags r:id="rId1"/>
    </p:custDataLst>
  </p:cSld>
  <p:clrMapOvr>
    <a:masterClrMapping/>
  </p:clrMapOvr>
  <p:transition advTm="1674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483">
                                            <p:txEl>
                                              <p:pRg st="5" end="5"/>
                                            </p:txEl>
                                          </p:spTgt>
                                        </p:tgtEl>
                                        <p:attrNameLst>
                                          <p:attrName>style.visibility</p:attrName>
                                        </p:attrNameLst>
                                      </p:cBhvr>
                                      <p:to>
                                        <p:strVal val="visible"/>
                                      </p:to>
                                    </p:set>
                                    <p:anim calcmode="lin" valueType="num">
                                      <p:cBhvr additive="base">
                                        <p:cTn id="37"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483">
                                            <p:txEl>
                                              <p:pRg st="6" end="6"/>
                                            </p:txEl>
                                          </p:spTgt>
                                        </p:tgtEl>
                                        <p:attrNameLst>
                                          <p:attrName>style.visibility</p:attrName>
                                        </p:attrNameLst>
                                      </p:cBhvr>
                                      <p:to>
                                        <p:strVal val="visible"/>
                                      </p:to>
                                    </p:set>
                                    <p:anim calcmode="lin" valueType="num">
                                      <p:cBhvr additive="base">
                                        <p:cTn id="43"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4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483">
                                            <p:txEl>
                                              <p:pRg st="7" end="7"/>
                                            </p:txEl>
                                          </p:spTgt>
                                        </p:tgtEl>
                                        <p:attrNameLst>
                                          <p:attrName>style.visibility</p:attrName>
                                        </p:attrNameLst>
                                      </p:cBhvr>
                                      <p:to>
                                        <p:strVal val="visible"/>
                                      </p:to>
                                    </p:set>
                                    <p:anim calcmode="lin" valueType="num">
                                      <p:cBhvr additive="base">
                                        <p:cTn id="49" dur="5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48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483">
                                            <p:txEl>
                                              <p:pRg st="8" end="8"/>
                                            </p:txEl>
                                          </p:spTgt>
                                        </p:tgtEl>
                                        <p:attrNameLst>
                                          <p:attrName>style.visibility</p:attrName>
                                        </p:attrNameLst>
                                      </p:cBhvr>
                                      <p:to>
                                        <p:strVal val="visible"/>
                                      </p:to>
                                    </p:set>
                                    <p:anim calcmode="lin" valueType="num">
                                      <p:cBhvr additive="base">
                                        <p:cTn id="55" dur="500" fill="hold"/>
                                        <p:tgtEl>
                                          <p:spTgt spid="2048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048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Jesus’ Warrant</a:t>
            </a:r>
          </a:p>
        </p:txBody>
      </p:sp>
      <p:sp>
        <p:nvSpPr>
          <p:cNvPr id="21507" name="Rectangle 3"/>
          <p:cNvSpPr>
            <a:spLocks noGrp="1" noChangeArrowheads="1"/>
          </p:cNvSpPr>
          <p:nvPr>
            <p:ph type="body" idx="1"/>
          </p:nvPr>
        </p:nvSpPr>
        <p:spPr>
          <a:xfrm>
            <a:off x="1295400" y="1828800"/>
            <a:ext cx="6934200" cy="3429000"/>
          </a:xfrm>
        </p:spPr>
        <p:txBody>
          <a:bodyPr/>
          <a:lstStyle/>
          <a:p>
            <a:r>
              <a:rPr lang="en-US" altLang="en-US"/>
              <a:t>Because of this evidence…</a:t>
            </a:r>
          </a:p>
          <a:p>
            <a:r>
              <a:rPr lang="en-US" altLang="en-US"/>
              <a:t>Jesus has warrant before Simon &amp; guests to say that woman loves more.</a:t>
            </a:r>
          </a:p>
          <a:p>
            <a:r>
              <a:rPr lang="en-US" altLang="en-US"/>
              <a:t>Therefore this must be because she has been forgiven more.</a:t>
            </a:r>
          </a:p>
        </p:txBody>
      </p:sp>
    </p:spTree>
    <p:custDataLst>
      <p:tags r:id="rId1"/>
    </p:custDataLst>
  </p:cSld>
  <p:clrMapOvr>
    <a:masterClrMapping/>
  </p:clrMapOvr>
  <p:transition advTm="214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Why Forgiven?</a:t>
            </a:r>
          </a:p>
        </p:txBody>
      </p:sp>
      <p:sp>
        <p:nvSpPr>
          <p:cNvPr id="22531" name="Rectangle 3"/>
          <p:cNvSpPr>
            <a:spLocks noGrp="1" noChangeArrowheads="1"/>
          </p:cNvSpPr>
          <p:nvPr>
            <p:ph type="body" idx="1"/>
          </p:nvPr>
        </p:nvSpPr>
        <p:spPr/>
        <p:txBody>
          <a:bodyPr/>
          <a:lstStyle/>
          <a:p>
            <a:r>
              <a:rPr lang="en-US" altLang="en-US"/>
              <a:t>At first, it looks like Jesus says the woman is forgiven because she loved more, but this does not fit the parable.</a:t>
            </a:r>
          </a:p>
          <a:p>
            <a:r>
              <a:rPr lang="en-US" altLang="en-US"/>
              <a:t>In the parable, the creditor forgives the debtors because: </a:t>
            </a:r>
          </a:p>
          <a:p>
            <a:pPr lvl="1"/>
            <a:r>
              <a:rPr lang="en-US" altLang="en-US"/>
              <a:t>They cannot pay.</a:t>
            </a:r>
          </a:p>
          <a:p>
            <a:pPr lvl="1"/>
            <a:r>
              <a:rPr lang="en-US" altLang="en-US"/>
              <a:t>He is gracious</a:t>
            </a:r>
          </a:p>
          <a:p>
            <a:r>
              <a:rPr lang="en-US" altLang="en-US"/>
              <a:t>As a result, they love the creditor.</a:t>
            </a:r>
          </a:p>
        </p:txBody>
      </p:sp>
    </p:spTree>
    <p:custDataLst>
      <p:tags r:id="rId1"/>
    </p:custDataLst>
  </p:cSld>
  <p:clrMapOvr>
    <a:masterClrMapping/>
  </p:clrMapOvr>
  <p:transition advTm="552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Why Forgiven?</a:t>
            </a:r>
          </a:p>
        </p:txBody>
      </p:sp>
      <p:sp>
        <p:nvSpPr>
          <p:cNvPr id="23555" name="Rectangle 3"/>
          <p:cNvSpPr>
            <a:spLocks noGrp="1" noChangeArrowheads="1"/>
          </p:cNvSpPr>
          <p:nvPr>
            <p:ph type="body" idx="1"/>
          </p:nvPr>
        </p:nvSpPr>
        <p:spPr>
          <a:xfrm>
            <a:off x="457200" y="1371600"/>
            <a:ext cx="8229600" cy="4953000"/>
          </a:xfrm>
        </p:spPr>
        <p:txBody>
          <a:bodyPr/>
          <a:lstStyle/>
          <a:p>
            <a:pPr>
              <a:lnSpc>
                <a:spcPct val="90000"/>
              </a:lnSpc>
            </a:pPr>
            <a:r>
              <a:rPr lang="en-US" altLang="en-US"/>
              <a:t>True, Jesus does say, “Therefore, I tell you, her many sins have been forgiven,  for she loved much,” but this does not mean she was forgiven in return for her love.</a:t>
            </a:r>
          </a:p>
          <a:p>
            <a:pPr>
              <a:lnSpc>
                <a:spcPct val="90000"/>
              </a:lnSpc>
            </a:pPr>
            <a:r>
              <a:rPr lang="en-US" altLang="en-US"/>
              <a:t>Rather the love is Jesus’ warrant for saying she has been forgiven.  Compare:</a:t>
            </a:r>
          </a:p>
          <a:p>
            <a:pPr lvl="1">
              <a:lnSpc>
                <a:spcPct val="90000"/>
              </a:lnSpc>
            </a:pPr>
            <a:r>
              <a:rPr lang="en-US" altLang="en-US"/>
              <a:t>“It’s late, because the clock says 10 pm.”</a:t>
            </a:r>
          </a:p>
          <a:p>
            <a:pPr lvl="1">
              <a:lnSpc>
                <a:spcPct val="90000"/>
              </a:lnSpc>
            </a:pPr>
            <a:r>
              <a:rPr lang="en-US" altLang="en-US"/>
              <a:t>“It must be hot outside, since we’re selling so much ice cream.”</a:t>
            </a:r>
          </a:p>
        </p:txBody>
      </p:sp>
    </p:spTree>
    <p:custDataLst>
      <p:tags r:id="rId1"/>
    </p:custDataLst>
  </p:cSld>
  <p:clrMapOvr>
    <a:masterClrMapping/>
  </p:clrMapOvr>
  <p:transition advTm="941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Del_Parson_At_Her_Masters_Feet_300"/>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b="4405"/>
          <a:stretch>
            <a:fillRect/>
          </a:stretch>
        </p:blipFill>
        <p:spPr bwMode="auto">
          <a:xfrm>
            <a:off x="2667000" y="419100"/>
            <a:ext cx="3810000" cy="5754688"/>
          </a:xfrm>
          <a:prstGeom prst="rect">
            <a:avLst/>
          </a:prstGeom>
          <a:noFill/>
          <a:extLst>
            <a:ext uri="{909E8E84-426E-40DD-AFC4-6F175D3DCCD1}">
              <a14:hiddenFill xmlns:a14="http://schemas.microsoft.com/office/drawing/2010/main">
                <a:solidFill>
                  <a:srgbClr val="FFFFFF"/>
                </a:solidFill>
              </a14:hiddenFill>
            </a:ext>
          </a:extLst>
        </p:spPr>
      </p:pic>
      <p:sp>
        <p:nvSpPr>
          <p:cNvPr id="9220" name="Rectangle 4"/>
          <p:cNvSpPr>
            <a:spLocks noGrp="1" noChangeArrowheads="1"/>
          </p:cNvSpPr>
          <p:nvPr>
            <p:ph type="ctrTitle"/>
          </p:nvPr>
        </p:nvSpPr>
        <p:spPr/>
        <p:txBody>
          <a:bodyPr/>
          <a:lstStyle/>
          <a:p>
            <a:r>
              <a:rPr lang="en-US" altLang="en-US"/>
              <a:t>Application to Us</a:t>
            </a:r>
          </a:p>
        </p:txBody>
      </p:sp>
      <p:sp>
        <p:nvSpPr>
          <p:cNvPr id="9221"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101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Some Lessons</a:t>
            </a:r>
          </a:p>
        </p:txBody>
      </p:sp>
      <p:sp>
        <p:nvSpPr>
          <p:cNvPr id="24579" name="Rectangle 3"/>
          <p:cNvSpPr>
            <a:spLocks noGrp="1" noChangeArrowheads="1"/>
          </p:cNvSpPr>
          <p:nvPr>
            <p:ph type="body" idx="1"/>
          </p:nvPr>
        </p:nvSpPr>
        <p:spPr>
          <a:xfrm>
            <a:off x="914400" y="1600200"/>
            <a:ext cx="7543800" cy="4525963"/>
          </a:xfrm>
        </p:spPr>
        <p:txBody>
          <a:bodyPr/>
          <a:lstStyle/>
          <a:p>
            <a:r>
              <a:rPr lang="en-US" altLang="en-US"/>
              <a:t>Jesus is shown to be a prophet, as Simon came to learn.</a:t>
            </a:r>
          </a:p>
          <a:p>
            <a:r>
              <a:rPr lang="en-US" altLang="en-US"/>
              <a:t>But he is more than a prophet.</a:t>
            </a:r>
          </a:p>
          <a:p>
            <a:pPr lvl="1"/>
            <a:r>
              <a:rPr lang="en-US" altLang="en-US"/>
              <a:t>He can forgive sin.</a:t>
            </a:r>
          </a:p>
          <a:p>
            <a:pPr lvl="1"/>
            <a:r>
              <a:rPr lang="en-US" altLang="en-US"/>
              <a:t>And who can forgive sin but God alone?</a:t>
            </a:r>
          </a:p>
          <a:p>
            <a:r>
              <a:rPr lang="en-US" altLang="en-US"/>
              <a:t>All people are sinners…</a:t>
            </a:r>
          </a:p>
          <a:p>
            <a:pPr lvl="1"/>
            <a:r>
              <a:rPr lang="en-US" altLang="en-US"/>
              <a:t>From the most righteous (like Simon?)</a:t>
            </a:r>
          </a:p>
          <a:p>
            <a:pPr lvl="1"/>
            <a:r>
              <a:rPr lang="en-US" altLang="en-US"/>
              <a:t>To the most wicked (like the woman?)</a:t>
            </a:r>
          </a:p>
        </p:txBody>
      </p:sp>
    </p:spTree>
    <p:custDataLst>
      <p:tags r:id="rId1"/>
    </p:custDataLst>
  </p:cSld>
  <p:clrMapOvr>
    <a:masterClrMapping/>
  </p:clrMapOvr>
  <p:transition advTm="644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579">
                                            <p:txEl>
                                              <p:pRg st="6" end="6"/>
                                            </p:txEl>
                                          </p:spTgt>
                                        </p:tgtEl>
                                        <p:attrNameLst>
                                          <p:attrName>style.visibility</p:attrName>
                                        </p:attrNameLst>
                                      </p:cBhvr>
                                      <p:to>
                                        <p:strVal val="visible"/>
                                      </p:to>
                                    </p:set>
                                    <p:anim calcmode="lin" valueType="num">
                                      <p:cBhvr additive="base">
                                        <p:cTn id="43"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Some Lessons</a:t>
            </a:r>
          </a:p>
        </p:txBody>
      </p:sp>
      <p:sp>
        <p:nvSpPr>
          <p:cNvPr id="25603" name="Rectangle 3"/>
          <p:cNvSpPr>
            <a:spLocks noGrp="1" noChangeArrowheads="1"/>
          </p:cNvSpPr>
          <p:nvPr>
            <p:ph type="body" idx="1"/>
          </p:nvPr>
        </p:nvSpPr>
        <p:spPr>
          <a:xfrm>
            <a:off x="838200" y="1676400"/>
            <a:ext cx="7543800" cy="3886200"/>
          </a:xfrm>
        </p:spPr>
        <p:txBody>
          <a:bodyPr/>
          <a:lstStyle/>
          <a:p>
            <a:r>
              <a:rPr lang="en-US" altLang="en-US"/>
              <a:t>Though some of us are worse sinners than others, none of us can pay the debt we owe God.</a:t>
            </a:r>
          </a:p>
          <a:p>
            <a:r>
              <a:rPr lang="en-US" altLang="en-US"/>
              <a:t>God graciously forgives those who ask him by bearing the loss himself, since he (in Jesus) paid the price upon the cross.</a:t>
            </a:r>
          </a:p>
        </p:txBody>
      </p:sp>
    </p:spTree>
    <p:custDataLst>
      <p:tags r:id="rId1"/>
    </p:custDataLst>
  </p:cSld>
  <p:clrMapOvr>
    <a:masterClrMapping/>
  </p:clrMapOvr>
  <p:transition advTm="947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Some Lessons</a:t>
            </a:r>
          </a:p>
        </p:txBody>
      </p:sp>
      <p:sp>
        <p:nvSpPr>
          <p:cNvPr id="26627" name="Rectangle 3"/>
          <p:cNvSpPr>
            <a:spLocks noGrp="1" noChangeArrowheads="1"/>
          </p:cNvSpPr>
          <p:nvPr>
            <p:ph type="body" idx="1"/>
          </p:nvPr>
        </p:nvSpPr>
        <p:spPr/>
        <p:txBody>
          <a:bodyPr/>
          <a:lstStyle/>
          <a:p>
            <a:pPr>
              <a:lnSpc>
                <a:spcPct val="90000"/>
              </a:lnSpc>
            </a:pPr>
            <a:r>
              <a:rPr lang="en-US" altLang="en-US" sz="2800"/>
              <a:t>What about us?</a:t>
            </a:r>
          </a:p>
          <a:p>
            <a:pPr>
              <a:lnSpc>
                <a:spcPct val="90000"/>
              </a:lnSpc>
            </a:pPr>
            <a:r>
              <a:rPr lang="en-US" altLang="en-US" sz="2800"/>
              <a:t>Is there unmistakeable evidence in our lives that we have been forgiven?</a:t>
            </a:r>
          </a:p>
          <a:p>
            <a:pPr lvl="1">
              <a:lnSpc>
                <a:spcPct val="90000"/>
              </a:lnSpc>
            </a:pPr>
            <a:r>
              <a:rPr lang="en-US" altLang="en-US" sz="2400"/>
              <a:t>For the woman in this incident, the evidence was sacrificial love for Jesus.</a:t>
            </a:r>
          </a:p>
          <a:p>
            <a:pPr lvl="1">
              <a:lnSpc>
                <a:spcPct val="90000"/>
              </a:lnSpc>
            </a:pPr>
            <a:r>
              <a:rPr lang="en-US" altLang="en-US" sz="2400"/>
              <a:t>Elsewhere in the Bible (1 John), it is obedience to God, love of fellow humans.</a:t>
            </a:r>
          </a:p>
          <a:p>
            <a:pPr lvl="1">
              <a:lnSpc>
                <a:spcPct val="90000"/>
              </a:lnSpc>
            </a:pPr>
            <a:r>
              <a:rPr lang="en-US" altLang="en-US" sz="2400"/>
              <a:t>Other evidence is a forgiving spirit (Matthew 18).</a:t>
            </a:r>
          </a:p>
          <a:p>
            <a:pPr lvl="1">
              <a:lnSpc>
                <a:spcPct val="90000"/>
              </a:lnSpc>
            </a:pPr>
            <a:r>
              <a:rPr lang="en-US" altLang="en-US" sz="2400"/>
              <a:t>Or Galatians 5: love, joy, peace, patience, kindness…</a:t>
            </a:r>
          </a:p>
          <a:p>
            <a:pPr>
              <a:lnSpc>
                <a:spcPct val="90000"/>
              </a:lnSpc>
            </a:pPr>
            <a:r>
              <a:rPr lang="en-US" altLang="en-US" sz="2800"/>
              <a:t>If we lack these, we have no right to think we are really forgiven.</a:t>
            </a:r>
          </a:p>
        </p:txBody>
      </p:sp>
    </p:spTree>
    <p:custDataLst>
      <p:tags r:id="rId1"/>
    </p:custDataLst>
  </p:cSld>
  <p:clrMapOvr>
    <a:masterClrMapping/>
  </p:clrMapOvr>
  <p:transition advTm="963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627">
                                            <p:txEl>
                                              <p:pRg st="6" end="6"/>
                                            </p:txEl>
                                          </p:spTgt>
                                        </p:tgtEl>
                                        <p:attrNameLst>
                                          <p:attrName>style.visibility</p:attrName>
                                        </p:attrNameLst>
                                      </p:cBhvr>
                                      <p:to>
                                        <p:strVal val="visible"/>
                                      </p:to>
                                    </p:set>
                                    <p:anim calcmode="lin" valueType="num">
                                      <p:cBhvr additive="base">
                                        <p:cTn id="43"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Teachings_of_Jesus_31_of_40__parable_of_the_unjust_steward__Jan_Luyken_etching__Bowyer_Bibl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b="3485"/>
          <a:stretch>
            <a:fillRect/>
          </a:stretch>
        </p:blipFill>
        <p:spPr bwMode="auto">
          <a:xfrm>
            <a:off x="1143000" y="804863"/>
            <a:ext cx="6858000" cy="5065712"/>
          </a:xfrm>
          <a:prstGeom prst="rect">
            <a:avLst/>
          </a:prstGeom>
          <a:noFill/>
          <a:extLst>
            <a:ext uri="{909E8E84-426E-40DD-AFC4-6F175D3DCCD1}">
              <a14:hiddenFill xmlns:a14="http://schemas.microsoft.com/office/drawing/2010/main">
                <a:solidFill>
                  <a:srgbClr val="FFFFFF"/>
                </a:solidFill>
              </a14:hiddenFill>
            </a:ext>
          </a:extLst>
        </p:spPr>
      </p:pic>
      <p:sp>
        <p:nvSpPr>
          <p:cNvPr id="27652" name="Rectangle 4"/>
          <p:cNvSpPr>
            <a:spLocks noGrp="1" noChangeArrowheads="1"/>
          </p:cNvSpPr>
          <p:nvPr>
            <p:ph type="ctrTitle"/>
          </p:nvPr>
        </p:nvSpPr>
        <p:spPr/>
        <p:txBody>
          <a:bodyPr/>
          <a:lstStyle/>
          <a:p>
            <a:r>
              <a:rPr lang="en-US" altLang="en-US"/>
              <a:t>The End</a:t>
            </a:r>
          </a:p>
        </p:txBody>
      </p:sp>
      <p:sp>
        <p:nvSpPr>
          <p:cNvPr id="27653" name="Rectangle 5"/>
          <p:cNvSpPr>
            <a:spLocks noGrp="1" noChangeArrowheads="1"/>
          </p:cNvSpPr>
          <p:nvPr>
            <p:ph type="subTitle" idx="1"/>
          </p:nvPr>
        </p:nvSpPr>
        <p:spPr/>
        <p:txBody>
          <a:bodyPr/>
          <a:lstStyle/>
          <a:p>
            <a:r>
              <a:rPr lang="en-US" altLang="en-US"/>
              <a:t>May you, too, seek God’s forgiveness!</a:t>
            </a:r>
          </a:p>
        </p:txBody>
      </p:sp>
    </p:spTree>
    <p:custDataLst>
      <p:tags r:id="rId1"/>
    </p:custDataLst>
  </p:cSld>
  <p:clrMapOvr>
    <a:masterClrMapping/>
  </p:clrMapOvr>
  <p:transition advTm="272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500" fill="hold"/>
                                        <p:tgtEl>
                                          <p:spTgt spid="27652"/>
                                        </p:tgtEl>
                                        <p:attrNameLst>
                                          <p:attrName>ppt_w</p:attrName>
                                        </p:attrNameLst>
                                      </p:cBhvr>
                                      <p:tavLst>
                                        <p:tav tm="0">
                                          <p:val>
                                            <p:fltVal val="0"/>
                                          </p:val>
                                        </p:tav>
                                        <p:tav tm="100000">
                                          <p:val>
                                            <p:strVal val="#ppt_w"/>
                                          </p:val>
                                        </p:tav>
                                      </p:tavLst>
                                    </p:anim>
                                    <p:anim calcmode="lin" valueType="num">
                                      <p:cBhvr>
                                        <p:cTn id="8" dur="500" fill="hold"/>
                                        <p:tgtEl>
                                          <p:spTgt spid="2765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7653">
                                            <p:txEl>
                                              <p:pRg st="0" end="0"/>
                                            </p:txEl>
                                          </p:spTgt>
                                        </p:tgtEl>
                                        <p:attrNameLst>
                                          <p:attrName>style.visibility</p:attrName>
                                        </p:attrNameLst>
                                      </p:cBhvr>
                                      <p:to>
                                        <p:strVal val="visible"/>
                                      </p:to>
                                    </p:set>
                                    <p:animEffect transition="in" filter="checkerboard(across)">
                                      <p:cBhvr>
                                        <p:cTn id="13" dur="500"/>
                                        <p:tgtEl>
                                          <p:spTgt spid="276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WashFeet"/>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14400" y="1509713"/>
            <a:ext cx="7467600" cy="3919537"/>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ctrTitle"/>
          </p:nvPr>
        </p:nvSpPr>
        <p:spPr/>
        <p:txBody>
          <a:bodyPr/>
          <a:lstStyle/>
          <a:p>
            <a:r>
              <a:rPr lang="en-US" altLang="en-US"/>
              <a:t>The Incident</a:t>
            </a:r>
          </a:p>
        </p:txBody>
      </p:sp>
      <p:sp>
        <p:nvSpPr>
          <p:cNvPr id="3077" name="Rectangle 5"/>
          <p:cNvSpPr>
            <a:spLocks noGrp="1" noChangeArrowheads="1"/>
          </p:cNvSpPr>
          <p:nvPr>
            <p:ph type="subTitle" idx="1"/>
          </p:nvPr>
        </p:nvSpPr>
        <p:spPr/>
        <p:txBody>
          <a:bodyPr/>
          <a:lstStyle/>
          <a:p>
            <a:r>
              <a:rPr lang="en-US" altLang="en-US"/>
              <a:t>Luke 7:36-39</a:t>
            </a:r>
          </a:p>
        </p:txBody>
      </p:sp>
    </p:spTree>
    <p:custDataLst>
      <p:tags r:id="rId1"/>
    </p:custDataLst>
  </p:cSld>
  <p:clrMapOvr>
    <a:masterClrMapping/>
  </p:clrMapOvr>
  <p:transition advTm="79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077">
                                            <p:txEl>
                                              <p:pRg st="0" end="0"/>
                                            </p:txEl>
                                          </p:spTgt>
                                        </p:tgtEl>
                                        <p:attrNameLst>
                                          <p:attrName>style.visibility</p:attrName>
                                        </p:attrNameLst>
                                      </p:cBhvr>
                                      <p:to>
                                        <p:strVal val="visible"/>
                                      </p:to>
                                    </p:set>
                                    <p:animEffect transition="in" filter="checkerboard(across)">
                                      <p:cBhvr>
                                        <p:cTn id="13" dur="500"/>
                                        <p:tgtEl>
                                          <p:spTgt spid="30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en-US" altLang="en-US"/>
              <a:t>Luke 7:36-39</a:t>
            </a:r>
          </a:p>
        </p:txBody>
      </p:sp>
      <p:sp>
        <p:nvSpPr>
          <p:cNvPr id="11269" name="Text Box 5"/>
          <p:cNvSpPr txBox="1">
            <a:spLocks noChangeArrowheads="1"/>
          </p:cNvSpPr>
          <p:nvPr/>
        </p:nvSpPr>
        <p:spPr bwMode="auto">
          <a:xfrm>
            <a:off x="762000" y="1371600"/>
            <a:ext cx="77724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36 (NIV) Now one of the Pharisees invited Jesus to have dinner with him, so he went to the Pharisee's house and reclined at the table. 37 When a woman who had lived a sinful life in that town learned that Jesus was eating at the Pharisee's house, she brought an alabaster jar of perfume, 38 and as she stood behind him at his feet weeping, she began to wet his feet with her tears. Then she wiped them with her hair, kissed them and poured perfume on them. 39 When the Pharisee who had invited him saw this, he said to himself, “If this man were a prophet, he would know who is touching him and what kind of woman she is </a:t>
            </a:r>
            <a:r>
              <a:rPr lang="en-US" altLang="en-US" sz="2400">
                <a:latin typeface="WP TypographicSymbols" pitchFamily="2" charset="0"/>
              </a:rPr>
              <a:t>n </a:t>
            </a:r>
            <a:r>
              <a:rPr lang="en-US" altLang="en-US" sz="2400"/>
              <a:t>that she is a sinner.” </a:t>
            </a:r>
          </a:p>
        </p:txBody>
      </p:sp>
    </p:spTree>
    <p:custDataLst>
      <p:tags r:id="rId1"/>
    </p:custDataLst>
  </p:cSld>
  <p:clrMapOvr>
    <a:masterClrMapping/>
  </p:clrMapOvr>
  <p:transition advTm="374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checkerboard(across)">
                                      <p:cBhvr>
                                        <p:cTn id="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The Incident</a:t>
            </a:r>
          </a:p>
        </p:txBody>
      </p:sp>
      <p:sp>
        <p:nvSpPr>
          <p:cNvPr id="13315" name="Rectangle 3"/>
          <p:cNvSpPr>
            <a:spLocks noGrp="1" noChangeArrowheads="1"/>
          </p:cNvSpPr>
          <p:nvPr>
            <p:ph type="body" idx="1"/>
          </p:nvPr>
        </p:nvSpPr>
        <p:spPr/>
        <p:txBody>
          <a:bodyPr/>
          <a:lstStyle/>
          <a:p>
            <a:pPr>
              <a:lnSpc>
                <a:spcPct val="90000"/>
              </a:lnSpc>
            </a:pPr>
            <a:r>
              <a:rPr lang="en-US" altLang="en-US" sz="2800"/>
              <a:t>Jesus is invited to dinner at the home of a Pharisee named Simon.</a:t>
            </a:r>
          </a:p>
          <a:p>
            <a:pPr>
              <a:lnSpc>
                <a:spcPct val="90000"/>
              </a:lnSpc>
            </a:pPr>
            <a:r>
              <a:rPr lang="en-US" altLang="en-US" sz="2800"/>
              <a:t>While dining there (reclining on couches):</a:t>
            </a:r>
          </a:p>
          <a:p>
            <a:pPr lvl="1">
              <a:lnSpc>
                <a:spcPct val="90000"/>
              </a:lnSpc>
            </a:pPr>
            <a:r>
              <a:rPr lang="en-US" altLang="en-US" sz="2400"/>
              <a:t>A woman who is a notable sinner comes in.</a:t>
            </a:r>
          </a:p>
          <a:p>
            <a:pPr lvl="1">
              <a:lnSpc>
                <a:spcPct val="90000"/>
              </a:lnSpc>
            </a:pPr>
            <a:r>
              <a:rPr lang="en-US" altLang="en-US" sz="2400"/>
              <a:t>She stands behind Jesus w/ a jar of perfume.</a:t>
            </a:r>
          </a:p>
          <a:p>
            <a:pPr lvl="1">
              <a:lnSpc>
                <a:spcPct val="90000"/>
              </a:lnSpc>
            </a:pPr>
            <a:r>
              <a:rPr lang="en-US" altLang="en-US" sz="2400"/>
              <a:t>She breaks down weeping, her tears falling on Jesus’ feet.</a:t>
            </a:r>
          </a:p>
          <a:p>
            <a:pPr lvl="1">
              <a:lnSpc>
                <a:spcPct val="90000"/>
              </a:lnSpc>
            </a:pPr>
            <a:r>
              <a:rPr lang="en-US" altLang="en-US" sz="2400"/>
              <a:t>She wipes his feet w/ her hair, begins to kiss them, anoint them w/ perfume.</a:t>
            </a:r>
          </a:p>
          <a:p>
            <a:pPr>
              <a:lnSpc>
                <a:spcPct val="90000"/>
              </a:lnSpc>
            </a:pPr>
            <a:r>
              <a:rPr lang="en-US" altLang="en-US" sz="2800"/>
              <a:t>Simon thinks this is clear evidence that Jesus is no prophet.</a:t>
            </a:r>
          </a:p>
        </p:txBody>
      </p:sp>
    </p:spTree>
    <p:custDataLst>
      <p:tags r:id="rId1"/>
    </p:custDataLst>
  </p:cSld>
  <p:clrMapOvr>
    <a:masterClrMapping/>
  </p:clrMapOvr>
  <p:transition advTm="519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Teachings_of_Jesus_31_of_40__parable_of_the_unjust_steward__Jan_Luyken_etching__Bowyer_Bibl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b="3485"/>
          <a:stretch>
            <a:fillRect/>
          </a:stretch>
        </p:blipFill>
        <p:spPr bwMode="auto">
          <a:xfrm>
            <a:off x="1143000" y="804863"/>
            <a:ext cx="6858000" cy="5065712"/>
          </a:xfrm>
          <a:prstGeom prst="rect">
            <a:avLst/>
          </a:prstGeom>
          <a:noFill/>
          <a:extLst>
            <a:ext uri="{909E8E84-426E-40DD-AFC4-6F175D3DCCD1}">
              <a14:hiddenFill xmlns:a14="http://schemas.microsoft.com/office/drawing/2010/main">
                <a:solidFill>
                  <a:srgbClr val="FFFFFF"/>
                </a:solidFill>
              </a14:hiddenFill>
            </a:ext>
          </a:extLst>
        </p:spPr>
      </p:pic>
      <p:sp>
        <p:nvSpPr>
          <p:cNvPr id="5124" name="Rectangle 4"/>
          <p:cNvSpPr>
            <a:spLocks noGrp="1" noChangeArrowheads="1"/>
          </p:cNvSpPr>
          <p:nvPr>
            <p:ph type="ctrTitle"/>
          </p:nvPr>
        </p:nvSpPr>
        <p:spPr/>
        <p:txBody>
          <a:bodyPr/>
          <a:lstStyle/>
          <a:p>
            <a:r>
              <a:rPr lang="en-US" altLang="en-US"/>
              <a:t>Jesus’ Parable</a:t>
            </a:r>
          </a:p>
        </p:txBody>
      </p:sp>
      <p:sp>
        <p:nvSpPr>
          <p:cNvPr id="5125" name="Rectangle 5"/>
          <p:cNvSpPr>
            <a:spLocks noGrp="1" noChangeArrowheads="1"/>
          </p:cNvSpPr>
          <p:nvPr>
            <p:ph type="subTitle" idx="1"/>
          </p:nvPr>
        </p:nvSpPr>
        <p:spPr/>
        <p:txBody>
          <a:bodyPr/>
          <a:lstStyle/>
          <a:p>
            <a:r>
              <a:rPr lang="en-US" altLang="en-US"/>
              <a:t>Luke 7:40-43</a:t>
            </a:r>
          </a:p>
        </p:txBody>
      </p:sp>
    </p:spTree>
    <p:custDataLst>
      <p:tags r:id="rId1"/>
    </p:custDataLst>
  </p:cSld>
  <p:clrMapOvr>
    <a:masterClrMapping/>
  </p:clrMapOvr>
  <p:transition advTm="50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500" fill="hold"/>
                                        <p:tgtEl>
                                          <p:spTgt spid="5124"/>
                                        </p:tgtEl>
                                        <p:attrNameLst>
                                          <p:attrName>ppt_w</p:attrName>
                                        </p:attrNameLst>
                                      </p:cBhvr>
                                      <p:tavLst>
                                        <p:tav tm="0">
                                          <p:val>
                                            <p:fltVal val="0"/>
                                          </p:val>
                                        </p:tav>
                                        <p:tav tm="100000">
                                          <p:val>
                                            <p:strVal val="#ppt_w"/>
                                          </p:val>
                                        </p:tav>
                                      </p:tavLst>
                                    </p:anim>
                                    <p:anim calcmode="lin" valueType="num">
                                      <p:cBhvr>
                                        <p:cTn id="8" dur="500" fill="hold"/>
                                        <p:tgtEl>
                                          <p:spTgt spid="512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125">
                                            <p:txEl>
                                              <p:pRg st="0" end="0"/>
                                            </p:txEl>
                                          </p:spTgt>
                                        </p:tgtEl>
                                        <p:attrNameLst>
                                          <p:attrName>style.visibility</p:attrName>
                                        </p:attrNameLst>
                                      </p:cBhvr>
                                      <p:to>
                                        <p:strVal val="visible"/>
                                      </p:to>
                                    </p:set>
                                    <p:animEffect transition="in" filter="checkerboard(across)">
                                      <p:cBhvr>
                                        <p:cTn id="13" dur="500"/>
                                        <p:tgtEl>
                                          <p:spTgt spid="5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r>
              <a:rPr lang="en-US" altLang="en-US"/>
              <a:t>Luke 7:40-43</a:t>
            </a:r>
          </a:p>
        </p:txBody>
      </p:sp>
      <p:sp>
        <p:nvSpPr>
          <p:cNvPr id="14341" name="Text Box 5"/>
          <p:cNvSpPr txBox="1">
            <a:spLocks noChangeArrowheads="1"/>
          </p:cNvSpPr>
          <p:nvPr/>
        </p:nvSpPr>
        <p:spPr bwMode="auto">
          <a:xfrm>
            <a:off x="914400" y="1447800"/>
            <a:ext cx="7315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40 (NIV) Jesus answered him, “Simon, I have something to tell you.” </a:t>
            </a:r>
          </a:p>
          <a:p>
            <a:r>
              <a:rPr lang="en-US" altLang="en-US" sz="2400"/>
              <a:t>“Tell me, teacher,” he said. </a:t>
            </a:r>
          </a:p>
          <a:p>
            <a:r>
              <a:rPr lang="en-US" altLang="en-US" sz="2400"/>
              <a:t>41 “Two men owed money to a certain moneylender. One owed him five hundred denarii, and the other fifty. 42 Neither of them had the money to pay him back, so he canceled the debts of both. Now which of them will love him more?” </a:t>
            </a:r>
          </a:p>
          <a:p>
            <a:r>
              <a:rPr lang="en-US" altLang="en-US" sz="2400"/>
              <a:t>43 Simon replied, “I suppose the one who had the bigger debt canceled.” </a:t>
            </a:r>
          </a:p>
          <a:p>
            <a:r>
              <a:rPr lang="en-US" altLang="en-US" sz="2400"/>
              <a:t>“You have judged correctly,” Jesus said. </a:t>
            </a:r>
          </a:p>
        </p:txBody>
      </p:sp>
    </p:spTree>
    <p:custDataLst>
      <p:tags r:id="rId1"/>
    </p:custDataLst>
  </p:cSld>
  <p:clrMapOvr>
    <a:masterClrMapping/>
  </p:clrMapOvr>
  <p:transition advTm="270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checkerboard(across)">
                                      <p:cBhvr>
                                        <p:cTn id="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Jesus’ Parable</a:t>
            </a:r>
          </a:p>
        </p:txBody>
      </p:sp>
      <p:sp>
        <p:nvSpPr>
          <p:cNvPr id="16387" name="Rectangle 3"/>
          <p:cNvSpPr>
            <a:spLocks noGrp="1" noChangeArrowheads="1"/>
          </p:cNvSpPr>
          <p:nvPr>
            <p:ph type="body" idx="1"/>
          </p:nvPr>
        </p:nvSpPr>
        <p:spPr>
          <a:xfrm>
            <a:off x="838200" y="1447800"/>
            <a:ext cx="7162800" cy="4525963"/>
          </a:xfrm>
        </p:spPr>
        <p:txBody>
          <a:bodyPr/>
          <a:lstStyle/>
          <a:p>
            <a:pPr>
              <a:lnSpc>
                <a:spcPct val="80000"/>
              </a:lnSpc>
            </a:pPr>
            <a:r>
              <a:rPr lang="en-US" altLang="en-US" sz="2800"/>
              <a:t>Jesus tells Simon the parable, without letting on that he knows what Simon is thinking.</a:t>
            </a:r>
          </a:p>
          <a:p>
            <a:pPr>
              <a:lnSpc>
                <a:spcPct val="80000"/>
              </a:lnSpc>
            </a:pPr>
            <a:r>
              <a:rPr lang="en-US" altLang="en-US" sz="2800"/>
              <a:t>Two fellows are in debt to a moneylender:</a:t>
            </a:r>
          </a:p>
          <a:p>
            <a:pPr lvl="1">
              <a:lnSpc>
                <a:spcPct val="80000"/>
              </a:lnSpc>
            </a:pPr>
            <a:r>
              <a:rPr lang="en-US" altLang="en-US" sz="2400"/>
              <a:t>One owes 500 denarii</a:t>
            </a:r>
          </a:p>
          <a:p>
            <a:pPr lvl="1">
              <a:lnSpc>
                <a:spcPct val="80000"/>
              </a:lnSpc>
            </a:pPr>
            <a:r>
              <a:rPr lang="en-US" altLang="en-US" sz="2400"/>
              <a:t>The other owes 50</a:t>
            </a:r>
          </a:p>
          <a:p>
            <a:pPr>
              <a:lnSpc>
                <a:spcPct val="80000"/>
              </a:lnSpc>
            </a:pPr>
            <a:r>
              <a:rPr lang="en-US" altLang="en-US" sz="2800"/>
              <a:t>Neither can pay, but lender forgives both.</a:t>
            </a:r>
          </a:p>
          <a:p>
            <a:pPr>
              <a:lnSpc>
                <a:spcPct val="80000"/>
              </a:lnSpc>
            </a:pPr>
            <a:r>
              <a:rPr lang="en-US" altLang="en-US" sz="2800"/>
              <a:t>Who will love creditor more?</a:t>
            </a:r>
          </a:p>
          <a:p>
            <a:pPr>
              <a:lnSpc>
                <a:spcPct val="80000"/>
              </a:lnSpc>
            </a:pPr>
            <a:r>
              <a:rPr lang="en-US" altLang="en-US" sz="2800"/>
              <a:t>Simon: I imagine the one forgiven more.</a:t>
            </a:r>
          </a:p>
          <a:p>
            <a:pPr>
              <a:lnSpc>
                <a:spcPct val="80000"/>
              </a:lnSpc>
            </a:pPr>
            <a:r>
              <a:rPr lang="en-US" altLang="en-US" sz="2800"/>
              <a:t>Jesus (giving positive reinforcement): You’re right!</a:t>
            </a:r>
          </a:p>
        </p:txBody>
      </p:sp>
    </p:spTree>
    <p:custDataLst>
      <p:tags r:id="rId1"/>
    </p:custDataLst>
  </p:cSld>
  <p:clrMapOvr>
    <a:masterClrMapping/>
  </p:clrMapOvr>
  <p:transition advTm="682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additive="base">
                                        <p:cTn id="49"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WashFeet"/>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14400" y="1509713"/>
            <a:ext cx="7467600" cy="3919537"/>
          </a:xfrm>
          <a:prstGeom prst="rect">
            <a:avLst/>
          </a:prstGeom>
          <a:noFill/>
          <a:extLst>
            <a:ext uri="{909E8E84-426E-40DD-AFC4-6F175D3DCCD1}">
              <a14:hiddenFill xmlns:a14="http://schemas.microsoft.com/office/drawing/2010/main">
                <a:solidFill>
                  <a:srgbClr val="FFFFFF"/>
                </a:solidFill>
              </a14:hiddenFill>
            </a:ext>
          </a:extLst>
        </p:spPr>
      </p:pic>
      <p:sp>
        <p:nvSpPr>
          <p:cNvPr id="7172" name="Rectangle 4"/>
          <p:cNvSpPr>
            <a:spLocks noGrp="1" noChangeArrowheads="1"/>
          </p:cNvSpPr>
          <p:nvPr>
            <p:ph type="ctrTitle"/>
          </p:nvPr>
        </p:nvSpPr>
        <p:spPr/>
        <p:txBody>
          <a:bodyPr/>
          <a:lstStyle/>
          <a:p>
            <a:r>
              <a:rPr lang="en-US" altLang="en-US"/>
              <a:t>Application to the Incident</a:t>
            </a:r>
          </a:p>
        </p:txBody>
      </p:sp>
      <p:sp>
        <p:nvSpPr>
          <p:cNvPr id="7173" name="Rectangle 5"/>
          <p:cNvSpPr>
            <a:spLocks noGrp="1" noChangeArrowheads="1"/>
          </p:cNvSpPr>
          <p:nvPr>
            <p:ph type="subTitle" idx="1"/>
          </p:nvPr>
        </p:nvSpPr>
        <p:spPr/>
        <p:txBody>
          <a:bodyPr/>
          <a:lstStyle/>
          <a:p>
            <a:r>
              <a:rPr lang="en-US" altLang="en-US"/>
              <a:t>Luke 7:44-50</a:t>
            </a:r>
          </a:p>
        </p:txBody>
      </p:sp>
    </p:spTree>
    <p:custDataLst>
      <p:tags r:id="rId1"/>
    </p:custDataLst>
  </p:cSld>
  <p:clrMapOvr>
    <a:masterClrMapping/>
  </p:clrMapOvr>
  <p:transition advTm="69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ppt_w</p:attrName>
                                        </p:attrNameLst>
                                      </p:cBhvr>
                                      <p:tavLst>
                                        <p:tav tm="0">
                                          <p:val>
                                            <p:fltVal val="0"/>
                                          </p:val>
                                        </p:tav>
                                        <p:tav tm="100000">
                                          <p:val>
                                            <p:strVal val="#ppt_w"/>
                                          </p:val>
                                        </p:tav>
                                      </p:tavLst>
                                    </p:anim>
                                    <p:anim calcmode="lin" valueType="num">
                                      <p:cBhvr>
                                        <p:cTn id="8" dur="500" fill="hold"/>
                                        <p:tgtEl>
                                          <p:spTgt spid="717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173">
                                            <p:txEl>
                                              <p:pRg st="0" end="0"/>
                                            </p:txEl>
                                          </p:spTgt>
                                        </p:tgtEl>
                                        <p:attrNameLst>
                                          <p:attrName>style.visibility</p:attrName>
                                        </p:attrNameLst>
                                      </p:cBhvr>
                                      <p:to>
                                        <p:strVal val="visible"/>
                                      </p:to>
                                    </p:set>
                                    <p:animEffect transition="in" filter="checkerboard(across)">
                                      <p:cBhvr>
                                        <p:cTn id="13" dur="500"/>
                                        <p:tgtEl>
                                          <p:spTgt spid="71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US" altLang="en-US"/>
              <a:t>Luke 7:44-50</a:t>
            </a:r>
          </a:p>
        </p:txBody>
      </p:sp>
      <p:sp>
        <p:nvSpPr>
          <p:cNvPr id="17413" name="Text Box 5"/>
          <p:cNvSpPr txBox="1">
            <a:spLocks noChangeArrowheads="1"/>
          </p:cNvSpPr>
          <p:nvPr/>
        </p:nvSpPr>
        <p:spPr bwMode="auto">
          <a:xfrm>
            <a:off x="533400" y="1371600"/>
            <a:ext cx="8077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44 (NIV) Then he turned toward the woman and said to Simon, “Do you see this woman? I came into your house. You did not give me any water for my feet, but she wet my feet with her tears and wiped them with her hair. 45 You did not give me a kiss, but this woman, from the time I entered, has not stopped kissing my feet. 46 You did not put oil on my head, but she has poured perfume on my feet. 47 Therefore, I tell you, her many sins have been forgiven </a:t>
            </a:r>
            <a:r>
              <a:rPr lang="en-US" altLang="en-US" sz="2400">
                <a:latin typeface="WP TypographicSymbols" pitchFamily="2" charset="0"/>
              </a:rPr>
              <a:t>n </a:t>
            </a:r>
            <a:r>
              <a:rPr lang="en-US" altLang="en-US" sz="2400"/>
              <a:t>for she loved much. But he who has been forgiven little loves little.” 48 Then Jesus said to her, “Your sins are forgiven.” 49 The other guests began to say among themselves, “Who is this who even forgives sins?” </a:t>
            </a:r>
          </a:p>
          <a:p>
            <a:r>
              <a:rPr lang="en-US" altLang="en-US" sz="2400"/>
              <a:t>50 Jesus said to the woman, “Your faith has saved you; go in peace.” </a:t>
            </a:r>
          </a:p>
        </p:txBody>
      </p:sp>
    </p:spTree>
    <p:custDataLst>
      <p:tags r:id="rId1"/>
    </p:custDataLst>
  </p:cSld>
  <p:clrMapOvr>
    <a:masterClrMapping/>
  </p:clrMapOvr>
  <p:transition advTm="501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checkerboard(across)">
                                      <p:cBhvr>
                                        <p:cTn id="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3.1|2.6"/>
</p:tagLst>
</file>

<file path=ppt/tags/tag10.xml><?xml version="1.0" encoding="utf-8"?>
<p:tagLst xmlns:a="http://schemas.openxmlformats.org/drawingml/2006/main" xmlns:r="http://schemas.openxmlformats.org/officeDocument/2006/relationships" xmlns:p="http://schemas.openxmlformats.org/presentationml/2006/main">
  <p:tag name="TIMING" val="|1.7|6.8|2.1|7.7|12.4"/>
</p:tagLst>
</file>

<file path=ppt/tags/tag11.xml><?xml version="1.0" encoding="utf-8"?>
<p:tagLst xmlns:a="http://schemas.openxmlformats.org/drawingml/2006/main" xmlns:r="http://schemas.openxmlformats.org/officeDocument/2006/relationships" xmlns:p="http://schemas.openxmlformats.org/presentationml/2006/main">
  <p:tag name="TIMING" val="|1.7|6.2|18.3|28.9|34|18|9.3|15.8|22.9"/>
</p:tagLst>
</file>

<file path=ppt/tags/tag12.xml><?xml version="1.0" encoding="utf-8"?>
<p:tagLst xmlns:a="http://schemas.openxmlformats.org/drawingml/2006/main" xmlns:r="http://schemas.openxmlformats.org/officeDocument/2006/relationships" xmlns:p="http://schemas.openxmlformats.org/presentationml/2006/main">
  <p:tag name="TIMING" val="|0.7|2.9|7.4"/>
</p:tagLst>
</file>

<file path=ppt/tags/tag13.xml><?xml version="1.0" encoding="utf-8"?>
<p:tagLst xmlns:a="http://schemas.openxmlformats.org/drawingml/2006/main" xmlns:r="http://schemas.openxmlformats.org/officeDocument/2006/relationships" xmlns:p="http://schemas.openxmlformats.org/presentationml/2006/main">
  <p:tag name="TIMING" val="|3.5|9.6|2.8|4.6|12.4"/>
</p:tagLst>
</file>

<file path=ppt/tags/tag14.xml><?xml version="1.0" encoding="utf-8"?>
<p:tagLst xmlns:a="http://schemas.openxmlformats.org/drawingml/2006/main" xmlns:r="http://schemas.openxmlformats.org/officeDocument/2006/relationships" xmlns:p="http://schemas.openxmlformats.org/presentationml/2006/main">
  <p:tag name="TIMING" val="|0.4|20.5|4|21.9"/>
</p:tagLst>
</file>

<file path=ppt/tags/tag15.xml><?xml version="1.0" encoding="utf-8"?>
<p:tagLst xmlns:a="http://schemas.openxmlformats.org/drawingml/2006/main" xmlns:r="http://schemas.openxmlformats.org/officeDocument/2006/relationships" xmlns:p="http://schemas.openxmlformats.org/presentationml/2006/main">
  <p:tag name="TIMING" val="|4.4"/>
</p:tagLst>
</file>

<file path=ppt/tags/tag16.xml><?xml version="1.0" encoding="utf-8"?>
<p:tagLst xmlns:a="http://schemas.openxmlformats.org/drawingml/2006/main" xmlns:r="http://schemas.openxmlformats.org/officeDocument/2006/relationships" xmlns:p="http://schemas.openxmlformats.org/presentationml/2006/main">
  <p:tag name="TIMING" val="|9.9|15.2|5.1|7.7|11.4|3.8|6.3"/>
</p:tagLst>
</file>

<file path=ppt/tags/tag17.xml><?xml version="1.0" encoding="utf-8"?>
<p:tagLst xmlns:a="http://schemas.openxmlformats.org/drawingml/2006/main" xmlns:r="http://schemas.openxmlformats.org/officeDocument/2006/relationships" xmlns:p="http://schemas.openxmlformats.org/presentationml/2006/main">
  <p:tag name="TIMING" val="|0.4|57.3"/>
</p:tagLst>
</file>

<file path=ppt/tags/tag18.xml><?xml version="1.0" encoding="utf-8"?>
<p:tagLst xmlns:a="http://schemas.openxmlformats.org/drawingml/2006/main" xmlns:r="http://schemas.openxmlformats.org/officeDocument/2006/relationships" xmlns:p="http://schemas.openxmlformats.org/presentationml/2006/main">
  <p:tag name="TIMING" val="|0.3|6.5|7.3|16.8|14.1|20.5|11.7"/>
</p:tagLst>
</file>

<file path=ppt/tags/tag19.xml><?xml version="1.0" encoding="utf-8"?>
<p:tagLst xmlns:a="http://schemas.openxmlformats.org/drawingml/2006/main" xmlns:r="http://schemas.openxmlformats.org/officeDocument/2006/relationships" xmlns:p="http://schemas.openxmlformats.org/presentationml/2006/main">
  <p:tag name="TIMING" val="|1.7|3.6"/>
</p:tagLst>
</file>

<file path=ppt/tags/tag2.xml><?xml version="1.0" encoding="utf-8"?>
<p:tagLst xmlns:a="http://schemas.openxmlformats.org/drawingml/2006/main" xmlns:r="http://schemas.openxmlformats.org/officeDocument/2006/relationships" xmlns:p="http://schemas.openxmlformats.org/presentationml/2006/main">
  <p:tag name="TIMING" val="|1.4|1.5"/>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2.1|7.2|7.2|12.1|3.8|6.8|5.5"/>
</p:tagLst>
</file>

<file path=ppt/tags/tag5.xml><?xml version="1.0" encoding="utf-8"?>
<p:tagLst xmlns:a="http://schemas.openxmlformats.org/drawingml/2006/main" xmlns:r="http://schemas.openxmlformats.org/officeDocument/2006/relationships" xmlns:p="http://schemas.openxmlformats.org/presentationml/2006/main">
  <p:tag name="TIMING" val="|0.9|1.2"/>
</p:tagLst>
</file>

<file path=ppt/tags/tag6.xml><?xml version="1.0" encoding="utf-8"?>
<p:tagLst xmlns:a="http://schemas.openxmlformats.org/drawingml/2006/main" xmlns:r="http://schemas.openxmlformats.org/officeDocument/2006/relationships" xmlns:p="http://schemas.openxmlformats.org/presentationml/2006/main">
  <p:tag name="TIMING" val="|0.4"/>
</p:tagLst>
</file>

<file path=ppt/tags/tag7.xml><?xml version="1.0" encoding="utf-8"?>
<p:tagLst xmlns:a="http://schemas.openxmlformats.org/drawingml/2006/main" xmlns:r="http://schemas.openxmlformats.org/officeDocument/2006/relationships" xmlns:p="http://schemas.openxmlformats.org/presentationml/2006/main">
  <p:tag name="TIMING" val="|2.4|6.8|3.7|3.3|24.1|8.8|3.6|3.3"/>
</p:tagLst>
</file>

<file path=ppt/tags/tag8.xml><?xml version="1.0" encoding="utf-8"?>
<p:tagLst xmlns:a="http://schemas.openxmlformats.org/drawingml/2006/main" xmlns:r="http://schemas.openxmlformats.org/officeDocument/2006/relationships" xmlns:p="http://schemas.openxmlformats.org/presentationml/2006/main">
  <p:tag name="TIMING" val="|0.9|1.6"/>
</p:tagLst>
</file>

<file path=ppt/tags/tag9.xml><?xml version="1.0" encoding="utf-8"?>
<p:tagLst xmlns:a="http://schemas.openxmlformats.org/drawingml/2006/main" xmlns:r="http://schemas.openxmlformats.org/officeDocument/2006/relationships" xmlns:p="http://schemas.openxmlformats.org/presentationml/2006/main">
  <p:tag name="TIMING" val="|2.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143</TotalTime>
  <Words>1047</Words>
  <Application>Microsoft Office PowerPoint</Application>
  <PresentationFormat>On-screen Show (4:3)</PresentationFormat>
  <Paragraphs>90</Paragraphs>
  <Slides>19</Slides>
  <Notes>0</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Two Debtors</vt:lpstr>
      <vt:lpstr>The Incident</vt:lpstr>
      <vt:lpstr>Luke 7:36-39</vt:lpstr>
      <vt:lpstr>The Incident</vt:lpstr>
      <vt:lpstr>Jesus’ Parable</vt:lpstr>
      <vt:lpstr>Luke 7:40-43</vt:lpstr>
      <vt:lpstr>Jesus’ Parable</vt:lpstr>
      <vt:lpstr>Application to the Incident</vt:lpstr>
      <vt:lpstr>Luke 7:44-50</vt:lpstr>
      <vt:lpstr>Application to the Incident</vt:lpstr>
      <vt:lpstr>Scorecard</vt:lpstr>
      <vt:lpstr>Jesus’ Warrant</vt:lpstr>
      <vt:lpstr>Why Forgiven?</vt:lpstr>
      <vt:lpstr>Why Forgiven?</vt:lpstr>
      <vt:lpstr>Application to Us</vt:lpstr>
      <vt:lpstr>Some Lessons</vt:lpstr>
      <vt:lpstr>Some Lessons</vt:lpstr>
      <vt:lpstr>Some Lessons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Debtors</dc:title>
  <dc:creator>rnewman</dc:creator>
  <cp:lastModifiedBy>Newman</cp:lastModifiedBy>
  <cp:revision>64</cp:revision>
  <dcterms:created xsi:type="dcterms:W3CDTF">2010-10-02T19:23:35Z</dcterms:created>
  <dcterms:modified xsi:type="dcterms:W3CDTF">2015-07-09T17:37:50Z</dcterms:modified>
</cp:coreProperties>
</file>