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2" r:id="rId14"/>
    <p:sldId id="268" r:id="rId15"/>
    <p:sldId id="269" r:id="rId16"/>
    <p:sldId id="270" r:id="rId17"/>
    <p:sldId id="271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0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1710E0-0DCB-480C-A639-E6F9BC2BD6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0058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A903ED-F002-43CA-BC0F-DE663873B3F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9849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8F574F-B4C9-4049-BE97-5A4872293F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5032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86E546-34ED-43F2-99B1-5A3913C2B2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7976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9FFE0B-4D9E-4AE4-B0DC-A90033A948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4747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A0C4BF-7397-4485-AA03-1947642B8BB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1955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BFAE1C-C9CC-408B-ADB8-C0FE6EA058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3130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380C1B-EF06-4FA1-9F95-F796EB31182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0671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10C3F5-C074-4C58-91EB-EED9030430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0789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52DD81-66D2-4EA6-A582-DBCA276E83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1802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1275C5-53C8-4651-A969-B4791CDFDF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1144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0FA2323-D9DA-4789-80C1-45600859AE1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2" Type="http://schemas.microsoft.com/office/2007/relationships/media" Target="../media/media1.mp3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1.wmf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MCj03972640000[1]"/>
          <p:cNvPicPr>
            <a:picLocks noChangeAspect="1" noChangeArrowheads="1"/>
          </p:cNvPicPr>
          <p:nvPr/>
        </p:nvPicPr>
        <p:blipFill>
          <a:blip r:embed="rId5" cstate="print">
            <a:lum bright="60000" contrast="-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84338"/>
            <a:ext cx="6019800" cy="344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sz="6000"/>
              <a:t>The Trustworthiness </a:t>
            </a:r>
            <a:br>
              <a:rPr lang="en-US" altLang="en-US" sz="6000"/>
            </a:br>
            <a:r>
              <a:rPr lang="en-US" altLang="en-US" sz="6000"/>
              <a:t>of the Bible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/>
              <a:t>Robert C. Newman</a:t>
            </a:r>
          </a:p>
        </p:txBody>
      </p:sp>
      <p:pic>
        <p:nvPicPr>
          <p:cNvPr id="2" name="TrustworthyBible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09600" y="54864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804"/>
    </mc:Choice>
    <mc:Fallback>
      <p:transition spd="slow" advTm="508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050" grpId="0"/>
      <p:bldP spid="2051" grpId="0" build="p"/>
    </p:bldLst>
  </p:timing>
  <p:extLst>
    <p:ext uri="{E180D4A7-C9FB-4DFB-919C-405C955672EB}">
      <p14:showEvtLst xmlns:p14="http://schemas.microsoft.com/office/powerpoint/2010/main">
        <p14:playEvt time="0" objId="2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Is the Bible from God?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The Bible’s ethical teachings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E.g., ‘Love your neighbor as yourself.’</a:t>
            </a:r>
          </a:p>
          <a:p>
            <a:pPr>
              <a:lnSpc>
                <a:spcPct val="90000"/>
              </a:lnSpc>
            </a:pPr>
            <a:r>
              <a:rPr lang="en-US" altLang="en-US"/>
              <a:t>The Bible’s fulfilled predictions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Concerning surrounding nations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Concerning Israel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Concerning the Messiah</a:t>
            </a:r>
          </a:p>
          <a:p>
            <a:pPr>
              <a:lnSpc>
                <a:spcPct val="90000"/>
              </a:lnSpc>
            </a:pPr>
            <a:r>
              <a:rPr lang="en-US" altLang="en-US"/>
              <a:t>Changed lives due to the Bible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Individuals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Societies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7631"/>
    </mc:Choice>
    <mc:Fallback>
      <p:transition spd="slow" advTm="2076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Bible Transmission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Since printing was not used in Europe before the late 1400s, Bibles were copied by hand till then (as were all other books).</a:t>
            </a:r>
          </a:p>
          <a:p>
            <a:pPr>
              <a:lnSpc>
                <a:spcPct val="90000"/>
              </a:lnSpc>
            </a:pPr>
            <a:r>
              <a:rPr lang="en-US" altLang="en-US"/>
              <a:t>How do we know the Bible was not changed drastically over this period?</a:t>
            </a:r>
          </a:p>
          <a:p>
            <a:pPr>
              <a:lnSpc>
                <a:spcPct val="90000"/>
              </a:lnSpc>
            </a:pPr>
            <a:r>
              <a:rPr lang="en-US" altLang="en-US"/>
              <a:t>If God had it written as his message to humans, he would have protected it.</a:t>
            </a:r>
          </a:p>
          <a:p>
            <a:pPr>
              <a:lnSpc>
                <a:spcPct val="90000"/>
              </a:lnSpc>
            </a:pPr>
            <a:r>
              <a:rPr lang="en-US" altLang="en-US"/>
              <a:t>We can check this by looking at manuscripts from various periods.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4984"/>
    </mc:Choice>
    <mc:Fallback>
      <p:transition spd="slow" advTm="349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Bible Transmission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For the Old Testament, we have manuscripts from before the time of Jesus.</a:t>
            </a:r>
          </a:p>
          <a:p>
            <a:pPr>
              <a:lnSpc>
                <a:spcPct val="90000"/>
              </a:lnSpc>
            </a:pPr>
            <a:r>
              <a:rPr lang="en-US" altLang="en-US"/>
              <a:t>For the New Testament, we have manuscripts from before 200 AD.</a:t>
            </a:r>
          </a:p>
          <a:p>
            <a:pPr>
              <a:lnSpc>
                <a:spcPct val="90000"/>
              </a:lnSpc>
            </a:pPr>
            <a:r>
              <a:rPr lang="en-US" altLang="en-US"/>
              <a:t>We have many thousands of manuscripts from before the age of printing.</a:t>
            </a:r>
          </a:p>
          <a:p>
            <a:pPr>
              <a:lnSpc>
                <a:spcPct val="90000"/>
              </a:lnSpc>
            </a:pPr>
            <a:r>
              <a:rPr lang="en-US" altLang="en-US"/>
              <a:t>Bible manuscripts are typically closer to the time of writing than for other ancient books.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0453"/>
    </mc:Choice>
    <mc:Fallback>
      <p:transition spd="slow" advTm="904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Comparison to Other Works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000">
                <a:solidFill>
                  <a:srgbClr val="CC3300"/>
                </a:solidFill>
              </a:rPr>
              <a:t>Work               Originally Written   Earliest Comp Ms   Difference</a:t>
            </a:r>
          </a:p>
          <a:p>
            <a:pPr>
              <a:lnSpc>
                <a:spcPct val="80000"/>
              </a:lnSpc>
            </a:pPr>
            <a:r>
              <a:rPr lang="en-US" altLang="en-US" sz="2800"/>
              <a:t>New Testament   ~75       ~ 350            ~275</a:t>
            </a:r>
          </a:p>
          <a:p>
            <a:pPr>
              <a:lnSpc>
                <a:spcPct val="80000"/>
              </a:lnSpc>
            </a:pPr>
            <a:r>
              <a:rPr lang="en-US" altLang="en-US" sz="2800"/>
              <a:t>Josephus             ~90      ~1000            ~900</a:t>
            </a:r>
          </a:p>
          <a:p>
            <a:pPr>
              <a:lnSpc>
                <a:spcPct val="80000"/>
              </a:lnSpc>
            </a:pPr>
            <a:r>
              <a:rPr lang="en-US" altLang="en-US" sz="2800"/>
              <a:t>Plutarch             ~100        ~950            ~850</a:t>
            </a:r>
          </a:p>
          <a:p>
            <a:pPr>
              <a:lnSpc>
                <a:spcPct val="80000"/>
              </a:lnSpc>
            </a:pPr>
            <a:r>
              <a:rPr lang="en-US" altLang="en-US" sz="2800"/>
              <a:t>Tacitus               ~100        ~850            ~750</a:t>
            </a:r>
          </a:p>
          <a:p>
            <a:pPr>
              <a:lnSpc>
                <a:spcPct val="80000"/>
              </a:lnSpc>
            </a:pPr>
            <a:endParaRPr lang="en-US" altLang="en-US" sz="2800"/>
          </a:p>
          <a:p>
            <a:pPr>
              <a:lnSpc>
                <a:spcPct val="80000"/>
              </a:lnSpc>
            </a:pPr>
            <a:r>
              <a:rPr lang="en-US" altLang="en-US" sz="2800"/>
              <a:t>Old Testament 1400-400  ~350         750-1750</a:t>
            </a:r>
          </a:p>
          <a:p>
            <a:pPr>
              <a:lnSpc>
                <a:spcPct val="80000"/>
              </a:lnSpc>
            </a:pPr>
            <a:r>
              <a:rPr lang="en-US" altLang="en-US" sz="2800"/>
              <a:t>Enuma Elish   ~1750 BC  ~650 BC      ~1100</a:t>
            </a:r>
          </a:p>
          <a:p>
            <a:pPr>
              <a:lnSpc>
                <a:spcPct val="80000"/>
              </a:lnSpc>
            </a:pPr>
            <a:r>
              <a:rPr lang="en-US" altLang="en-US" sz="2800"/>
              <a:t>Rigveda          1500-1000 ~1350 AD   ~2600</a:t>
            </a:r>
          </a:p>
          <a:p>
            <a:pPr>
              <a:lnSpc>
                <a:spcPct val="80000"/>
              </a:lnSpc>
            </a:pPr>
            <a:r>
              <a:rPr lang="en-US" altLang="en-US" sz="2800"/>
              <a:t>Iliad               bef 700 BC  ~1050 AD     1750+</a:t>
            </a:r>
          </a:p>
          <a:p>
            <a:pPr>
              <a:lnSpc>
                <a:spcPct val="80000"/>
              </a:lnSpc>
            </a:pPr>
            <a:endParaRPr lang="en-US" altLang="en-US" sz="28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3703"/>
    </mc:Choice>
    <mc:Fallback>
      <p:transition spd="slow" advTm="203703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Bible Transmission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There are only minor differences between early and late manuscripts. </a:t>
            </a:r>
          </a:p>
          <a:p>
            <a:pPr>
              <a:lnSpc>
                <a:spcPct val="90000"/>
              </a:lnSpc>
            </a:pPr>
            <a:r>
              <a:rPr lang="en-US" altLang="en-US"/>
              <a:t>Over recent centuries, a science called ‘textual criticism’ has been developed to obtain the best text from manuscripts of ancient books.</a:t>
            </a:r>
          </a:p>
          <a:p>
            <a:pPr>
              <a:lnSpc>
                <a:spcPct val="90000"/>
              </a:lnSpc>
            </a:pPr>
            <a:r>
              <a:rPr lang="en-US" altLang="en-US"/>
              <a:t>Modern translations of the Bible use the information from the earliest available manuscripts.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664"/>
    </mc:Choice>
    <mc:Fallback>
      <p:transition spd="slow" advTm="606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Bible Translation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/>
              <a:t>The Bible was originally written in Hebrew, Aramaic, and Greek.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Old Testament mostly in Hebrew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New Testament mostly in Greek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Translations of the Bible have been made into thousands of languages, beginning in the 2</a:t>
            </a:r>
            <a:r>
              <a:rPr lang="en-US" altLang="en-US" sz="2800" baseline="30000"/>
              <a:t>nd</a:t>
            </a:r>
            <a:r>
              <a:rPr lang="en-US" altLang="en-US" sz="2800"/>
              <a:t> century AD.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Modern humans who wish to take the trouble to learn Hebrew and Greek can check the translations into their own languages.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9150"/>
    </mc:Choice>
    <mc:Fallback>
      <p:transition spd="slow" advTm="491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Conclusions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/>
              <a:t>	</a:t>
            </a:r>
            <a:r>
              <a:rPr lang="en-US" altLang="en-US" sz="3600" b="1"/>
              <a:t>We have good evidence that:</a:t>
            </a:r>
          </a:p>
          <a:p>
            <a:r>
              <a:rPr lang="en-US" altLang="en-US"/>
              <a:t>God exists</a:t>
            </a:r>
          </a:p>
          <a:p>
            <a:r>
              <a:rPr lang="en-US" altLang="en-US"/>
              <a:t>The Bible is God’s message to humans.</a:t>
            </a:r>
          </a:p>
          <a:p>
            <a:r>
              <a:rPr lang="en-US" altLang="en-US"/>
              <a:t>The Bible has been carefully transmitted to us in modern times.</a:t>
            </a:r>
          </a:p>
          <a:p>
            <a:r>
              <a:rPr lang="en-US" altLang="en-US"/>
              <a:t>The Bible has been carefully translated into our native languages.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196"/>
    </mc:Choice>
    <mc:Fallback>
      <p:transition spd="slow" advTm="211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8" name="Picture 6" descr="MCj03972640000[1]"/>
          <p:cNvPicPr>
            <a:picLocks noChangeAspect="1" noChangeArrowheads="1"/>
          </p:cNvPicPr>
          <p:nvPr/>
        </p:nvPicPr>
        <p:blipFill>
          <a:blip r:embed="rId3" cstate="print">
            <a:lum bright="60000" contrast="-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84338"/>
            <a:ext cx="6019800" cy="344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6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sz="6000"/>
              <a:t>The End</a:t>
            </a: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/>
              <a:t>We can study &amp; apply the Bible with confidence.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1602"/>
    </mc:Choice>
    <mc:Fallback>
      <p:transition spd="slow" advTm="516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/>
      <p:bldP spid="1843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What is the Bible?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A collection of books handed down from ancient times by the Christian church, which books claim to be a message from the Creator to the entire human race.</a:t>
            </a:r>
          </a:p>
          <a:p>
            <a:pPr>
              <a:lnSpc>
                <a:spcPct val="90000"/>
              </a:lnSpc>
            </a:pPr>
            <a:r>
              <a:rPr lang="en-US" altLang="en-US"/>
              <a:t>These books are grouped in two collections called the Old Testament and the New Testament (or old covenant and new covenant), and are usually bound in one volume.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2274"/>
    </mc:Choice>
    <mc:Fallback>
      <p:transition spd="slow" advTm="422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Finding a Passage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Because the Bible is a collection of books, it is sometimes hard to find a passage, since the books are not given in alphabetical order.</a:t>
            </a:r>
          </a:p>
          <a:p>
            <a:pPr>
              <a:lnSpc>
                <a:spcPct val="90000"/>
              </a:lnSpc>
            </a:pPr>
            <a:r>
              <a:rPr lang="en-US" altLang="en-US"/>
              <a:t>We use a technique somewhat like the post office does for getting a letter to you: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Country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Postal code &amp; city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Street &amp; number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Name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5445"/>
    </mc:Choice>
    <mc:Fallback>
      <p:transition spd="slow" advTm="454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Finding a Passage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So we look in:</a:t>
            </a:r>
          </a:p>
          <a:p>
            <a:pPr lvl="1"/>
            <a:r>
              <a:rPr lang="en-US" altLang="en-US"/>
              <a:t>The Bible (Old or New Testament?)</a:t>
            </a:r>
          </a:p>
          <a:p>
            <a:pPr lvl="1"/>
            <a:r>
              <a:rPr lang="en-US" altLang="en-US"/>
              <a:t>Book? (need a list)</a:t>
            </a:r>
          </a:p>
          <a:p>
            <a:pPr lvl="1"/>
            <a:r>
              <a:rPr lang="en-US" altLang="en-US"/>
              <a:t>Chapter? </a:t>
            </a:r>
          </a:p>
          <a:p>
            <a:pPr lvl="1"/>
            <a:r>
              <a:rPr lang="en-US" altLang="en-US"/>
              <a:t>Verse?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1056"/>
    </mc:Choice>
    <mc:Fallback>
      <p:transition spd="slow" advTm="310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Finding a Passage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Suppose we wish to find the passage discussed last night from Lesson 29, the parable of the prodigal son:</a:t>
            </a:r>
          </a:p>
          <a:p>
            <a:r>
              <a:rPr lang="en-US" altLang="en-US"/>
              <a:t>We look in:</a:t>
            </a:r>
          </a:p>
          <a:p>
            <a:pPr lvl="1"/>
            <a:r>
              <a:rPr lang="en-US" altLang="en-US"/>
              <a:t>Bible (New Testament)</a:t>
            </a:r>
          </a:p>
          <a:p>
            <a:pPr lvl="1"/>
            <a:r>
              <a:rPr lang="en-US" altLang="en-US"/>
              <a:t>(3</a:t>
            </a:r>
            <a:r>
              <a:rPr lang="en-US" altLang="en-US" baseline="30000"/>
              <a:t>rd</a:t>
            </a:r>
            <a:r>
              <a:rPr lang="en-US" altLang="en-US"/>
              <a:t> book) Gospel of Luke</a:t>
            </a:r>
          </a:p>
          <a:p>
            <a:pPr lvl="1"/>
            <a:r>
              <a:rPr lang="en-US" altLang="en-US"/>
              <a:t>Chapter 15</a:t>
            </a:r>
          </a:p>
          <a:p>
            <a:pPr lvl="1"/>
            <a:r>
              <a:rPr lang="en-US" altLang="en-US"/>
              <a:t>Beginning at verse 11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3454"/>
    </mc:Choice>
    <mc:Fallback>
      <p:transition spd="slow" advTm="234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Finding a Passage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So, if you have the reference for a passage (like Luke 15:11), all you need is the list of names of the books of the Bible, and the page on which each book begins.</a:t>
            </a:r>
          </a:p>
          <a:p>
            <a:r>
              <a:rPr lang="en-US" altLang="en-US"/>
              <a:t>If you only have a brief quotation (“love your neighbor as yourself”), you need to use a concordance, either a book or a computer program!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3500"/>
    </mc:Choice>
    <mc:Fallback>
      <p:transition spd="slow" advTm="635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Is the Bible Trustworthy?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I think it is, or I wouldn’t have given up a career in astrophysics to spend 35 years teaching the Bible.</a:t>
            </a:r>
          </a:p>
          <a:p>
            <a:r>
              <a:rPr lang="en-US" altLang="en-US"/>
              <a:t>I believe there is good evidence that the Bible really is God’s message for humanity.</a:t>
            </a:r>
          </a:p>
          <a:p>
            <a:r>
              <a:rPr lang="en-US" altLang="en-US"/>
              <a:t>We will look at a little of this in this talk, and more on Saturday.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6919"/>
    </mc:Choice>
    <mc:Fallback>
      <p:transition spd="slow" advTm="569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Is the Bible Trustworthy?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/>
              <a:t>	</a:t>
            </a:r>
            <a:r>
              <a:rPr lang="en-US" altLang="en-US" sz="3600" b="1"/>
              <a:t>Let’s look at this question under several headings:</a:t>
            </a:r>
          </a:p>
          <a:p>
            <a:r>
              <a:rPr lang="en-US" altLang="en-US"/>
              <a:t>Does God exist?</a:t>
            </a:r>
          </a:p>
          <a:p>
            <a:r>
              <a:rPr lang="en-US" altLang="en-US"/>
              <a:t>Is the Bible a message from God?</a:t>
            </a:r>
          </a:p>
          <a:p>
            <a:r>
              <a:rPr lang="en-US" altLang="en-US"/>
              <a:t>Has the Bible been transmitted correctly to us?</a:t>
            </a:r>
          </a:p>
          <a:p>
            <a:r>
              <a:rPr lang="en-US" altLang="en-US"/>
              <a:t>Has the Bible been translated correctly?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5808"/>
    </mc:Choice>
    <mc:Fallback>
      <p:transition spd="slow" advTm="258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Does God Exist?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Our universe had a beginning.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This implies an adequate cause.</a:t>
            </a:r>
          </a:p>
          <a:p>
            <a:pPr>
              <a:lnSpc>
                <a:spcPct val="90000"/>
              </a:lnSpc>
            </a:pPr>
            <a:r>
              <a:rPr lang="en-US" altLang="en-US"/>
              <a:t>Our universe is very finely ‘tuned.’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This implies a designer.</a:t>
            </a:r>
          </a:p>
          <a:p>
            <a:pPr>
              <a:lnSpc>
                <a:spcPct val="90000"/>
              </a:lnSpc>
            </a:pPr>
            <a:r>
              <a:rPr lang="en-US" altLang="en-US"/>
              <a:t>Earth’s cosmic environment is ‘just right.’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This implies a designer.</a:t>
            </a:r>
          </a:p>
          <a:p>
            <a:pPr>
              <a:lnSpc>
                <a:spcPct val="90000"/>
              </a:lnSpc>
            </a:pPr>
            <a:r>
              <a:rPr lang="en-US" altLang="en-US"/>
              <a:t>Living things are astonishingly complex &amp; wonderfully functional.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This implies a designer.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8703"/>
    </mc:Choice>
    <mc:Fallback>
      <p:transition spd="slow" advTm="2087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uiExpand="1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3.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2.5|68.2|17.1|6.6|5.6|19.6|10|19.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11.5|6.2|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58.2|13.2|6.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9.2|32.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3|3.8|9.1|7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1.4|1.6|2.9|4.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3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11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23.6|7.9|3|3.3|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|6.8|16.4|3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0|1.4|3|3|2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0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20.5|23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2.7|2.1|3.1|3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5|5.8|13.8|12.8|7.1|76|3.6|39.6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767</Words>
  <Application>Microsoft Office PowerPoint</Application>
  <PresentationFormat>On-screen Show (4:3)</PresentationFormat>
  <Paragraphs>96</Paragraphs>
  <Slides>17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Default Design</vt:lpstr>
      <vt:lpstr>The Trustworthiness  of the Bible</vt:lpstr>
      <vt:lpstr>What is the Bible?</vt:lpstr>
      <vt:lpstr>Finding a Passage</vt:lpstr>
      <vt:lpstr>Finding a Passage</vt:lpstr>
      <vt:lpstr>Finding a Passage</vt:lpstr>
      <vt:lpstr>Finding a Passage</vt:lpstr>
      <vt:lpstr>Is the Bible Trustworthy?</vt:lpstr>
      <vt:lpstr>Is the Bible Trustworthy?</vt:lpstr>
      <vt:lpstr>Does God Exist?</vt:lpstr>
      <vt:lpstr>Is the Bible from God?</vt:lpstr>
      <vt:lpstr>Bible Transmission</vt:lpstr>
      <vt:lpstr>Bible Transmission</vt:lpstr>
      <vt:lpstr>Comparison to Other Works</vt:lpstr>
      <vt:lpstr>Bible Transmission</vt:lpstr>
      <vt:lpstr>Bible Translation</vt:lpstr>
      <vt:lpstr>Conclusions</vt:lpstr>
      <vt:lpstr>The End</vt:lpstr>
    </vt:vector>
  </TitlesOfParts>
  <Company>Biblical Theological Seminary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Trustworthiness  of the Bible</dc:title>
  <dc:creator>rnewman</dc:creator>
  <cp:lastModifiedBy>Newman</cp:lastModifiedBy>
  <cp:revision>61</cp:revision>
  <dcterms:created xsi:type="dcterms:W3CDTF">2008-09-05T21:41:58Z</dcterms:created>
  <dcterms:modified xsi:type="dcterms:W3CDTF">2015-07-21T19:17:41Z</dcterms:modified>
</cp:coreProperties>
</file>