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0" r:id="rId17"/>
    <p:sldId id="271" r:id="rId18"/>
    <p:sldId id="272" r:id="rId19"/>
    <p:sldId id="281" r:id="rId20"/>
    <p:sldId id="273" r:id="rId21"/>
    <p:sldId id="282" r:id="rId22"/>
    <p:sldId id="274" r:id="rId23"/>
    <p:sldId id="275" r:id="rId24"/>
    <p:sldId id="276" r:id="rId25"/>
    <p:sldId id="277" r:id="rId26"/>
    <p:sldId id="278"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592856-43CF-464F-AA3A-2432295C2FBA}"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D7C38-5CE0-4D3C-B53C-0C31FD19B57B}" type="slidenum">
              <a:rPr lang="en-US" smtClean="0"/>
              <a:t>‹#›</a:t>
            </a:fld>
            <a:endParaRPr lang="en-US"/>
          </a:p>
        </p:txBody>
      </p:sp>
    </p:spTree>
    <p:extLst>
      <p:ext uri="{BB962C8B-B14F-4D97-AF65-F5344CB8AC3E}">
        <p14:creationId xmlns:p14="http://schemas.microsoft.com/office/powerpoint/2010/main" val="275445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92856-43CF-464F-AA3A-2432295C2FBA}"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D7C38-5CE0-4D3C-B53C-0C31FD19B57B}" type="slidenum">
              <a:rPr lang="en-US" smtClean="0"/>
              <a:t>‹#›</a:t>
            </a:fld>
            <a:endParaRPr lang="en-US"/>
          </a:p>
        </p:txBody>
      </p:sp>
    </p:spTree>
    <p:extLst>
      <p:ext uri="{BB962C8B-B14F-4D97-AF65-F5344CB8AC3E}">
        <p14:creationId xmlns:p14="http://schemas.microsoft.com/office/powerpoint/2010/main" val="342781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92856-43CF-464F-AA3A-2432295C2FBA}"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D7C38-5CE0-4D3C-B53C-0C31FD19B57B}" type="slidenum">
              <a:rPr lang="en-US" smtClean="0"/>
              <a:t>‹#›</a:t>
            </a:fld>
            <a:endParaRPr lang="en-US"/>
          </a:p>
        </p:txBody>
      </p:sp>
    </p:spTree>
    <p:extLst>
      <p:ext uri="{BB962C8B-B14F-4D97-AF65-F5344CB8AC3E}">
        <p14:creationId xmlns:p14="http://schemas.microsoft.com/office/powerpoint/2010/main" val="239417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92856-43CF-464F-AA3A-2432295C2FBA}"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D7C38-5CE0-4D3C-B53C-0C31FD19B57B}" type="slidenum">
              <a:rPr lang="en-US" smtClean="0"/>
              <a:t>‹#›</a:t>
            </a:fld>
            <a:endParaRPr lang="en-US"/>
          </a:p>
        </p:txBody>
      </p:sp>
    </p:spTree>
    <p:extLst>
      <p:ext uri="{BB962C8B-B14F-4D97-AF65-F5344CB8AC3E}">
        <p14:creationId xmlns:p14="http://schemas.microsoft.com/office/powerpoint/2010/main" val="340511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592856-43CF-464F-AA3A-2432295C2FBA}"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D7C38-5CE0-4D3C-B53C-0C31FD19B57B}" type="slidenum">
              <a:rPr lang="en-US" smtClean="0"/>
              <a:t>‹#›</a:t>
            </a:fld>
            <a:endParaRPr lang="en-US"/>
          </a:p>
        </p:txBody>
      </p:sp>
    </p:spTree>
    <p:extLst>
      <p:ext uri="{BB962C8B-B14F-4D97-AF65-F5344CB8AC3E}">
        <p14:creationId xmlns:p14="http://schemas.microsoft.com/office/powerpoint/2010/main" val="90135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592856-43CF-464F-AA3A-2432295C2FBA}"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D7C38-5CE0-4D3C-B53C-0C31FD19B57B}" type="slidenum">
              <a:rPr lang="en-US" smtClean="0"/>
              <a:t>‹#›</a:t>
            </a:fld>
            <a:endParaRPr lang="en-US"/>
          </a:p>
        </p:txBody>
      </p:sp>
    </p:spTree>
    <p:extLst>
      <p:ext uri="{BB962C8B-B14F-4D97-AF65-F5344CB8AC3E}">
        <p14:creationId xmlns:p14="http://schemas.microsoft.com/office/powerpoint/2010/main" val="203552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592856-43CF-464F-AA3A-2432295C2FBA}" type="datetimeFigureOut">
              <a:rPr lang="en-US" smtClean="0"/>
              <a:t>7/2/2015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D7C38-5CE0-4D3C-B53C-0C31FD19B57B}" type="slidenum">
              <a:rPr lang="en-US" smtClean="0"/>
              <a:t>‹#›</a:t>
            </a:fld>
            <a:endParaRPr lang="en-US"/>
          </a:p>
        </p:txBody>
      </p:sp>
    </p:spTree>
    <p:extLst>
      <p:ext uri="{BB962C8B-B14F-4D97-AF65-F5344CB8AC3E}">
        <p14:creationId xmlns:p14="http://schemas.microsoft.com/office/powerpoint/2010/main" val="2562200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92856-43CF-464F-AA3A-2432295C2FBA}" type="datetimeFigureOut">
              <a:rPr lang="en-US" smtClean="0"/>
              <a:t>7/2/2015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D7C38-5CE0-4D3C-B53C-0C31FD19B57B}" type="slidenum">
              <a:rPr lang="en-US" smtClean="0"/>
              <a:t>‹#›</a:t>
            </a:fld>
            <a:endParaRPr lang="en-US"/>
          </a:p>
        </p:txBody>
      </p:sp>
    </p:spTree>
    <p:extLst>
      <p:ext uri="{BB962C8B-B14F-4D97-AF65-F5344CB8AC3E}">
        <p14:creationId xmlns:p14="http://schemas.microsoft.com/office/powerpoint/2010/main" val="273678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92856-43CF-464F-AA3A-2432295C2FBA}" type="datetimeFigureOut">
              <a:rPr lang="en-US" smtClean="0"/>
              <a:t>7/2/2015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D7C38-5CE0-4D3C-B53C-0C31FD19B57B}" type="slidenum">
              <a:rPr lang="en-US" smtClean="0"/>
              <a:t>‹#›</a:t>
            </a:fld>
            <a:endParaRPr lang="en-US"/>
          </a:p>
        </p:txBody>
      </p:sp>
    </p:spTree>
    <p:extLst>
      <p:ext uri="{BB962C8B-B14F-4D97-AF65-F5344CB8AC3E}">
        <p14:creationId xmlns:p14="http://schemas.microsoft.com/office/powerpoint/2010/main" val="255613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92856-43CF-464F-AA3A-2432295C2FBA}"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D7C38-5CE0-4D3C-B53C-0C31FD19B57B}" type="slidenum">
              <a:rPr lang="en-US" smtClean="0"/>
              <a:t>‹#›</a:t>
            </a:fld>
            <a:endParaRPr lang="en-US"/>
          </a:p>
        </p:txBody>
      </p:sp>
    </p:spTree>
    <p:extLst>
      <p:ext uri="{BB962C8B-B14F-4D97-AF65-F5344CB8AC3E}">
        <p14:creationId xmlns:p14="http://schemas.microsoft.com/office/powerpoint/2010/main" val="276119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92856-43CF-464F-AA3A-2432295C2FBA}"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D7C38-5CE0-4D3C-B53C-0C31FD19B57B}" type="slidenum">
              <a:rPr lang="en-US" smtClean="0"/>
              <a:t>‹#›</a:t>
            </a:fld>
            <a:endParaRPr lang="en-US"/>
          </a:p>
        </p:txBody>
      </p:sp>
    </p:spTree>
    <p:extLst>
      <p:ext uri="{BB962C8B-B14F-4D97-AF65-F5344CB8AC3E}">
        <p14:creationId xmlns:p14="http://schemas.microsoft.com/office/powerpoint/2010/main" val="127915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92856-43CF-464F-AA3A-2432295C2FBA}" type="datetimeFigureOut">
              <a:rPr lang="en-US" smtClean="0"/>
              <a:t>7/2/2015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D7C38-5CE0-4D3C-B53C-0C31FD19B57B}" type="slidenum">
              <a:rPr lang="en-US" smtClean="0"/>
              <a:t>‹#›</a:t>
            </a:fld>
            <a:endParaRPr lang="en-US"/>
          </a:p>
        </p:txBody>
      </p:sp>
    </p:spTree>
    <p:extLst>
      <p:ext uri="{BB962C8B-B14F-4D97-AF65-F5344CB8AC3E}">
        <p14:creationId xmlns:p14="http://schemas.microsoft.com/office/powerpoint/2010/main" val="27154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143" y="1447800"/>
            <a:ext cx="6939643" cy="3886200"/>
          </a:xfrm>
          <a:prstGeom prst="rect">
            <a:avLst/>
          </a:prstGeom>
        </p:spPr>
      </p:pic>
      <p:sp>
        <p:nvSpPr>
          <p:cNvPr id="2" name="Title 1"/>
          <p:cNvSpPr>
            <a:spLocks noGrp="1"/>
          </p:cNvSpPr>
          <p:nvPr>
            <p:ph type="ctrTitle"/>
          </p:nvPr>
        </p:nvSpPr>
        <p:spPr>
          <a:xfrm>
            <a:off x="691032" y="2895600"/>
            <a:ext cx="7772400" cy="1470025"/>
          </a:xfrm>
        </p:spPr>
        <p:txBody>
          <a:bodyPr/>
          <a:lstStyle/>
          <a:p>
            <a:r>
              <a:rPr lang="en-US" b="1" dirty="0" smtClean="0"/>
              <a:t>IMMORTALITY &amp; </a:t>
            </a:r>
            <a:br>
              <a:rPr lang="en-US" b="1" dirty="0" smtClean="0"/>
            </a:br>
            <a:r>
              <a:rPr lang="en-US" b="1" dirty="0" smtClean="0"/>
              <a:t>THE TREE OF LIFE</a:t>
            </a:r>
            <a:endParaRPr lang="en-US" b="1" dirty="0"/>
          </a:p>
        </p:txBody>
      </p:sp>
      <p:sp>
        <p:nvSpPr>
          <p:cNvPr id="3" name="Subtitle 2"/>
          <p:cNvSpPr>
            <a:spLocks noGrp="1"/>
          </p:cNvSpPr>
          <p:nvPr>
            <p:ph type="subTitle" idx="1"/>
          </p:nvPr>
        </p:nvSpPr>
        <p:spPr>
          <a:xfrm>
            <a:off x="1376832" y="4572000"/>
            <a:ext cx="6400800" cy="1752600"/>
          </a:xfrm>
        </p:spPr>
        <p:txBody>
          <a:bodyPr/>
          <a:lstStyle/>
          <a:p>
            <a:r>
              <a:rPr lang="en-US" dirty="0" smtClean="0"/>
              <a:t>Robert C. Newman</a:t>
            </a:r>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6767" y="3423335"/>
            <a:ext cx="10465" cy="11330"/>
          </a:xfrm>
          <a:prstGeom prst="rect">
            <a:avLst/>
          </a:prstGeom>
        </p:spPr>
      </p:pic>
      <p:pic>
        <p:nvPicPr>
          <p:cNvPr id="5" name="TreeofLif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29343" y="5581291"/>
            <a:ext cx="609600" cy="609600"/>
          </a:xfrm>
          <a:prstGeom prst="rect">
            <a:avLst/>
          </a:prstGeom>
        </p:spPr>
      </p:pic>
    </p:spTree>
    <p:custDataLst>
      <p:tags r:id="rId1"/>
    </p:custDataLst>
    <p:extLst>
      <p:ext uri="{BB962C8B-B14F-4D97-AF65-F5344CB8AC3E}">
        <p14:creationId xmlns:p14="http://schemas.microsoft.com/office/powerpoint/2010/main" val="3072547271"/>
      </p:ext>
    </p:extLst>
  </p:cSld>
  <p:clrMapOvr>
    <a:masterClrMapping/>
  </p:clrMapOvr>
  <mc:AlternateContent xmlns:mc="http://schemas.openxmlformats.org/markup-compatibility/2006" xmlns:p14="http://schemas.microsoft.com/office/powerpoint/2010/main">
    <mc:Choice Requires="p14">
      <p:transition spd="slow" p14:dur="2000" advTm="43380"/>
    </mc:Choice>
    <mc:Fallback xmlns="">
      <p:transition spd="slow" advTm="43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8"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extLst>
    <p:ext uri="{E180D4A7-C9FB-4DFB-919C-405C955672EB}">
      <p14:showEvtLst xmlns:p14="http://schemas.microsoft.com/office/powerpoint/2010/main">
        <p14:playEvt time="0"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Proverbs (ESV)</a:t>
            </a:r>
            <a:endParaRPr lang="en-US" dirty="0"/>
          </a:p>
        </p:txBody>
      </p:sp>
      <p:sp>
        <p:nvSpPr>
          <p:cNvPr id="3" name="TextBox 2"/>
          <p:cNvSpPr txBox="1"/>
          <p:nvPr/>
        </p:nvSpPr>
        <p:spPr>
          <a:xfrm>
            <a:off x="1066800" y="1600200"/>
            <a:ext cx="6934200" cy="1569660"/>
          </a:xfrm>
          <a:prstGeom prst="rect">
            <a:avLst/>
          </a:prstGeom>
          <a:noFill/>
        </p:spPr>
        <p:txBody>
          <a:bodyPr wrap="square" rtlCol="0">
            <a:spAutoFit/>
          </a:bodyPr>
          <a:lstStyle/>
          <a:p>
            <a:r>
              <a:rPr lang="en-US" sz="3200" dirty="0" smtClean="0"/>
              <a:t>3:18: </a:t>
            </a:r>
            <a:r>
              <a:rPr lang="en-US" sz="3200" dirty="0"/>
              <a:t>She [Wisdom] is a tree of life to those who lay hold of her</a:t>
            </a:r>
            <a:r>
              <a:rPr lang="en-US" sz="3200" dirty="0" smtClean="0"/>
              <a:t>;</a:t>
            </a:r>
            <a:r>
              <a:rPr lang="en-US" sz="3200" dirty="0"/>
              <a:t> those who hold her fast are called blessed</a:t>
            </a:r>
            <a:r>
              <a:rPr lang="en-US" sz="3200" dirty="0" smtClean="0"/>
              <a:t>.</a:t>
            </a:r>
            <a:endParaRPr lang="en-US" sz="3200" dirty="0"/>
          </a:p>
        </p:txBody>
      </p:sp>
      <p:sp>
        <p:nvSpPr>
          <p:cNvPr id="4" name="TextBox 3"/>
          <p:cNvSpPr txBox="1"/>
          <p:nvPr/>
        </p:nvSpPr>
        <p:spPr>
          <a:xfrm>
            <a:off x="1066800" y="3676291"/>
            <a:ext cx="6781800" cy="1569660"/>
          </a:xfrm>
          <a:prstGeom prst="rect">
            <a:avLst/>
          </a:prstGeom>
          <a:noFill/>
        </p:spPr>
        <p:txBody>
          <a:bodyPr wrap="square" rtlCol="0">
            <a:spAutoFit/>
          </a:bodyPr>
          <a:lstStyle/>
          <a:p>
            <a:r>
              <a:rPr lang="en-US" sz="3200" dirty="0" smtClean="0"/>
              <a:t>11:30: </a:t>
            </a:r>
            <a:r>
              <a:rPr lang="en-US" sz="3200" dirty="0"/>
              <a:t>The fruit of the righteous is a tree of life</a:t>
            </a:r>
            <a:r>
              <a:rPr lang="en-US" sz="3200" dirty="0" smtClean="0"/>
              <a:t>, and </a:t>
            </a:r>
            <a:r>
              <a:rPr lang="en-US" sz="3200" dirty="0"/>
              <a:t>whoever captures souls is wise</a:t>
            </a:r>
            <a:r>
              <a:rPr lang="en-US" sz="3200" dirty="0" smtClean="0"/>
              <a:t>.</a:t>
            </a:r>
            <a:endParaRPr lang="en-US" sz="3200" dirty="0"/>
          </a:p>
        </p:txBody>
      </p:sp>
    </p:spTree>
    <p:custDataLst>
      <p:tags r:id="rId1"/>
    </p:custDataLst>
    <p:extLst>
      <p:ext uri="{BB962C8B-B14F-4D97-AF65-F5344CB8AC3E}">
        <p14:creationId xmlns:p14="http://schemas.microsoft.com/office/powerpoint/2010/main" val="2481258675"/>
      </p:ext>
    </p:extLst>
  </p:cSld>
  <p:clrMapOvr>
    <a:masterClrMapping/>
  </p:clrMapOvr>
  <mc:AlternateContent xmlns:mc="http://schemas.openxmlformats.org/markup-compatibility/2006" xmlns:p14="http://schemas.microsoft.com/office/powerpoint/2010/main">
    <mc:Choice Requires="p14">
      <p:transition spd="slow" p14:dur="2000" advTm="27939"/>
    </mc:Choice>
    <mc:Fallback xmlns="">
      <p:transition spd="slow" advTm="279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Proverbs (ESV)</a:t>
            </a:r>
            <a:endParaRPr lang="en-US" dirty="0"/>
          </a:p>
        </p:txBody>
      </p:sp>
      <p:sp>
        <p:nvSpPr>
          <p:cNvPr id="3" name="TextBox 2"/>
          <p:cNvSpPr txBox="1"/>
          <p:nvPr/>
        </p:nvSpPr>
        <p:spPr>
          <a:xfrm>
            <a:off x="1143000" y="1676400"/>
            <a:ext cx="6553200" cy="1569660"/>
          </a:xfrm>
          <a:prstGeom prst="rect">
            <a:avLst/>
          </a:prstGeom>
          <a:noFill/>
        </p:spPr>
        <p:txBody>
          <a:bodyPr wrap="square" rtlCol="0">
            <a:spAutoFit/>
          </a:bodyPr>
          <a:lstStyle/>
          <a:p>
            <a:r>
              <a:rPr lang="en-US" sz="3200" dirty="0" smtClean="0"/>
              <a:t>13:12: </a:t>
            </a:r>
            <a:r>
              <a:rPr lang="en-US" sz="3200" dirty="0"/>
              <a:t>Hope deferred makes the heart sick</a:t>
            </a:r>
            <a:r>
              <a:rPr lang="en-US" sz="3200" dirty="0" smtClean="0"/>
              <a:t>, but </a:t>
            </a:r>
            <a:r>
              <a:rPr lang="en-US" sz="3200" dirty="0"/>
              <a:t>a desire fulfilled is a tree of life</a:t>
            </a:r>
            <a:r>
              <a:rPr lang="en-US" sz="3200" dirty="0" smtClean="0"/>
              <a:t>.</a:t>
            </a:r>
            <a:endParaRPr lang="en-US" sz="3200" dirty="0"/>
          </a:p>
        </p:txBody>
      </p:sp>
      <p:sp>
        <p:nvSpPr>
          <p:cNvPr id="4" name="TextBox 3"/>
          <p:cNvSpPr txBox="1"/>
          <p:nvPr/>
        </p:nvSpPr>
        <p:spPr>
          <a:xfrm>
            <a:off x="1143000" y="3657600"/>
            <a:ext cx="6934200" cy="1569660"/>
          </a:xfrm>
          <a:prstGeom prst="rect">
            <a:avLst/>
          </a:prstGeom>
          <a:noFill/>
        </p:spPr>
        <p:txBody>
          <a:bodyPr wrap="square" rtlCol="0">
            <a:spAutoFit/>
          </a:bodyPr>
          <a:lstStyle/>
          <a:p>
            <a:r>
              <a:rPr lang="en-US" sz="3200" dirty="0" smtClean="0"/>
              <a:t>15:4: </a:t>
            </a:r>
            <a:r>
              <a:rPr lang="en-US" sz="3200" dirty="0"/>
              <a:t>A gentle [or healing] tongue is a tree of life</a:t>
            </a:r>
            <a:r>
              <a:rPr lang="en-US" sz="3200" dirty="0" smtClean="0"/>
              <a:t>, but </a:t>
            </a:r>
            <a:r>
              <a:rPr lang="en-US" sz="3200" dirty="0"/>
              <a:t>perverseness in it breaks the spirit</a:t>
            </a:r>
            <a:r>
              <a:rPr lang="en-US" sz="3200" dirty="0" smtClean="0"/>
              <a:t>.</a:t>
            </a:r>
            <a:endParaRPr lang="en-US" sz="3200" dirty="0"/>
          </a:p>
        </p:txBody>
      </p:sp>
    </p:spTree>
    <p:custDataLst>
      <p:tags r:id="rId1"/>
    </p:custDataLst>
    <p:extLst>
      <p:ext uri="{BB962C8B-B14F-4D97-AF65-F5344CB8AC3E}">
        <p14:creationId xmlns:p14="http://schemas.microsoft.com/office/powerpoint/2010/main" val="4097083505"/>
      </p:ext>
    </p:extLst>
  </p:cSld>
  <p:clrMapOvr>
    <a:masterClrMapping/>
  </p:clrMapOvr>
  <mc:AlternateContent xmlns:mc="http://schemas.openxmlformats.org/markup-compatibility/2006" xmlns:p14="http://schemas.microsoft.com/office/powerpoint/2010/main">
    <mc:Choice Requires="p14">
      <p:transition spd="slow" p14:dur="2000" advTm="26855"/>
    </mc:Choice>
    <mc:Fallback xmlns="">
      <p:transition spd="slow" advTm="268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2:7 (ESV)</a:t>
            </a:r>
            <a:endParaRPr lang="en-US" dirty="0"/>
          </a:p>
        </p:txBody>
      </p:sp>
      <p:sp>
        <p:nvSpPr>
          <p:cNvPr id="3" name="TextBox 2"/>
          <p:cNvSpPr txBox="1"/>
          <p:nvPr/>
        </p:nvSpPr>
        <p:spPr>
          <a:xfrm>
            <a:off x="1219200" y="1828800"/>
            <a:ext cx="6705600" cy="2554545"/>
          </a:xfrm>
          <a:prstGeom prst="rect">
            <a:avLst/>
          </a:prstGeom>
          <a:noFill/>
        </p:spPr>
        <p:txBody>
          <a:bodyPr wrap="square" rtlCol="0">
            <a:spAutoFit/>
          </a:bodyPr>
          <a:lstStyle/>
          <a:p>
            <a:r>
              <a:rPr lang="en-US" sz="3200" baseline="30000" dirty="0"/>
              <a:t>7 </a:t>
            </a:r>
            <a:r>
              <a:rPr lang="en-US" sz="3200" dirty="0"/>
              <a:t>He who has an ear, let him hear what the Spirit says to the churches. To the one who conquers I will grant to eat of the tree of life, which is in the paradise of God</a:t>
            </a:r>
            <a:r>
              <a:rPr lang="en-US" sz="3200" dirty="0" smtClean="0"/>
              <a:t>.</a:t>
            </a:r>
            <a:endParaRPr lang="en-US" sz="3200" dirty="0"/>
          </a:p>
        </p:txBody>
      </p:sp>
    </p:spTree>
    <p:custDataLst>
      <p:tags r:id="rId1"/>
    </p:custDataLst>
    <p:extLst>
      <p:ext uri="{BB962C8B-B14F-4D97-AF65-F5344CB8AC3E}">
        <p14:creationId xmlns:p14="http://schemas.microsoft.com/office/powerpoint/2010/main" val="255964830"/>
      </p:ext>
    </p:extLst>
  </p:cSld>
  <p:clrMapOvr>
    <a:masterClrMapping/>
  </p:clrMapOvr>
  <mc:AlternateContent xmlns:mc="http://schemas.openxmlformats.org/markup-compatibility/2006" xmlns:p14="http://schemas.microsoft.com/office/powerpoint/2010/main">
    <mc:Choice Requires="p14">
      <p:transition spd="slow" p14:dur="2000" advTm="27347"/>
    </mc:Choice>
    <mc:Fallback xmlns="">
      <p:transition spd="slow" advTm="273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22:1-3 (ESV)</a:t>
            </a:r>
            <a:endParaRPr lang="en-US" dirty="0"/>
          </a:p>
        </p:txBody>
      </p:sp>
      <p:sp>
        <p:nvSpPr>
          <p:cNvPr id="3" name="TextBox 2"/>
          <p:cNvSpPr txBox="1"/>
          <p:nvPr/>
        </p:nvSpPr>
        <p:spPr>
          <a:xfrm>
            <a:off x="990600" y="1524000"/>
            <a:ext cx="7010400" cy="4832092"/>
          </a:xfrm>
          <a:prstGeom prst="rect">
            <a:avLst/>
          </a:prstGeom>
          <a:noFill/>
        </p:spPr>
        <p:txBody>
          <a:bodyPr wrap="square" rtlCol="0">
            <a:spAutoFit/>
          </a:bodyPr>
          <a:lstStyle/>
          <a:p>
            <a:r>
              <a:rPr lang="en-US" sz="2800" dirty="0"/>
              <a:t>Then the angel showed me the river of the water of life, bright as crystal, flowing from the throne of God and of the Lamb </a:t>
            </a:r>
            <a:r>
              <a:rPr lang="en-US" sz="2800" baseline="30000" dirty="0"/>
              <a:t>2 </a:t>
            </a:r>
            <a:r>
              <a:rPr lang="en-US" sz="2800" dirty="0"/>
              <a:t>through the middle of the street of the city; also, on either side of the river, the tree of life with its twelve kinds of fruit, yielding its fruit each month. The leaves of the tree were for the healing of the nations. </a:t>
            </a:r>
            <a:r>
              <a:rPr lang="en-US" sz="2800" baseline="30000" dirty="0"/>
              <a:t>3 </a:t>
            </a:r>
            <a:r>
              <a:rPr lang="en-US" sz="2800" dirty="0"/>
              <a:t>No longer will there be anything accursed, but the throne of God and of the Lamb will be in it, and his servants will worship him</a:t>
            </a:r>
            <a:r>
              <a:rPr lang="en-US" sz="2800" dirty="0" smtClean="0"/>
              <a:t>.</a:t>
            </a:r>
            <a:endParaRPr lang="en-US" sz="2800" dirty="0"/>
          </a:p>
        </p:txBody>
      </p:sp>
    </p:spTree>
    <p:custDataLst>
      <p:tags r:id="rId1"/>
    </p:custDataLst>
    <p:extLst>
      <p:ext uri="{BB962C8B-B14F-4D97-AF65-F5344CB8AC3E}">
        <p14:creationId xmlns:p14="http://schemas.microsoft.com/office/powerpoint/2010/main" val="291566498"/>
      </p:ext>
    </p:extLst>
  </p:cSld>
  <p:clrMapOvr>
    <a:masterClrMapping/>
  </p:clrMapOvr>
  <mc:AlternateContent xmlns:mc="http://schemas.openxmlformats.org/markup-compatibility/2006" xmlns:p14="http://schemas.microsoft.com/office/powerpoint/2010/main">
    <mc:Choice Requires="p14">
      <p:transition spd="slow" p14:dur="2000" advTm="50920"/>
    </mc:Choice>
    <mc:Fallback xmlns="">
      <p:transition spd="slow" advTm="509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22:14-15 (ESV)</a:t>
            </a:r>
            <a:endParaRPr lang="en-US" dirty="0"/>
          </a:p>
        </p:txBody>
      </p:sp>
      <p:sp>
        <p:nvSpPr>
          <p:cNvPr id="3" name="TextBox 2"/>
          <p:cNvSpPr txBox="1"/>
          <p:nvPr/>
        </p:nvSpPr>
        <p:spPr>
          <a:xfrm>
            <a:off x="1143000" y="2057400"/>
            <a:ext cx="6705600" cy="3108543"/>
          </a:xfrm>
          <a:prstGeom prst="rect">
            <a:avLst/>
          </a:prstGeom>
          <a:noFill/>
        </p:spPr>
        <p:txBody>
          <a:bodyPr wrap="square" rtlCol="0">
            <a:spAutoFit/>
          </a:bodyPr>
          <a:lstStyle/>
          <a:p>
            <a:r>
              <a:rPr lang="en-US" sz="2800" baseline="30000" dirty="0"/>
              <a:t>14 </a:t>
            </a:r>
            <a:r>
              <a:rPr lang="en-US" sz="2800" dirty="0"/>
              <a:t>Blessed are those who wash their robes, so that they may have the right to the tree of life and that they may enter the city by the gates. </a:t>
            </a:r>
            <a:r>
              <a:rPr lang="en-US" sz="2800" baseline="30000" dirty="0"/>
              <a:t>15 </a:t>
            </a:r>
            <a:r>
              <a:rPr lang="en-US" sz="2800" dirty="0"/>
              <a:t>Outside are the dogs and sorcerers and the sexually immoral and murderers and idolaters, and everyone who loves and practices falsehood.</a:t>
            </a:r>
          </a:p>
        </p:txBody>
      </p:sp>
    </p:spTree>
    <p:custDataLst>
      <p:tags r:id="rId1"/>
    </p:custDataLst>
    <p:extLst>
      <p:ext uri="{BB962C8B-B14F-4D97-AF65-F5344CB8AC3E}">
        <p14:creationId xmlns:p14="http://schemas.microsoft.com/office/powerpoint/2010/main" val="1660975444"/>
      </p:ext>
    </p:extLst>
  </p:cSld>
  <p:clrMapOvr>
    <a:masterClrMapping/>
  </p:clrMapOvr>
  <mc:AlternateContent xmlns:mc="http://schemas.openxmlformats.org/markup-compatibility/2006" xmlns:p14="http://schemas.microsoft.com/office/powerpoint/2010/main">
    <mc:Choice Requires="p14">
      <p:transition spd="slow" p14:dur="2000" advTm="24644"/>
    </mc:Choice>
    <mc:Fallback xmlns="">
      <p:transition spd="slow" advTm="246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22:18-19 (ESV)</a:t>
            </a:r>
            <a:endParaRPr lang="en-US" dirty="0"/>
          </a:p>
        </p:txBody>
      </p:sp>
      <p:sp>
        <p:nvSpPr>
          <p:cNvPr id="3" name="TextBox 2"/>
          <p:cNvSpPr txBox="1"/>
          <p:nvPr/>
        </p:nvSpPr>
        <p:spPr>
          <a:xfrm>
            <a:off x="1066800" y="2057400"/>
            <a:ext cx="6934200" cy="3108543"/>
          </a:xfrm>
          <a:prstGeom prst="rect">
            <a:avLst/>
          </a:prstGeom>
          <a:noFill/>
        </p:spPr>
        <p:txBody>
          <a:bodyPr wrap="square" rtlCol="0">
            <a:spAutoFit/>
          </a:bodyPr>
          <a:lstStyle/>
          <a:p>
            <a:r>
              <a:rPr lang="en-US" sz="2800" baseline="30000" dirty="0"/>
              <a:t>18 </a:t>
            </a:r>
            <a:r>
              <a:rPr lang="en-US" sz="2800" dirty="0"/>
              <a:t>I warn everyone who hears the words of the prophecy of this book: if anyone adds to them, God will add to him the plagues described in this book, </a:t>
            </a:r>
            <a:r>
              <a:rPr lang="en-US" sz="2800" baseline="30000" dirty="0"/>
              <a:t>19 </a:t>
            </a:r>
            <a:r>
              <a:rPr lang="en-US" sz="2800" dirty="0"/>
              <a:t>and if anyone takes away from the words of the book of this prophecy, God will take away his share in the tree of life and in the holy city, which are described in this book</a:t>
            </a:r>
            <a:r>
              <a:rPr lang="en-US" sz="2800" dirty="0" smtClean="0"/>
              <a:t>.</a:t>
            </a:r>
            <a:endParaRPr lang="en-US" sz="2800" dirty="0"/>
          </a:p>
        </p:txBody>
      </p:sp>
    </p:spTree>
    <p:custDataLst>
      <p:tags r:id="rId1"/>
    </p:custDataLst>
    <p:extLst>
      <p:ext uri="{BB962C8B-B14F-4D97-AF65-F5344CB8AC3E}">
        <p14:creationId xmlns:p14="http://schemas.microsoft.com/office/powerpoint/2010/main" val="20693951"/>
      </p:ext>
    </p:extLst>
  </p:cSld>
  <p:clrMapOvr>
    <a:masterClrMapping/>
  </p:clrMapOvr>
  <mc:AlternateContent xmlns:mc="http://schemas.openxmlformats.org/markup-compatibility/2006" xmlns:p14="http://schemas.microsoft.com/office/powerpoint/2010/main">
    <mc:Choice Requires="p14">
      <p:transition spd="slow" p14:dur="2000" advTm="33017"/>
    </mc:Choice>
    <mc:Fallback xmlns="">
      <p:transition spd="slow" advTm="330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772400" cy="1362075"/>
          </a:xfrm>
        </p:spPr>
        <p:txBody>
          <a:bodyPr/>
          <a:lstStyle/>
          <a:p>
            <a:r>
              <a:rPr lang="en-US" dirty="0" smtClean="0"/>
              <a:t>Tree of life: genesis</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888" y="534450"/>
            <a:ext cx="5932312" cy="4418550"/>
          </a:xfrm>
          <a:prstGeom prst="rect">
            <a:avLst/>
          </a:prstGeom>
        </p:spPr>
      </p:pic>
    </p:spTree>
    <p:extLst>
      <p:ext uri="{BB962C8B-B14F-4D97-AF65-F5344CB8AC3E}">
        <p14:creationId xmlns:p14="http://schemas.microsoft.com/office/powerpoint/2010/main" val="1160809676"/>
      </p:ext>
    </p:extLst>
  </p:cSld>
  <p:clrMapOvr>
    <a:masterClrMapping/>
  </p:clrMapOvr>
  <mc:AlternateContent xmlns:mc="http://schemas.openxmlformats.org/markup-compatibility/2006" xmlns:p14="http://schemas.microsoft.com/office/powerpoint/2010/main">
    <mc:Choice Requires="p14">
      <p:transition spd="slow" p14:dur="2000" advTm="9711"/>
    </mc:Choice>
    <mc:Fallback xmlns="">
      <p:transition spd="slow" advTm="971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Tree of Life in Genesis</a:t>
            </a:r>
            <a:endParaRPr lang="en-US" dirty="0"/>
          </a:p>
        </p:txBody>
      </p:sp>
      <p:sp>
        <p:nvSpPr>
          <p:cNvPr id="3" name="Content Placeholder 2"/>
          <p:cNvSpPr>
            <a:spLocks noGrp="1"/>
          </p:cNvSpPr>
          <p:nvPr>
            <p:ph idx="1"/>
          </p:nvPr>
        </p:nvSpPr>
        <p:spPr/>
        <p:txBody>
          <a:bodyPr/>
          <a:lstStyle/>
          <a:p>
            <a:r>
              <a:rPr lang="en-US" dirty="0" smtClean="0"/>
              <a:t>We take the Genesis account to be historical and accurate.</a:t>
            </a:r>
          </a:p>
          <a:p>
            <a:r>
              <a:rPr lang="en-US" dirty="0" smtClean="0"/>
              <a:t>We take the tree to be a real tree, which in some sense confers immortality.</a:t>
            </a:r>
          </a:p>
          <a:p>
            <a:r>
              <a:rPr lang="en-US" dirty="0" smtClean="0"/>
              <a:t>As a result, this suggests that humans were not immortal originally, or at least not physically immortal.</a:t>
            </a:r>
            <a:endParaRPr lang="en-US" dirty="0"/>
          </a:p>
        </p:txBody>
      </p:sp>
    </p:spTree>
    <p:custDataLst>
      <p:tags r:id="rId1"/>
    </p:custDataLst>
    <p:extLst>
      <p:ext uri="{BB962C8B-B14F-4D97-AF65-F5344CB8AC3E}">
        <p14:creationId xmlns:p14="http://schemas.microsoft.com/office/powerpoint/2010/main" val="2610114068"/>
      </p:ext>
    </p:extLst>
  </p:cSld>
  <p:clrMapOvr>
    <a:masterClrMapping/>
  </p:clrMapOvr>
  <mc:AlternateContent xmlns:mc="http://schemas.openxmlformats.org/markup-compatibility/2006" xmlns:p14="http://schemas.microsoft.com/office/powerpoint/2010/main">
    <mc:Choice Requires="p14">
      <p:transition spd="slow" p14:dur="2000" advTm="121001"/>
    </mc:Choice>
    <mc:Fallback xmlns="">
      <p:transition spd="slow" advTm="1210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Tree of Life in Genesis</a:t>
            </a:r>
          </a:p>
        </p:txBody>
      </p:sp>
      <p:sp>
        <p:nvSpPr>
          <p:cNvPr id="3" name="Content Placeholder 2"/>
          <p:cNvSpPr>
            <a:spLocks noGrp="1"/>
          </p:cNvSpPr>
          <p:nvPr>
            <p:ph idx="1"/>
          </p:nvPr>
        </p:nvSpPr>
        <p:spPr/>
        <p:txBody>
          <a:bodyPr>
            <a:normAutofit lnSpcReduction="10000"/>
          </a:bodyPr>
          <a:lstStyle/>
          <a:p>
            <a:r>
              <a:rPr lang="en-US" dirty="0" smtClean="0"/>
              <a:t>How did this tree work?</a:t>
            </a:r>
          </a:p>
          <a:p>
            <a:r>
              <a:rPr lang="en-US" dirty="0" smtClean="0"/>
              <a:t>We won’t attempt to give any sort of mechanism, but …</a:t>
            </a:r>
          </a:p>
          <a:p>
            <a:r>
              <a:rPr lang="en-US" dirty="0" smtClean="0"/>
              <a:t>Does one taste confer immortality?</a:t>
            </a:r>
          </a:p>
          <a:p>
            <a:pPr lvl="1"/>
            <a:r>
              <a:rPr lang="en-US" dirty="0" smtClean="0"/>
              <a:t>This has been the common assumption.</a:t>
            </a:r>
          </a:p>
          <a:p>
            <a:pPr lvl="1"/>
            <a:r>
              <a:rPr lang="en-US" dirty="0" smtClean="0"/>
              <a:t>In that case, Adam &amp; Eve never tasted it, even though it was not forbidden.</a:t>
            </a:r>
          </a:p>
          <a:p>
            <a:pPr lvl="1"/>
            <a:r>
              <a:rPr lang="en-US" dirty="0" smtClean="0"/>
              <a:t>We suggest this is probably not correct, based on the natural reading of Rev 22:2.</a:t>
            </a:r>
            <a:endParaRPr lang="en-US" dirty="0"/>
          </a:p>
        </p:txBody>
      </p:sp>
    </p:spTree>
    <p:custDataLst>
      <p:tags r:id="rId1"/>
    </p:custDataLst>
    <p:extLst>
      <p:ext uri="{BB962C8B-B14F-4D97-AF65-F5344CB8AC3E}">
        <p14:creationId xmlns:p14="http://schemas.microsoft.com/office/powerpoint/2010/main" val="3945183399"/>
      </p:ext>
    </p:extLst>
  </p:cSld>
  <p:clrMapOvr>
    <a:masterClrMapping/>
  </p:clrMapOvr>
  <mc:AlternateContent xmlns:mc="http://schemas.openxmlformats.org/markup-compatibility/2006" xmlns:p14="http://schemas.microsoft.com/office/powerpoint/2010/main">
    <mc:Choice Requires="p14">
      <p:transition spd="slow" p14:dur="2000" advTm="166971"/>
    </mc:Choice>
    <mc:Fallback xmlns="">
      <p:transition spd="slow" advTm="1669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7772400" cy="1362075"/>
          </a:xfrm>
        </p:spPr>
        <p:txBody>
          <a:bodyPr/>
          <a:lstStyle/>
          <a:p>
            <a:r>
              <a:rPr lang="en-US" dirty="0" smtClean="0"/>
              <a:t>Tree of life: proverbs</a:t>
            </a:r>
            <a:endParaRPr lang="en-US" dirty="0"/>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04800"/>
            <a:ext cx="5715000" cy="4286250"/>
          </a:xfrm>
          <a:prstGeom prst="rect">
            <a:avLst/>
          </a:prstGeom>
        </p:spPr>
      </p:pic>
    </p:spTree>
    <p:extLst>
      <p:ext uri="{BB962C8B-B14F-4D97-AF65-F5344CB8AC3E}">
        <p14:creationId xmlns:p14="http://schemas.microsoft.com/office/powerpoint/2010/main" val="3409518699"/>
      </p:ext>
    </p:extLst>
  </p:cSld>
  <p:clrMapOvr>
    <a:masterClrMapping/>
  </p:clrMapOvr>
  <mc:AlternateContent xmlns:mc="http://schemas.openxmlformats.org/markup-compatibility/2006" xmlns:p14="http://schemas.microsoft.com/office/powerpoint/2010/main">
    <mc:Choice Requires="p14">
      <p:transition spd="slow" p14:dur="2000" advTm="8236"/>
    </mc:Choice>
    <mc:Fallback xmlns="">
      <p:transition spd="slow" advTm="823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772400" cy="1362075"/>
          </a:xfrm>
        </p:spPr>
        <p:txBody>
          <a:bodyPr/>
          <a:lstStyle/>
          <a:p>
            <a:r>
              <a:rPr lang="en-US" dirty="0" smtClean="0"/>
              <a:t>introduction</a:t>
            </a:r>
            <a:endParaRPr lang="en-US" dirty="0"/>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799" y="960120"/>
            <a:ext cx="4951589" cy="3688080"/>
          </a:xfrm>
          <a:prstGeom prst="rect">
            <a:avLst/>
          </a:prstGeom>
        </p:spPr>
      </p:pic>
    </p:spTree>
    <p:extLst>
      <p:ext uri="{BB962C8B-B14F-4D97-AF65-F5344CB8AC3E}">
        <p14:creationId xmlns:p14="http://schemas.microsoft.com/office/powerpoint/2010/main" val="818720570"/>
      </p:ext>
    </p:extLst>
  </p:cSld>
  <p:clrMapOvr>
    <a:masterClrMapping/>
  </p:clrMapOvr>
  <mc:AlternateContent xmlns:mc="http://schemas.openxmlformats.org/markup-compatibility/2006" xmlns:p14="http://schemas.microsoft.com/office/powerpoint/2010/main">
    <mc:Choice Requires="p14">
      <p:transition spd="slow" p14:dur="2000" advTm="14195"/>
    </mc:Choice>
    <mc:Fallback xmlns="">
      <p:transition spd="slow" advTm="1419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Tree of Life in Proverbs</a:t>
            </a:r>
            <a:endParaRPr lang="en-US" dirty="0"/>
          </a:p>
        </p:txBody>
      </p:sp>
      <p:sp>
        <p:nvSpPr>
          <p:cNvPr id="3" name="Content Placeholder 2"/>
          <p:cNvSpPr>
            <a:spLocks noGrp="1"/>
          </p:cNvSpPr>
          <p:nvPr>
            <p:ph idx="1"/>
          </p:nvPr>
        </p:nvSpPr>
        <p:spPr/>
        <p:txBody>
          <a:bodyPr>
            <a:normAutofit lnSpcReduction="10000"/>
          </a:bodyPr>
          <a:lstStyle/>
          <a:p>
            <a:r>
              <a:rPr lang="en-US" dirty="0" smtClean="0"/>
              <a:t>We suggest that all four of these occurrences are figurative (probably of "life giving")</a:t>
            </a:r>
          </a:p>
          <a:p>
            <a:r>
              <a:rPr lang="en-US" dirty="0" smtClean="0"/>
              <a:t>The Tree of Life is compared to:</a:t>
            </a:r>
          </a:p>
          <a:p>
            <a:pPr lvl="1"/>
            <a:r>
              <a:rPr lang="en-US" dirty="0" smtClean="0"/>
              <a:t>Wisdom</a:t>
            </a:r>
          </a:p>
          <a:p>
            <a:pPr lvl="1"/>
            <a:r>
              <a:rPr lang="en-US" dirty="0" smtClean="0"/>
              <a:t>The fruit of the righteous</a:t>
            </a:r>
          </a:p>
          <a:p>
            <a:pPr lvl="1"/>
            <a:r>
              <a:rPr lang="en-US" dirty="0" smtClean="0"/>
              <a:t>A desire fulfilled</a:t>
            </a:r>
          </a:p>
          <a:p>
            <a:pPr lvl="1"/>
            <a:r>
              <a:rPr lang="en-US" dirty="0" smtClean="0"/>
              <a:t>A gentle [or healing] tongue</a:t>
            </a:r>
          </a:p>
          <a:p>
            <a:r>
              <a:rPr lang="en-US" dirty="0" smtClean="0"/>
              <a:t>The point of comparison seems to be that each is life-giving in some way or other.</a:t>
            </a:r>
            <a:endParaRPr lang="en-US" dirty="0"/>
          </a:p>
        </p:txBody>
      </p:sp>
    </p:spTree>
    <p:custDataLst>
      <p:tags r:id="rId1"/>
    </p:custDataLst>
    <p:extLst>
      <p:ext uri="{BB962C8B-B14F-4D97-AF65-F5344CB8AC3E}">
        <p14:creationId xmlns:p14="http://schemas.microsoft.com/office/powerpoint/2010/main" val="4123903516"/>
      </p:ext>
    </p:extLst>
  </p:cSld>
  <p:clrMapOvr>
    <a:masterClrMapping/>
  </p:clrMapOvr>
  <mc:AlternateContent xmlns:mc="http://schemas.openxmlformats.org/markup-compatibility/2006" xmlns:p14="http://schemas.microsoft.com/office/powerpoint/2010/main">
    <mc:Choice Requires="p14">
      <p:transition spd="slow" p14:dur="2000" advTm="97042"/>
    </mc:Choice>
    <mc:Fallback xmlns="">
      <p:transition spd="slow" advTm="97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00600"/>
            <a:ext cx="7772400" cy="1362075"/>
          </a:xfrm>
        </p:spPr>
        <p:txBody>
          <a:bodyPr/>
          <a:lstStyle/>
          <a:p>
            <a:r>
              <a:rPr lang="en-US" dirty="0" smtClean="0"/>
              <a:t>Tree of life: revelation</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683" b="10779"/>
          <a:stretch/>
        </p:blipFill>
        <p:spPr>
          <a:xfrm>
            <a:off x="4648200" y="386934"/>
            <a:ext cx="3962400" cy="4290505"/>
          </a:xfrm>
          <a:prstGeom prst="rect">
            <a:avLst/>
          </a:prstGeom>
        </p:spPr>
      </p:pic>
    </p:spTree>
    <p:extLst>
      <p:ext uri="{BB962C8B-B14F-4D97-AF65-F5344CB8AC3E}">
        <p14:creationId xmlns:p14="http://schemas.microsoft.com/office/powerpoint/2010/main" val="2959453769"/>
      </p:ext>
    </p:extLst>
  </p:cSld>
  <p:clrMapOvr>
    <a:masterClrMapping/>
  </p:clrMapOvr>
  <mc:AlternateContent xmlns:mc="http://schemas.openxmlformats.org/markup-compatibility/2006" xmlns:p14="http://schemas.microsoft.com/office/powerpoint/2010/main">
    <mc:Choice Requires="p14">
      <p:transition spd="slow" p14:dur="2000" advTm="31196"/>
    </mc:Choice>
    <mc:Fallback xmlns="">
      <p:transition spd="slow" advTm="3119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Tree of Life in Revelation</a:t>
            </a:r>
            <a:endParaRPr lang="en-US" dirty="0"/>
          </a:p>
        </p:txBody>
      </p:sp>
      <p:sp>
        <p:nvSpPr>
          <p:cNvPr id="3" name="Content Placeholder 2"/>
          <p:cNvSpPr>
            <a:spLocks noGrp="1"/>
          </p:cNvSpPr>
          <p:nvPr>
            <p:ph idx="1"/>
          </p:nvPr>
        </p:nvSpPr>
        <p:spPr/>
        <p:txBody>
          <a:bodyPr>
            <a:normAutofit lnSpcReduction="10000"/>
          </a:bodyPr>
          <a:lstStyle/>
          <a:p>
            <a:r>
              <a:rPr lang="en-US" dirty="0" smtClean="0"/>
              <a:t>In Genesis 3, humans were excluded from Eden and access to the Tree of Life.</a:t>
            </a:r>
          </a:p>
          <a:p>
            <a:r>
              <a:rPr lang="en-US" dirty="0" smtClean="0"/>
              <a:t>In Revelation, we see that believers will be permitted to eat from the Tree in the New Jerusalem.</a:t>
            </a:r>
          </a:p>
          <a:p>
            <a:r>
              <a:rPr lang="en-US" dirty="0" smtClean="0"/>
              <a:t>The Tree will bear various fruits each month, and its leaves will be used for healing.</a:t>
            </a:r>
          </a:p>
          <a:p>
            <a:r>
              <a:rPr lang="en-US" dirty="0" smtClean="0"/>
              <a:t>It sounds as though people will eat of it regularly rather than just once.</a:t>
            </a:r>
            <a:endParaRPr lang="en-US" dirty="0"/>
          </a:p>
        </p:txBody>
      </p:sp>
    </p:spTree>
    <p:custDataLst>
      <p:tags r:id="rId1"/>
    </p:custDataLst>
    <p:extLst>
      <p:ext uri="{BB962C8B-B14F-4D97-AF65-F5344CB8AC3E}">
        <p14:creationId xmlns:p14="http://schemas.microsoft.com/office/powerpoint/2010/main" val="202276497"/>
      </p:ext>
    </p:extLst>
  </p:cSld>
  <p:clrMapOvr>
    <a:masterClrMapping/>
  </p:clrMapOvr>
  <mc:AlternateContent xmlns:mc="http://schemas.openxmlformats.org/markup-compatibility/2006" xmlns:p14="http://schemas.microsoft.com/office/powerpoint/2010/main">
    <mc:Choice Requires="p14">
      <p:transition spd="slow" p14:dur="2000" advTm="85700"/>
    </mc:Choice>
    <mc:Fallback xmlns="">
      <p:transition spd="slow" advTm="857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Tree of Life in Revelation</a:t>
            </a:r>
          </a:p>
        </p:txBody>
      </p:sp>
      <p:sp>
        <p:nvSpPr>
          <p:cNvPr id="3" name="Content Placeholder 2"/>
          <p:cNvSpPr>
            <a:spLocks noGrp="1"/>
          </p:cNvSpPr>
          <p:nvPr>
            <p:ph idx="1"/>
          </p:nvPr>
        </p:nvSpPr>
        <p:spPr/>
        <p:txBody>
          <a:bodyPr/>
          <a:lstStyle/>
          <a:p>
            <a:r>
              <a:rPr lang="en-US" dirty="0" smtClean="0"/>
              <a:t>If we carry this idea back into Genesis, this might mean that Adam &amp; Eve had previously eaten from it, but were denied further access.</a:t>
            </a:r>
          </a:p>
          <a:p>
            <a:r>
              <a:rPr lang="en-US" dirty="0" smtClean="0"/>
              <a:t>In such a case, the Tree gives temporary life, but one must keep eating from it to live forever.</a:t>
            </a:r>
          </a:p>
          <a:p>
            <a:r>
              <a:rPr lang="en-US" dirty="0" smtClean="0"/>
              <a:t>Perhaps this is why Adam &amp; his immediate descendants lived so long as they did.</a:t>
            </a:r>
            <a:endParaRPr lang="en-US" dirty="0"/>
          </a:p>
        </p:txBody>
      </p:sp>
    </p:spTree>
    <p:custDataLst>
      <p:tags r:id="rId1"/>
    </p:custDataLst>
    <p:extLst>
      <p:ext uri="{BB962C8B-B14F-4D97-AF65-F5344CB8AC3E}">
        <p14:creationId xmlns:p14="http://schemas.microsoft.com/office/powerpoint/2010/main" val="489257527"/>
      </p:ext>
    </p:extLst>
  </p:cSld>
  <p:clrMapOvr>
    <a:masterClrMapping/>
  </p:clrMapOvr>
  <mc:AlternateContent xmlns:mc="http://schemas.openxmlformats.org/markup-compatibility/2006" xmlns:p14="http://schemas.microsoft.com/office/powerpoint/2010/main">
    <mc:Choice Requires="p14">
      <p:transition spd="slow" p14:dur="2000" advTm="79963"/>
    </mc:Choice>
    <mc:Fallback xmlns="">
      <p:transition spd="slow" advTm="799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conclusions</a:t>
            </a:r>
            <a:endParaRPr lang="en-US" dirty="0"/>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679" y="609600"/>
            <a:ext cx="6463392" cy="3619500"/>
          </a:xfrm>
          <a:prstGeom prst="rect">
            <a:avLst/>
          </a:prstGeom>
        </p:spPr>
      </p:pic>
    </p:spTree>
    <p:extLst>
      <p:ext uri="{BB962C8B-B14F-4D97-AF65-F5344CB8AC3E}">
        <p14:creationId xmlns:p14="http://schemas.microsoft.com/office/powerpoint/2010/main" val="2481746069"/>
      </p:ext>
    </p:extLst>
  </p:cSld>
  <p:clrMapOvr>
    <a:masterClrMapping/>
  </p:clrMapOvr>
  <mc:AlternateContent xmlns:mc="http://schemas.openxmlformats.org/markup-compatibility/2006" xmlns:p14="http://schemas.microsoft.com/office/powerpoint/2010/main">
    <mc:Choice Requires="p14">
      <p:transition spd="slow" p14:dur="2000" advTm="8452"/>
    </mc:Choice>
    <mc:Fallback xmlns="">
      <p:transition spd="slow" advTm="845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 this proposed model, humans did not initially have eternal life before they sinned.</a:t>
            </a:r>
          </a:p>
          <a:p>
            <a:r>
              <a:rPr lang="en-US" dirty="0" smtClean="0"/>
              <a:t>It is possible that their souls were immortal, but apparently they needed to eat from the Tree to keep their bodies living.</a:t>
            </a:r>
          </a:p>
          <a:p>
            <a:r>
              <a:rPr lang="en-US" dirty="0" smtClean="0"/>
              <a:t>So Adam &amp; Eve may have eaten from the Tree of Life, but were thereafter denied further access to it.</a:t>
            </a:r>
            <a:endParaRPr lang="en-US" dirty="0"/>
          </a:p>
        </p:txBody>
      </p:sp>
    </p:spTree>
    <p:custDataLst>
      <p:tags r:id="rId1"/>
    </p:custDataLst>
    <p:extLst>
      <p:ext uri="{BB962C8B-B14F-4D97-AF65-F5344CB8AC3E}">
        <p14:creationId xmlns:p14="http://schemas.microsoft.com/office/powerpoint/2010/main" val="2980175121"/>
      </p:ext>
    </p:extLst>
  </p:cSld>
  <p:clrMapOvr>
    <a:masterClrMapping/>
  </p:clrMapOvr>
  <mc:AlternateContent xmlns:mc="http://schemas.openxmlformats.org/markup-compatibility/2006" xmlns:p14="http://schemas.microsoft.com/office/powerpoint/2010/main">
    <mc:Choice Requires="p14">
      <p:transition spd="slow" p14:dur="2000" advTm="95604"/>
    </mc:Choice>
    <mc:Fallback xmlns="">
      <p:transition spd="slow" advTm="956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In the Age to Come, it appears that people will live forever, restoring their bodies by eating the fruit and using the leaves of the Tree of Life regularly.</a:t>
            </a:r>
          </a:p>
          <a:p>
            <a:r>
              <a:rPr lang="en-US" dirty="0" smtClean="0"/>
              <a:t>This seems best to fit the remark of Rev 22:2, which speaks of the Tree of Life yielding fruit each month, while its leaves are for "the healing of the nations."</a:t>
            </a:r>
            <a:endParaRPr lang="en-US" dirty="0"/>
          </a:p>
        </p:txBody>
      </p:sp>
    </p:spTree>
    <p:custDataLst>
      <p:tags r:id="rId1"/>
    </p:custDataLst>
    <p:extLst>
      <p:ext uri="{BB962C8B-B14F-4D97-AF65-F5344CB8AC3E}">
        <p14:creationId xmlns:p14="http://schemas.microsoft.com/office/powerpoint/2010/main" val="3457731821"/>
      </p:ext>
    </p:extLst>
  </p:cSld>
  <p:clrMapOvr>
    <a:masterClrMapping/>
  </p:clrMapOvr>
  <mc:AlternateContent xmlns:mc="http://schemas.openxmlformats.org/markup-compatibility/2006" xmlns:p14="http://schemas.microsoft.com/office/powerpoint/2010/main">
    <mc:Choice Requires="p14">
      <p:transition spd="slow" p14:dur="2000" advTm="42784"/>
    </mc:Choice>
    <mc:Fallback xmlns="">
      <p:transition spd="slow" advTm="427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28800" y="547116"/>
            <a:ext cx="5486400" cy="3072384"/>
          </a:xfrm>
          <a:prstGeom prst="rect">
            <a:avLst/>
          </a:prstGeom>
        </p:spPr>
      </p:pic>
      <p:sp>
        <p:nvSpPr>
          <p:cNvPr id="2" name="Title 1"/>
          <p:cNvSpPr>
            <a:spLocks noGrp="1"/>
          </p:cNvSpPr>
          <p:nvPr>
            <p:ph type="ctrTitle"/>
          </p:nvPr>
        </p:nvSpPr>
        <p:spPr/>
        <p:txBody>
          <a:bodyPr/>
          <a:lstStyle/>
          <a:p>
            <a:r>
              <a:rPr lang="en-US" b="1" dirty="0" smtClean="0"/>
              <a:t>The End</a:t>
            </a:r>
            <a:endParaRPr lang="en-US" b="1" dirty="0"/>
          </a:p>
        </p:txBody>
      </p:sp>
      <p:sp>
        <p:nvSpPr>
          <p:cNvPr id="3" name="Subtitle 2"/>
          <p:cNvSpPr>
            <a:spLocks noGrp="1"/>
          </p:cNvSpPr>
          <p:nvPr>
            <p:ph type="subTitle" idx="1"/>
          </p:nvPr>
        </p:nvSpPr>
        <p:spPr/>
        <p:txBody>
          <a:bodyPr/>
          <a:lstStyle/>
          <a:p>
            <a:r>
              <a:rPr lang="en-US" dirty="0" smtClean="0"/>
              <a:t>May God grant you the right to eat of the Tree of Life, which is in the Paradise of God.</a:t>
            </a:r>
            <a:endParaRPr lang="en-US" dirty="0"/>
          </a:p>
        </p:txBody>
      </p:sp>
    </p:spTree>
    <p:custDataLst>
      <p:tags r:id="rId1"/>
    </p:custDataLst>
    <p:extLst>
      <p:ext uri="{BB962C8B-B14F-4D97-AF65-F5344CB8AC3E}">
        <p14:creationId xmlns:p14="http://schemas.microsoft.com/office/powerpoint/2010/main" val="2719570999"/>
      </p:ext>
    </p:extLst>
  </p:cSld>
  <p:clrMapOvr>
    <a:masterClrMapping/>
  </p:clrMapOvr>
  <mc:AlternateContent xmlns:mc="http://schemas.openxmlformats.org/markup-compatibility/2006" xmlns:p14="http://schemas.microsoft.com/office/powerpoint/2010/main">
    <mc:Choice Requires="p14">
      <p:transition spd="slow" p14:dur="2000" advTm="22410"/>
    </mc:Choice>
    <mc:Fallback xmlns="">
      <p:transition spd="slow" advTm="224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Account of Creation</a:t>
            </a:r>
            <a:endParaRPr lang="en-US" dirty="0"/>
          </a:p>
        </p:txBody>
      </p:sp>
      <p:sp>
        <p:nvSpPr>
          <p:cNvPr id="3" name="Content Placeholder 2"/>
          <p:cNvSpPr>
            <a:spLocks noGrp="1"/>
          </p:cNvSpPr>
          <p:nvPr>
            <p:ph idx="1"/>
          </p:nvPr>
        </p:nvSpPr>
        <p:spPr/>
        <p:txBody>
          <a:bodyPr/>
          <a:lstStyle/>
          <a:p>
            <a:r>
              <a:rPr lang="en-US" dirty="0" smtClean="0"/>
              <a:t>Genesis One gives an overview of creation in terms of six days of creation and one day of rest.</a:t>
            </a:r>
          </a:p>
          <a:p>
            <a:r>
              <a:rPr lang="en-US" dirty="0" smtClean="0"/>
              <a:t>In this account, humans are created last, in the image of God.</a:t>
            </a:r>
          </a:p>
          <a:p>
            <a:r>
              <a:rPr lang="en-US" dirty="0" smtClean="0"/>
              <a:t>They are to have rule over creation.</a:t>
            </a:r>
            <a:endParaRPr lang="en-US" dirty="0"/>
          </a:p>
        </p:txBody>
      </p:sp>
    </p:spTree>
    <p:custDataLst>
      <p:tags r:id="rId1"/>
    </p:custDataLst>
    <p:extLst>
      <p:ext uri="{BB962C8B-B14F-4D97-AF65-F5344CB8AC3E}">
        <p14:creationId xmlns:p14="http://schemas.microsoft.com/office/powerpoint/2010/main" val="2704372191"/>
      </p:ext>
    </p:extLst>
  </p:cSld>
  <p:clrMapOvr>
    <a:masterClrMapping/>
  </p:clrMapOvr>
  <mc:AlternateContent xmlns:mc="http://schemas.openxmlformats.org/markup-compatibility/2006" xmlns:p14="http://schemas.microsoft.com/office/powerpoint/2010/main">
    <mc:Choice Requires="p14">
      <p:transition spd="slow" p14:dur="2000" advTm="21875"/>
    </mc:Choice>
    <mc:Fallback xmlns="">
      <p:transition spd="slow" advTm="218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Account of Creation</a:t>
            </a:r>
            <a:endParaRPr lang="en-US" dirty="0"/>
          </a:p>
        </p:txBody>
      </p:sp>
      <p:sp>
        <p:nvSpPr>
          <p:cNvPr id="3" name="Content Placeholder 2"/>
          <p:cNvSpPr>
            <a:spLocks noGrp="1"/>
          </p:cNvSpPr>
          <p:nvPr>
            <p:ph idx="1"/>
          </p:nvPr>
        </p:nvSpPr>
        <p:spPr/>
        <p:txBody>
          <a:bodyPr>
            <a:normAutofit fontScale="92500"/>
          </a:bodyPr>
          <a:lstStyle/>
          <a:p>
            <a:r>
              <a:rPr lang="en-US" dirty="0" smtClean="0"/>
              <a:t>Genesis Two gives a close-up of the creation of humans, who are placed in a special location, the Garden of Eden, and instructed to care for it.</a:t>
            </a:r>
          </a:p>
          <a:p>
            <a:r>
              <a:rPr lang="en-US" dirty="0" smtClean="0"/>
              <a:t>Two special trees are mentioned in this garden: </a:t>
            </a:r>
          </a:p>
          <a:p>
            <a:pPr lvl="1"/>
            <a:r>
              <a:rPr lang="en-US" dirty="0" smtClean="0"/>
              <a:t>one is the Tree of Life, from which they are permitted to eat; </a:t>
            </a:r>
          </a:p>
          <a:p>
            <a:pPr lvl="1"/>
            <a:r>
              <a:rPr lang="en-US" dirty="0" smtClean="0"/>
              <a:t>the other is the Tree of the Knowledge of Good &amp; Evil, from which they are prohibited from eating.</a:t>
            </a:r>
            <a:endParaRPr lang="en-US" dirty="0"/>
          </a:p>
        </p:txBody>
      </p:sp>
    </p:spTree>
    <p:custDataLst>
      <p:tags r:id="rId1"/>
    </p:custDataLst>
    <p:extLst>
      <p:ext uri="{BB962C8B-B14F-4D97-AF65-F5344CB8AC3E}">
        <p14:creationId xmlns:p14="http://schemas.microsoft.com/office/powerpoint/2010/main" val="3245795889"/>
      </p:ext>
    </p:extLst>
  </p:cSld>
  <p:clrMapOvr>
    <a:masterClrMapping/>
  </p:clrMapOvr>
  <mc:AlternateContent xmlns:mc="http://schemas.openxmlformats.org/markup-compatibility/2006" xmlns:p14="http://schemas.microsoft.com/office/powerpoint/2010/main">
    <mc:Choice Requires="p14">
      <p:transition spd="slow" p14:dur="2000" advTm="34759"/>
    </mc:Choice>
    <mc:Fallback xmlns="">
      <p:transition spd="slow" advTm="347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Rebellion of Mankind</a:t>
            </a:r>
            <a:endParaRPr lang="en-US" dirty="0"/>
          </a:p>
        </p:txBody>
      </p:sp>
      <p:sp>
        <p:nvSpPr>
          <p:cNvPr id="3" name="Content Placeholder 2"/>
          <p:cNvSpPr>
            <a:spLocks noGrp="1"/>
          </p:cNvSpPr>
          <p:nvPr>
            <p:ph idx="1"/>
          </p:nvPr>
        </p:nvSpPr>
        <p:spPr/>
        <p:txBody>
          <a:bodyPr>
            <a:normAutofit/>
          </a:bodyPr>
          <a:lstStyle/>
          <a:p>
            <a:r>
              <a:rPr lang="en-US" dirty="0" smtClean="0"/>
              <a:t>Genesis Three tells us how humans disobeyed God’s command and ate </a:t>
            </a:r>
            <a:r>
              <a:rPr lang="en-US" dirty="0"/>
              <a:t>from the Tree </a:t>
            </a:r>
            <a:r>
              <a:rPr lang="en-US" dirty="0" smtClean="0"/>
              <a:t>of the Knowledge of Good &amp; Evil.</a:t>
            </a:r>
          </a:p>
          <a:p>
            <a:r>
              <a:rPr lang="en-US" dirty="0" smtClean="0"/>
              <a:t>As a result, curses come upon the man, the woman and their tempter, the Serpent.</a:t>
            </a:r>
          </a:p>
          <a:p>
            <a:r>
              <a:rPr lang="en-US" dirty="0" smtClean="0"/>
              <a:t>Also, the humans are expelled from the Garden, in order that they might not eat from the Tree of Life.</a:t>
            </a:r>
            <a:endParaRPr lang="en-US" dirty="0"/>
          </a:p>
        </p:txBody>
      </p:sp>
    </p:spTree>
    <p:custDataLst>
      <p:tags r:id="rId1"/>
    </p:custDataLst>
    <p:extLst>
      <p:ext uri="{BB962C8B-B14F-4D97-AF65-F5344CB8AC3E}">
        <p14:creationId xmlns:p14="http://schemas.microsoft.com/office/powerpoint/2010/main" val="1748673640"/>
      </p:ext>
    </p:extLst>
  </p:cSld>
  <p:clrMapOvr>
    <a:masterClrMapping/>
  </p:clrMapOvr>
  <mc:AlternateContent xmlns:mc="http://schemas.openxmlformats.org/markup-compatibility/2006" xmlns:p14="http://schemas.microsoft.com/office/powerpoint/2010/main">
    <mc:Choice Requires="p14">
      <p:transition spd="slow" p14:dur="2000" advTm="26643"/>
    </mc:Choice>
    <mc:Fallback xmlns="">
      <p:transition spd="slow" advTm="26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7772400" cy="1362075"/>
          </a:xfrm>
        </p:spPr>
        <p:txBody>
          <a:bodyPr/>
          <a:lstStyle/>
          <a:p>
            <a:r>
              <a:rPr lang="en-US" dirty="0" smtClean="0"/>
              <a:t>Tree of Life passages</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596" y="1066800"/>
            <a:ext cx="5851071" cy="3276600"/>
          </a:xfrm>
          <a:prstGeom prst="rect">
            <a:avLst/>
          </a:prstGeom>
        </p:spPr>
      </p:pic>
    </p:spTree>
    <p:extLst>
      <p:ext uri="{BB962C8B-B14F-4D97-AF65-F5344CB8AC3E}">
        <p14:creationId xmlns:p14="http://schemas.microsoft.com/office/powerpoint/2010/main" val="1598493224"/>
      </p:ext>
    </p:extLst>
  </p:cSld>
  <p:clrMapOvr>
    <a:masterClrMapping/>
  </p:clrMapOvr>
  <mc:AlternateContent xmlns:mc="http://schemas.openxmlformats.org/markup-compatibility/2006" xmlns:p14="http://schemas.microsoft.com/office/powerpoint/2010/main">
    <mc:Choice Requires="p14">
      <p:transition spd="slow" p14:dur="2000" advTm="6498"/>
    </mc:Choice>
    <mc:Fallback xmlns="">
      <p:transition spd="slow" advTm="649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of Life Passages</a:t>
            </a:r>
            <a:endParaRPr lang="en-US" dirty="0"/>
          </a:p>
        </p:txBody>
      </p:sp>
      <p:sp>
        <p:nvSpPr>
          <p:cNvPr id="3" name="Content Placeholder 2"/>
          <p:cNvSpPr>
            <a:spLocks noGrp="1"/>
          </p:cNvSpPr>
          <p:nvPr>
            <p:ph idx="1"/>
          </p:nvPr>
        </p:nvSpPr>
        <p:spPr/>
        <p:txBody>
          <a:bodyPr/>
          <a:lstStyle/>
          <a:p>
            <a:r>
              <a:rPr lang="en-US" dirty="0" smtClean="0"/>
              <a:t>There are ten passages in the Bible that speak explicitly of a "tree of life."</a:t>
            </a:r>
          </a:p>
          <a:p>
            <a:r>
              <a:rPr lang="en-US" dirty="0" smtClean="0"/>
              <a:t>Two of these are in Genesis.</a:t>
            </a:r>
          </a:p>
          <a:p>
            <a:r>
              <a:rPr lang="en-US" dirty="0" smtClean="0"/>
              <a:t>Four are in the book of Proverbs.</a:t>
            </a:r>
          </a:p>
          <a:p>
            <a:r>
              <a:rPr lang="en-US" dirty="0" smtClean="0"/>
              <a:t>Four are in the book of Revelation.</a:t>
            </a:r>
          </a:p>
          <a:p>
            <a:r>
              <a:rPr lang="en-US" dirty="0" smtClean="0"/>
              <a:t>Let us look quickly at each of these.</a:t>
            </a:r>
            <a:endParaRPr lang="en-US" dirty="0"/>
          </a:p>
        </p:txBody>
      </p:sp>
    </p:spTree>
    <p:custDataLst>
      <p:tags r:id="rId1"/>
    </p:custDataLst>
    <p:extLst>
      <p:ext uri="{BB962C8B-B14F-4D97-AF65-F5344CB8AC3E}">
        <p14:creationId xmlns:p14="http://schemas.microsoft.com/office/powerpoint/2010/main" val="2097991445"/>
      </p:ext>
    </p:extLst>
  </p:cSld>
  <p:clrMapOvr>
    <a:masterClrMapping/>
  </p:clrMapOvr>
  <mc:AlternateContent xmlns:mc="http://schemas.openxmlformats.org/markup-compatibility/2006" xmlns:p14="http://schemas.microsoft.com/office/powerpoint/2010/main">
    <mc:Choice Requires="p14">
      <p:transition spd="slow" p14:dur="2000" advTm="31447"/>
    </mc:Choice>
    <mc:Fallback xmlns="">
      <p:transition spd="slow" advTm="314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2:8-9 (ESV)</a:t>
            </a:r>
            <a:endParaRPr lang="en-US" dirty="0"/>
          </a:p>
        </p:txBody>
      </p:sp>
      <p:sp>
        <p:nvSpPr>
          <p:cNvPr id="3" name="Content Placeholder 2"/>
          <p:cNvSpPr>
            <a:spLocks noGrp="1"/>
          </p:cNvSpPr>
          <p:nvPr>
            <p:ph idx="4294967295"/>
          </p:nvPr>
        </p:nvSpPr>
        <p:spPr>
          <a:xfrm>
            <a:off x="0" y="1600200"/>
            <a:ext cx="8229600" cy="4525963"/>
          </a:xfrm>
        </p:spPr>
        <p:txBody>
          <a:bodyPr/>
          <a:lstStyle/>
          <a:p>
            <a:pPr marL="0" indent="0">
              <a:buNone/>
            </a:pPr>
            <a:r>
              <a:rPr lang="en-US" baseline="30000" dirty="0" smtClean="0"/>
              <a:t>	</a:t>
            </a:r>
            <a:endParaRPr lang="en-US" dirty="0"/>
          </a:p>
        </p:txBody>
      </p:sp>
      <p:sp>
        <p:nvSpPr>
          <p:cNvPr id="4" name="TextBox 3"/>
          <p:cNvSpPr txBox="1"/>
          <p:nvPr/>
        </p:nvSpPr>
        <p:spPr>
          <a:xfrm>
            <a:off x="990600" y="1676400"/>
            <a:ext cx="7086600" cy="4031873"/>
          </a:xfrm>
          <a:prstGeom prst="rect">
            <a:avLst/>
          </a:prstGeom>
          <a:noFill/>
        </p:spPr>
        <p:txBody>
          <a:bodyPr wrap="square" rtlCol="0">
            <a:spAutoFit/>
          </a:bodyPr>
          <a:lstStyle/>
          <a:p>
            <a:r>
              <a:rPr lang="en-US" sz="3200" baseline="30000" dirty="0" smtClean="0"/>
              <a:t>8 </a:t>
            </a:r>
            <a:r>
              <a:rPr lang="en-US" sz="3200" dirty="0" smtClean="0"/>
              <a:t>And the </a:t>
            </a:r>
            <a:r>
              <a:rPr lang="en-US" sz="3200" cap="small" dirty="0" smtClean="0"/>
              <a:t>Lord</a:t>
            </a:r>
            <a:r>
              <a:rPr lang="en-US" sz="3200" dirty="0" smtClean="0"/>
              <a:t> God planted a garden in Eden, in the east, and there he put the man whom he had formed. </a:t>
            </a:r>
            <a:r>
              <a:rPr lang="en-US" sz="3200" baseline="30000" dirty="0" smtClean="0"/>
              <a:t>9 </a:t>
            </a:r>
            <a:r>
              <a:rPr lang="en-US" sz="3200" dirty="0" smtClean="0"/>
              <a:t>And out of the ground the </a:t>
            </a:r>
            <a:r>
              <a:rPr lang="en-US" sz="3200" cap="small" dirty="0" smtClean="0"/>
              <a:t>Lord</a:t>
            </a:r>
            <a:r>
              <a:rPr lang="en-US" sz="3200" dirty="0" smtClean="0"/>
              <a:t> God made to spring up every tree that is pleasant to the sight and good for food. The tree of life was in the midst of the garden, and the tree of the knowledge of good and evil.</a:t>
            </a:r>
          </a:p>
        </p:txBody>
      </p:sp>
    </p:spTree>
    <p:custDataLst>
      <p:tags r:id="rId1"/>
    </p:custDataLst>
    <p:extLst>
      <p:ext uri="{BB962C8B-B14F-4D97-AF65-F5344CB8AC3E}">
        <p14:creationId xmlns:p14="http://schemas.microsoft.com/office/powerpoint/2010/main" val="2912532190"/>
      </p:ext>
    </p:extLst>
  </p:cSld>
  <p:clrMapOvr>
    <a:masterClrMapping/>
  </p:clrMapOvr>
  <mc:AlternateContent xmlns:mc="http://schemas.openxmlformats.org/markup-compatibility/2006" xmlns:p14="http://schemas.microsoft.com/office/powerpoint/2010/main">
    <mc:Choice Requires="p14">
      <p:transition spd="slow" p14:dur="2000" advTm="27773"/>
    </mc:Choice>
    <mc:Fallback xmlns="">
      <p:transition spd="slow" advTm="277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3:22-24 (ESV)</a:t>
            </a:r>
            <a:endParaRPr lang="en-US" dirty="0"/>
          </a:p>
        </p:txBody>
      </p:sp>
      <p:sp>
        <p:nvSpPr>
          <p:cNvPr id="3" name="TextBox 2"/>
          <p:cNvSpPr txBox="1"/>
          <p:nvPr/>
        </p:nvSpPr>
        <p:spPr>
          <a:xfrm>
            <a:off x="1066800" y="1524000"/>
            <a:ext cx="6934200" cy="4832092"/>
          </a:xfrm>
          <a:prstGeom prst="rect">
            <a:avLst/>
          </a:prstGeom>
          <a:noFill/>
        </p:spPr>
        <p:txBody>
          <a:bodyPr wrap="square" rtlCol="0">
            <a:spAutoFit/>
          </a:bodyPr>
          <a:lstStyle/>
          <a:p>
            <a:r>
              <a:rPr lang="en-US" sz="2800" baseline="30000" dirty="0"/>
              <a:t>22 </a:t>
            </a:r>
            <a:r>
              <a:rPr lang="en-US" sz="2800" dirty="0"/>
              <a:t>Then the </a:t>
            </a:r>
            <a:r>
              <a:rPr lang="en-US" sz="2800" cap="small" dirty="0"/>
              <a:t>Lord</a:t>
            </a:r>
            <a:r>
              <a:rPr lang="en-US" sz="2800" dirty="0"/>
              <a:t> God said, </a:t>
            </a:r>
            <a:r>
              <a:rPr lang="en-US" sz="2800" dirty="0" smtClean="0"/>
              <a:t>"Behold</a:t>
            </a:r>
            <a:r>
              <a:rPr lang="en-US" sz="2800" dirty="0"/>
              <a:t>, the man has become like one of us in knowing good and evil. Now, lest he reach out his hand and take also of the tree of life and eat, and live forever</a:t>
            </a:r>
            <a:r>
              <a:rPr lang="en-US" sz="2800" dirty="0" smtClean="0"/>
              <a:t>—" </a:t>
            </a:r>
            <a:r>
              <a:rPr lang="en-US" sz="2800" baseline="30000" dirty="0"/>
              <a:t>23 </a:t>
            </a:r>
            <a:r>
              <a:rPr lang="en-US" sz="2800" dirty="0"/>
              <a:t>therefore the </a:t>
            </a:r>
            <a:r>
              <a:rPr lang="en-US" sz="2800" cap="small" dirty="0"/>
              <a:t>Lord</a:t>
            </a:r>
            <a:r>
              <a:rPr lang="en-US" sz="2800" dirty="0"/>
              <a:t> God sent him out from the garden of Eden to work the ground from which he was taken. </a:t>
            </a:r>
            <a:r>
              <a:rPr lang="en-US" sz="2800" baseline="30000" dirty="0"/>
              <a:t>24 </a:t>
            </a:r>
            <a:r>
              <a:rPr lang="en-US" sz="2800" dirty="0"/>
              <a:t>He drove out the man, and at the east of the garden of Eden he placed the cherubim and a flaming sword that turned every way to guard the way to the tree of life</a:t>
            </a:r>
            <a:r>
              <a:rPr lang="en-US" sz="2800" dirty="0" smtClean="0"/>
              <a:t>.</a:t>
            </a:r>
            <a:endParaRPr lang="en-US" sz="2800" dirty="0"/>
          </a:p>
        </p:txBody>
      </p:sp>
    </p:spTree>
    <p:custDataLst>
      <p:tags r:id="rId1"/>
    </p:custDataLst>
    <p:extLst>
      <p:ext uri="{BB962C8B-B14F-4D97-AF65-F5344CB8AC3E}">
        <p14:creationId xmlns:p14="http://schemas.microsoft.com/office/powerpoint/2010/main" val="2569376744"/>
      </p:ext>
    </p:extLst>
  </p:cSld>
  <p:clrMapOvr>
    <a:masterClrMapping/>
  </p:clrMapOvr>
  <mc:AlternateContent xmlns:mc="http://schemas.openxmlformats.org/markup-compatibility/2006" xmlns:p14="http://schemas.microsoft.com/office/powerpoint/2010/main">
    <mc:Choice Requires="p14">
      <p:transition spd="slow" p14:dur="2000" advTm="49999"/>
    </mc:Choice>
    <mc:Fallback xmlns="">
      <p:transition spd="slow" advTm="499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3.1"/>
</p:tagLst>
</file>

<file path=ppt/tags/tag10.xml><?xml version="1.0" encoding="utf-8"?>
<p:tagLst xmlns:a="http://schemas.openxmlformats.org/drawingml/2006/main" xmlns:r="http://schemas.openxmlformats.org/officeDocument/2006/relationships" xmlns:p="http://schemas.openxmlformats.org/presentationml/2006/main">
  <p:tag name="TIMING" val="|2.3"/>
</p:tagLst>
</file>

<file path=ppt/tags/tag11.xml><?xml version="1.0" encoding="utf-8"?>
<p:tagLst xmlns:a="http://schemas.openxmlformats.org/drawingml/2006/main" xmlns:r="http://schemas.openxmlformats.org/officeDocument/2006/relationships" xmlns:p="http://schemas.openxmlformats.org/presentationml/2006/main">
  <p:tag name="TIMING" val="|7"/>
</p:tagLst>
</file>

<file path=ppt/tags/tag12.xml><?xml version="1.0" encoding="utf-8"?>
<p:tagLst xmlns:a="http://schemas.openxmlformats.org/drawingml/2006/main" xmlns:r="http://schemas.openxmlformats.org/officeDocument/2006/relationships" xmlns:p="http://schemas.openxmlformats.org/presentationml/2006/main">
  <p:tag name="TIMING" val="|3"/>
</p:tagLst>
</file>

<file path=ppt/tags/tag13.xml><?xml version="1.0" encoding="utf-8"?>
<p:tagLst xmlns:a="http://schemas.openxmlformats.org/drawingml/2006/main" xmlns:r="http://schemas.openxmlformats.org/officeDocument/2006/relationships" xmlns:p="http://schemas.openxmlformats.org/presentationml/2006/main">
  <p:tag name="TIMING" val="|5.3"/>
</p:tagLst>
</file>

<file path=ppt/tags/tag14.xml><?xml version="1.0" encoding="utf-8"?>
<p:tagLst xmlns:a="http://schemas.openxmlformats.org/drawingml/2006/main" xmlns:r="http://schemas.openxmlformats.org/officeDocument/2006/relationships" xmlns:p="http://schemas.openxmlformats.org/presentationml/2006/main">
  <p:tag name="TIMING" val="|0.9|21.6|24.7"/>
</p:tagLst>
</file>

<file path=ppt/tags/tag15.xml><?xml version="1.0" encoding="utf-8"?>
<p:tagLst xmlns:a="http://schemas.openxmlformats.org/drawingml/2006/main" xmlns:r="http://schemas.openxmlformats.org/officeDocument/2006/relationships" xmlns:p="http://schemas.openxmlformats.org/presentationml/2006/main">
  <p:tag name="TIMING" val="|0.8|7.2|20|7.4|15.7|35.1"/>
</p:tagLst>
</file>

<file path=ppt/tags/tag16.xml><?xml version="1.0" encoding="utf-8"?>
<p:tagLst xmlns:a="http://schemas.openxmlformats.org/drawingml/2006/main" xmlns:r="http://schemas.openxmlformats.org/officeDocument/2006/relationships" xmlns:p="http://schemas.openxmlformats.org/presentationml/2006/main">
  <p:tag name="TIMING" val="|1.3|13|1.3|8.6|15.2|8.4|6.9"/>
</p:tagLst>
</file>

<file path=ppt/tags/tag17.xml><?xml version="1.0" encoding="utf-8"?>
<p:tagLst xmlns:a="http://schemas.openxmlformats.org/drawingml/2006/main" xmlns:r="http://schemas.openxmlformats.org/officeDocument/2006/relationships" xmlns:p="http://schemas.openxmlformats.org/presentationml/2006/main">
  <p:tag name="TIMING" val="|1.6|11|15.2|43.8"/>
</p:tagLst>
</file>

<file path=ppt/tags/tag18.xml><?xml version="1.0" encoding="utf-8"?>
<p:tagLst xmlns:a="http://schemas.openxmlformats.org/drawingml/2006/main" xmlns:r="http://schemas.openxmlformats.org/officeDocument/2006/relationships" xmlns:p="http://schemas.openxmlformats.org/presentationml/2006/main">
  <p:tag name="TIMING" val="|0.4|21|14.4"/>
</p:tagLst>
</file>

<file path=ppt/tags/tag19.xml><?xml version="1.0" encoding="utf-8"?>
<p:tagLst xmlns:a="http://schemas.openxmlformats.org/drawingml/2006/main" xmlns:r="http://schemas.openxmlformats.org/officeDocument/2006/relationships" xmlns:p="http://schemas.openxmlformats.org/presentationml/2006/main">
  <p:tag name="TIMING" val="|0.8|9.6|72.6"/>
</p:tagLst>
</file>

<file path=ppt/tags/tag2.xml><?xml version="1.0" encoding="utf-8"?>
<p:tagLst xmlns:a="http://schemas.openxmlformats.org/drawingml/2006/main" xmlns:r="http://schemas.openxmlformats.org/officeDocument/2006/relationships" xmlns:p="http://schemas.openxmlformats.org/presentationml/2006/main">
  <p:tag name="TIMING" val="|0.9|9|6.8"/>
</p:tagLst>
</file>

<file path=ppt/tags/tag20.xml><?xml version="1.0" encoding="utf-8"?>
<p:tagLst xmlns:a="http://schemas.openxmlformats.org/drawingml/2006/main" xmlns:r="http://schemas.openxmlformats.org/officeDocument/2006/relationships" xmlns:p="http://schemas.openxmlformats.org/presentationml/2006/main">
  <p:tag name="TIMING" val="|1.8|25.5"/>
</p:tagLst>
</file>

<file path=ppt/tags/tag21.xml><?xml version="1.0" encoding="utf-8"?>
<p:tagLst xmlns:a="http://schemas.openxmlformats.org/drawingml/2006/main" xmlns:r="http://schemas.openxmlformats.org/officeDocument/2006/relationships" xmlns:p="http://schemas.openxmlformats.org/presentationml/2006/main">
  <p:tag name="TIMING" val="|0.8|9.6"/>
</p:tagLst>
</file>

<file path=ppt/tags/tag3.xml><?xml version="1.0" encoding="utf-8"?>
<p:tagLst xmlns:a="http://schemas.openxmlformats.org/drawingml/2006/main" xmlns:r="http://schemas.openxmlformats.org/officeDocument/2006/relationships" xmlns:p="http://schemas.openxmlformats.org/presentationml/2006/main">
  <p:tag name="TIMING" val="|1.6|10.1|3.3|11.1"/>
</p:tagLst>
</file>

<file path=ppt/tags/tag4.xml><?xml version="1.0" encoding="utf-8"?>
<p:tagLst xmlns:a="http://schemas.openxmlformats.org/drawingml/2006/main" xmlns:r="http://schemas.openxmlformats.org/officeDocument/2006/relationships" xmlns:p="http://schemas.openxmlformats.org/presentationml/2006/main">
  <p:tag name="TIMING" val="|2.2|9.3|7.1"/>
</p:tagLst>
</file>

<file path=ppt/tags/tag5.xml><?xml version="1.0" encoding="utf-8"?>
<p:tagLst xmlns:a="http://schemas.openxmlformats.org/drawingml/2006/main" xmlns:r="http://schemas.openxmlformats.org/officeDocument/2006/relationships" xmlns:p="http://schemas.openxmlformats.org/presentationml/2006/main">
  <p:tag name="TIMING" val="|3.5|8|3.4|3.7|4.1"/>
</p:tagLst>
</file>

<file path=ppt/tags/tag6.xml><?xml version="1.0" encoding="utf-8"?>
<p:tagLst xmlns:a="http://schemas.openxmlformats.org/drawingml/2006/main" xmlns:r="http://schemas.openxmlformats.org/officeDocument/2006/relationships" xmlns:p="http://schemas.openxmlformats.org/presentationml/2006/main">
  <p:tag name="TIMING" val="|3.6"/>
</p:tagLst>
</file>

<file path=ppt/tags/tag7.xml><?xml version="1.0" encoding="utf-8"?>
<p:tagLst xmlns:a="http://schemas.openxmlformats.org/drawingml/2006/main" xmlns:r="http://schemas.openxmlformats.org/officeDocument/2006/relationships" xmlns:p="http://schemas.openxmlformats.org/presentationml/2006/main">
  <p:tag name="TIMING" val="|3.2"/>
</p:tagLst>
</file>

<file path=ppt/tags/tag8.xml><?xml version="1.0" encoding="utf-8"?>
<p:tagLst xmlns:a="http://schemas.openxmlformats.org/drawingml/2006/main" xmlns:r="http://schemas.openxmlformats.org/officeDocument/2006/relationships" xmlns:p="http://schemas.openxmlformats.org/presentationml/2006/main">
  <p:tag name="TIMING" val="|3.1|16.2"/>
</p:tagLst>
</file>

<file path=ppt/tags/tag9.xml><?xml version="1.0" encoding="utf-8"?>
<p:tagLst xmlns:a="http://schemas.openxmlformats.org/drawingml/2006/main" xmlns:r="http://schemas.openxmlformats.org/officeDocument/2006/relationships" xmlns:p="http://schemas.openxmlformats.org/presentationml/2006/main">
  <p:tag name="TIMING" val="|0.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922</Words>
  <Application>Microsoft Office PowerPoint</Application>
  <PresentationFormat>On-screen Show (4:3)</PresentationFormat>
  <Paragraphs>83</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IMMORTALITY &amp;  THE TREE OF LIFE</vt:lpstr>
      <vt:lpstr>introduction</vt:lpstr>
      <vt:lpstr>The Account of Creation</vt:lpstr>
      <vt:lpstr>The Account of Creation</vt:lpstr>
      <vt:lpstr>The Rebellion of Mankind</vt:lpstr>
      <vt:lpstr>Tree of Life passages</vt:lpstr>
      <vt:lpstr>Tree of Life Passages</vt:lpstr>
      <vt:lpstr>Genesis 2:8-9 (ESV)</vt:lpstr>
      <vt:lpstr>Genesis 3:22-24 (ESV)</vt:lpstr>
      <vt:lpstr>Proverbs (ESV)</vt:lpstr>
      <vt:lpstr>Proverbs (ESV)</vt:lpstr>
      <vt:lpstr>Revelation 2:7 (ESV)</vt:lpstr>
      <vt:lpstr>Revelation 22:1-3 (ESV)</vt:lpstr>
      <vt:lpstr>Revelation 22:14-15 (ESV)</vt:lpstr>
      <vt:lpstr>Revelation 22:18-19 (ESV)</vt:lpstr>
      <vt:lpstr>Tree of life: genesis</vt:lpstr>
      <vt:lpstr>The Tree of Life in Genesis</vt:lpstr>
      <vt:lpstr>The Tree of Life in Genesis</vt:lpstr>
      <vt:lpstr>Tree of life: proverbs</vt:lpstr>
      <vt:lpstr>The Tree of Life in Proverbs</vt:lpstr>
      <vt:lpstr>Tree of life: revelation</vt:lpstr>
      <vt:lpstr>The Tree of Life in Revelation</vt:lpstr>
      <vt:lpstr>The Tree of Life in Revelation</vt:lpstr>
      <vt:lpstr>Summary &amp; conclusions</vt:lpstr>
      <vt:lpstr>Summary</vt:lpstr>
      <vt:lpstr>Conclusions</vt:lpstr>
      <vt:lpstr>The End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Immortality &amp; the Tree of Life</dc:title>
  <dc:creator>Newman</dc:creator>
  <cp:lastModifiedBy>Newman</cp:lastModifiedBy>
  <cp:revision>110</cp:revision>
  <dcterms:created xsi:type="dcterms:W3CDTF">2015-05-04T20:44:46Z</dcterms:created>
  <dcterms:modified xsi:type="dcterms:W3CDTF">2015-07-02T21:28:04Z</dcterms:modified>
</cp:coreProperties>
</file>