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6" r:id="rId16"/>
    <p:sldId id="287" r:id="rId17"/>
    <p:sldId id="270" r:id="rId18"/>
    <p:sldId id="271" r:id="rId19"/>
    <p:sldId id="272" r:id="rId20"/>
    <p:sldId id="277" r:id="rId21"/>
    <p:sldId id="278" r:id="rId22"/>
    <p:sldId id="273" r:id="rId23"/>
    <p:sldId id="274" r:id="rId24"/>
    <p:sldId id="275" r:id="rId25"/>
    <p:sldId id="279" r:id="rId26"/>
    <p:sldId id="280" r:id="rId27"/>
    <p:sldId id="281" r:id="rId28"/>
    <p:sldId id="282" r:id="rId29"/>
    <p:sldId id="283" r:id="rId30"/>
    <p:sldId id="284" r:id="rId31"/>
    <p:sldId id="285" r:id="rId32"/>
    <p:sldId id="286"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F30C47A-92D6-4FC8-9CFE-AA28CCE2F21F}" type="slidenum">
              <a:rPr lang="en-US" altLang="en-US"/>
              <a:pPr/>
              <a:t>‹#›</a:t>
            </a:fld>
            <a:endParaRPr lang="en-US" altLang="en-US"/>
          </a:p>
        </p:txBody>
      </p:sp>
    </p:spTree>
    <p:extLst>
      <p:ext uri="{BB962C8B-B14F-4D97-AF65-F5344CB8AC3E}">
        <p14:creationId xmlns:p14="http://schemas.microsoft.com/office/powerpoint/2010/main" val="3310236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18DCE5-1741-4924-B05B-2FA1AC0CD8EE}" type="slidenum">
              <a:rPr lang="en-US" altLang="en-US"/>
              <a:pPr/>
              <a:t>‹#›</a:t>
            </a:fld>
            <a:endParaRPr lang="en-US" altLang="en-US"/>
          </a:p>
        </p:txBody>
      </p:sp>
    </p:spTree>
    <p:extLst>
      <p:ext uri="{BB962C8B-B14F-4D97-AF65-F5344CB8AC3E}">
        <p14:creationId xmlns:p14="http://schemas.microsoft.com/office/powerpoint/2010/main" val="37117555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DF6B6DC-7465-4347-942E-3ED15C0A068B}" type="slidenum">
              <a:rPr lang="en-US" altLang="en-US"/>
              <a:pPr/>
              <a:t>‹#›</a:t>
            </a:fld>
            <a:endParaRPr lang="en-US" altLang="en-US"/>
          </a:p>
        </p:txBody>
      </p:sp>
    </p:spTree>
    <p:extLst>
      <p:ext uri="{BB962C8B-B14F-4D97-AF65-F5344CB8AC3E}">
        <p14:creationId xmlns:p14="http://schemas.microsoft.com/office/powerpoint/2010/main" val="386658883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E735EC9-C77E-439A-A5BD-2F4A83BE8FFE}" type="slidenum">
              <a:rPr lang="en-US" altLang="en-US"/>
              <a:pPr/>
              <a:t>‹#›</a:t>
            </a:fld>
            <a:endParaRPr lang="en-US" altLang="en-US"/>
          </a:p>
        </p:txBody>
      </p:sp>
    </p:spTree>
    <p:extLst>
      <p:ext uri="{BB962C8B-B14F-4D97-AF65-F5344CB8AC3E}">
        <p14:creationId xmlns:p14="http://schemas.microsoft.com/office/powerpoint/2010/main" val="5446483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12F13F-1AAE-4881-82BA-B95A24BBE23C}" type="slidenum">
              <a:rPr lang="en-US" altLang="en-US"/>
              <a:pPr/>
              <a:t>‹#›</a:t>
            </a:fld>
            <a:endParaRPr lang="en-US" altLang="en-US"/>
          </a:p>
        </p:txBody>
      </p:sp>
    </p:spTree>
    <p:extLst>
      <p:ext uri="{BB962C8B-B14F-4D97-AF65-F5344CB8AC3E}">
        <p14:creationId xmlns:p14="http://schemas.microsoft.com/office/powerpoint/2010/main" val="8452896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622BF66-3A0A-4DF1-97A1-DF3504F002A9}" type="slidenum">
              <a:rPr lang="en-US" altLang="en-US"/>
              <a:pPr/>
              <a:t>‹#›</a:t>
            </a:fld>
            <a:endParaRPr lang="en-US" altLang="en-US"/>
          </a:p>
        </p:txBody>
      </p:sp>
    </p:spTree>
    <p:extLst>
      <p:ext uri="{BB962C8B-B14F-4D97-AF65-F5344CB8AC3E}">
        <p14:creationId xmlns:p14="http://schemas.microsoft.com/office/powerpoint/2010/main" val="33948474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A40A42-830B-4883-B2DE-E72A8148EB04}" type="slidenum">
              <a:rPr lang="en-US" altLang="en-US"/>
              <a:pPr/>
              <a:t>‹#›</a:t>
            </a:fld>
            <a:endParaRPr lang="en-US" altLang="en-US"/>
          </a:p>
        </p:txBody>
      </p:sp>
    </p:spTree>
    <p:extLst>
      <p:ext uri="{BB962C8B-B14F-4D97-AF65-F5344CB8AC3E}">
        <p14:creationId xmlns:p14="http://schemas.microsoft.com/office/powerpoint/2010/main" val="13098986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BFA7AF1-163E-4490-AC00-27C9616A0C08}" type="slidenum">
              <a:rPr lang="en-US" altLang="en-US"/>
              <a:pPr/>
              <a:t>‹#›</a:t>
            </a:fld>
            <a:endParaRPr lang="en-US" altLang="en-US"/>
          </a:p>
        </p:txBody>
      </p:sp>
    </p:spTree>
    <p:extLst>
      <p:ext uri="{BB962C8B-B14F-4D97-AF65-F5344CB8AC3E}">
        <p14:creationId xmlns:p14="http://schemas.microsoft.com/office/powerpoint/2010/main" val="2951517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9753C3A-9CEC-4F69-99DF-F5A22213293A}" type="slidenum">
              <a:rPr lang="en-US" altLang="en-US"/>
              <a:pPr/>
              <a:t>‹#›</a:t>
            </a:fld>
            <a:endParaRPr lang="en-US" altLang="en-US"/>
          </a:p>
        </p:txBody>
      </p:sp>
    </p:spTree>
    <p:extLst>
      <p:ext uri="{BB962C8B-B14F-4D97-AF65-F5344CB8AC3E}">
        <p14:creationId xmlns:p14="http://schemas.microsoft.com/office/powerpoint/2010/main" val="1360553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56B57D7-635F-46E8-94DD-9CEFF41FF8E6}" type="slidenum">
              <a:rPr lang="en-US" altLang="en-US"/>
              <a:pPr/>
              <a:t>‹#›</a:t>
            </a:fld>
            <a:endParaRPr lang="en-US" altLang="en-US"/>
          </a:p>
        </p:txBody>
      </p:sp>
    </p:spTree>
    <p:extLst>
      <p:ext uri="{BB962C8B-B14F-4D97-AF65-F5344CB8AC3E}">
        <p14:creationId xmlns:p14="http://schemas.microsoft.com/office/powerpoint/2010/main" val="31768270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251D4D5-D642-422D-98CB-F7E5BAA2406A}" type="slidenum">
              <a:rPr lang="en-US" altLang="en-US"/>
              <a:pPr/>
              <a:t>‹#›</a:t>
            </a:fld>
            <a:endParaRPr lang="en-US" altLang="en-US"/>
          </a:p>
        </p:txBody>
      </p:sp>
    </p:spTree>
    <p:extLst>
      <p:ext uri="{BB962C8B-B14F-4D97-AF65-F5344CB8AC3E}">
        <p14:creationId xmlns:p14="http://schemas.microsoft.com/office/powerpoint/2010/main" val="34475964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6E953D9-F690-4D21-A33D-57BEEE86DA42}" type="slidenum">
              <a:rPr lang="en-US" altLang="en-US"/>
              <a:pPr/>
              <a:t>‹#›</a:t>
            </a:fld>
            <a:endParaRPr lang="en-US" altLang="en-US"/>
          </a:p>
        </p:txBody>
      </p:sp>
    </p:spTree>
    <p:extLst>
      <p:ext uri="{BB962C8B-B14F-4D97-AF65-F5344CB8AC3E}">
        <p14:creationId xmlns:p14="http://schemas.microsoft.com/office/powerpoint/2010/main" val="393424889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EBDB0BF-3A1A-4977-8A75-61A1839769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llegedJesusTomb"/>
          <p:cNvPicPr>
            <a:picLocks noChangeAspect="1" noChangeArrowheads="1"/>
          </p:cNvPicPr>
          <p:nvPr/>
        </p:nvPicPr>
        <p:blipFill>
          <a:blip r:embed="rId5">
            <a:lum bright="52000" contrast="-50000"/>
            <a:extLst>
              <a:ext uri="{28A0092B-C50C-407E-A947-70E740481C1C}">
                <a14:useLocalDpi xmlns:a14="http://schemas.microsoft.com/office/drawing/2010/main" val="0"/>
              </a:ext>
            </a:extLst>
          </a:blip>
          <a:srcRect/>
          <a:stretch>
            <a:fillRect/>
          </a:stretch>
        </p:blipFill>
        <p:spPr bwMode="auto">
          <a:xfrm>
            <a:off x="1219200" y="1066800"/>
            <a:ext cx="6781800" cy="481012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685800" y="2895600"/>
            <a:ext cx="7772400" cy="1470025"/>
          </a:xfrm>
        </p:spPr>
        <p:txBody>
          <a:bodyPr/>
          <a:lstStyle/>
          <a:p>
            <a:r>
              <a:rPr lang="en-US" altLang="en-US"/>
              <a:t>The Tomb of Jesus?</a:t>
            </a:r>
          </a:p>
        </p:txBody>
      </p:sp>
      <p:sp>
        <p:nvSpPr>
          <p:cNvPr id="2051" name="Rectangle 3"/>
          <p:cNvSpPr>
            <a:spLocks noGrp="1" noChangeArrowheads="1"/>
          </p:cNvSpPr>
          <p:nvPr>
            <p:ph type="subTitle" idx="1"/>
          </p:nvPr>
        </p:nvSpPr>
        <p:spPr>
          <a:xfrm>
            <a:off x="1371600" y="5105400"/>
            <a:ext cx="6400800" cy="1066800"/>
          </a:xfrm>
        </p:spPr>
        <p:txBody>
          <a:bodyPr/>
          <a:lstStyle/>
          <a:p>
            <a:r>
              <a:rPr lang="en-US" altLang="en-US"/>
              <a:t>Robert C. Newman</a:t>
            </a:r>
          </a:p>
        </p:txBody>
      </p:sp>
      <p:sp>
        <p:nvSpPr>
          <p:cNvPr id="2055" name="Text Box 7"/>
          <p:cNvSpPr txBox="1">
            <a:spLocks noChangeArrowheads="1"/>
          </p:cNvSpPr>
          <p:nvPr/>
        </p:nvSpPr>
        <p:spPr bwMode="auto">
          <a:xfrm>
            <a:off x="-625475" y="4837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pic>
        <p:nvPicPr>
          <p:cNvPr id="2" name="TombJesu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33400" y="5638800"/>
            <a:ext cx="609600" cy="609600"/>
          </a:xfrm>
          <a:prstGeom prst="rect">
            <a:avLst/>
          </a:prstGeom>
        </p:spPr>
      </p:pic>
    </p:spTree>
    <p:custDataLst>
      <p:tags r:id="rId1"/>
    </p:custDataLst>
  </p:cSld>
  <p:clrMapOvr>
    <a:masterClrMapping/>
  </p:clrMapOvr>
  <p:transition advTm="361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AllegedJesusTomb"/>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219200" y="1066800"/>
            <a:ext cx="6781800" cy="4810125"/>
          </a:xfrm>
          <a:prstGeom prst="rect">
            <a:avLst/>
          </a:prstGeom>
          <a:noFill/>
          <a:extLst>
            <a:ext uri="{909E8E84-426E-40DD-AFC4-6F175D3DCCD1}">
              <a14:hiddenFill xmlns:a14="http://schemas.microsoft.com/office/drawing/2010/main">
                <a:solidFill>
                  <a:srgbClr val="FFFFFF"/>
                </a:solidFill>
              </a14:hiddenFill>
            </a:ext>
          </a:extLst>
        </p:spPr>
      </p:pic>
      <p:sp>
        <p:nvSpPr>
          <p:cNvPr id="26628" name="Rectangle 4"/>
          <p:cNvSpPr>
            <a:spLocks noGrp="1" noChangeArrowheads="1"/>
          </p:cNvSpPr>
          <p:nvPr>
            <p:ph type="ctrTitle"/>
          </p:nvPr>
        </p:nvSpPr>
        <p:spPr/>
        <p:txBody>
          <a:bodyPr/>
          <a:lstStyle/>
          <a:p>
            <a:r>
              <a:rPr lang="en-US" altLang="en-US"/>
              <a:t>Responses to These Arguments</a:t>
            </a:r>
          </a:p>
        </p:txBody>
      </p:sp>
      <p:sp>
        <p:nvSpPr>
          <p:cNvPr id="2662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6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(1) Inscriptions Authentic</a:t>
            </a:r>
          </a:p>
        </p:txBody>
      </p:sp>
      <p:sp>
        <p:nvSpPr>
          <p:cNvPr id="28675" name="Rectangle 3"/>
          <p:cNvSpPr>
            <a:spLocks noGrp="1" noChangeArrowheads="1"/>
          </p:cNvSpPr>
          <p:nvPr>
            <p:ph type="body" sz="half" idx="1"/>
          </p:nvPr>
        </p:nvSpPr>
        <p:spPr>
          <a:xfrm>
            <a:off x="457200" y="2057400"/>
            <a:ext cx="3810000" cy="3657600"/>
          </a:xfrm>
        </p:spPr>
        <p:txBody>
          <a:bodyPr/>
          <a:lstStyle/>
          <a:p>
            <a:pPr>
              <a:buFontTx/>
              <a:buNone/>
            </a:pPr>
            <a:r>
              <a:rPr lang="en-US" altLang="en-US" sz="2800"/>
              <a:t>	The inscriptions do seem to be authentic, but the crucial inscription (#1) is by far the most difficult one to decipher.</a:t>
            </a:r>
          </a:p>
        </p:txBody>
      </p:sp>
      <p:pic>
        <p:nvPicPr>
          <p:cNvPr id="28677" name="Picture 5" descr="JesusInscript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2308225"/>
            <a:ext cx="3810000"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99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7"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en-US" altLang="en-US"/>
              <a:t>Inscriptions</a:t>
            </a:r>
          </a:p>
        </p:txBody>
      </p:sp>
      <p:sp>
        <p:nvSpPr>
          <p:cNvPr id="30726" name="Rectangle 6"/>
          <p:cNvSpPr>
            <a:spLocks noGrp="1" noChangeArrowheads="1"/>
          </p:cNvSpPr>
          <p:nvPr>
            <p:ph type="body" sz="half" idx="1"/>
          </p:nvPr>
        </p:nvSpPr>
        <p:spPr>
          <a:xfrm>
            <a:off x="457200" y="2057400"/>
            <a:ext cx="4038600" cy="3733800"/>
          </a:xfrm>
        </p:spPr>
        <p:txBody>
          <a:bodyPr/>
          <a:lstStyle/>
          <a:p>
            <a:r>
              <a:rPr lang="en-US" altLang="en-US" sz="2800"/>
              <a:t>This is the inscription on box #6.</a:t>
            </a:r>
          </a:p>
          <a:p>
            <a:r>
              <a:rPr lang="en-US" altLang="en-US" sz="2800"/>
              <a:t>For anyone who can read traditional Hebrew, this is clearly </a:t>
            </a:r>
            <a:r>
              <a:rPr lang="en-US" altLang="en-US" sz="2800">
                <a:cs typeface="Arial" charset="0"/>
              </a:rPr>
              <a:t>"</a:t>
            </a:r>
            <a:r>
              <a:rPr lang="en-US" altLang="en-US" sz="2800"/>
              <a:t>Yehuda bar Yeshua</a:t>
            </a:r>
            <a:r>
              <a:rPr lang="en-US" altLang="en-US" sz="2800">
                <a:cs typeface="Arial" charset="0"/>
              </a:rPr>
              <a:t>"</a:t>
            </a:r>
            <a:r>
              <a:rPr lang="en-US" altLang="en-US" sz="2800"/>
              <a:t> (Judah son of Jesus).</a:t>
            </a:r>
          </a:p>
          <a:p>
            <a:r>
              <a:rPr lang="en-US" altLang="en-US" sz="2800">
                <a:cs typeface="Arial" charset="0"/>
              </a:rPr>
              <a:t> </a:t>
            </a:r>
            <a:r>
              <a:rPr lang="he-IL" altLang="en-US" sz="2800">
                <a:latin typeface="Hebpar" pitchFamily="34" charset="0"/>
                <a:cs typeface="Arial" charset="0"/>
              </a:rPr>
              <a:t>ישוע</a:t>
            </a:r>
            <a:r>
              <a:rPr lang="en-US" altLang="en-US" sz="2800">
                <a:latin typeface="Hebpar" pitchFamily="34" charset="0"/>
                <a:cs typeface="Arial" charset="0"/>
              </a:rPr>
              <a:t> </a:t>
            </a:r>
            <a:r>
              <a:rPr lang="he-IL" altLang="en-US" sz="2800">
                <a:latin typeface="Hebpar" pitchFamily="34" charset="0"/>
                <a:cs typeface="Arial" charset="0"/>
              </a:rPr>
              <a:t>בר</a:t>
            </a:r>
            <a:r>
              <a:rPr lang="en-US" altLang="en-US" sz="2800">
                <a:latin typeface="Hebpar" pitchFamily="34" charset="0"/>
                <a:cs typeface="Arial" charset="0"/>
              </a:rPr>
              <a:t> </a:t>
            </a:r>
            <a:r>
              <a:rPr lang="he-IL" altLang="en-US" sz="2800">
                <a:latin typeface="Hebpar" pitchFamily="34" charset="0"/>
                <a:cs typeface="Arial" charset="0"/>
              </a:rPr>
              <a:t>יהודה</a:t>
            </a:r>
          </a:p>
        </p:txBody>
      </p:sp>
      <p:sp>
        <p:nvSpPr>
          <p:cNvPr id="30727" name="Rectangle 7"/>
          <p:cNvSpPr>
            <a:spLocks noGrp="1" noChangeArrowheads="1"/>
          </p:cNvSpPr>
          <p:nvPr>
            <p:ph sz="half" idx="2"/>
          </p:nvPr>
        </p:nvSpPr>
        <p:spPr/>
        <p:txBody>
          <a:bodyPr/>
          <a:lstStyle/>
          <a:p>
            <a:endParaRPr lang="en-US" altLang="en-US" sz="2800"/>
          </a:p>
        </p:txBody>
      </p:sp>
      <p:pic>
        <p:nvPicPr>
          <p:cNvPr id="30725" name="Picture 5" descr="226Tomb02d"/>
          <p:cNvPicPr>
            <a:picLocks noChangeAspect="1" noChangeArrowheads="1"/>
          </p:cNvPicPr>
          <p:nvPr/>
        </p:nvPicPr>
        <p:blipFill>
          <a:blip r:embed="rId3">
            <a:extLst>
              <a:ext uri="{28A0092B-C50C-407E-A947-70E740481C1C}">
                <a14:useLocalDpi xmlns:a14="http://schemas.microsoft.com/office/drawing/2010/main" val="0"/>
              </a:ext>
            </a:extLst>
          </a:blip>
          <a:srcRect l="17143" t="1900" r="15714" b="5026"/>
          <a:stretch>
            <a:fillRect/>
          </a:stretch>
        </p:blipFill>
        <p:spPr bwMode="auto">
          <a:xfrm>
            <a:off x="4660900" y="1676400"/>
            <a:ext cx="4092575" cy="426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23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6">
                                            <p:txEl>
                                              <p:pRg st="0" end="0"/>
                                            </p:txEl>
                                          </p:spTgt>
                                        </p:tgtEl>
                                        <p:attrNameLst>
                                          <p:attrName>style.visibility</p:attrName>
                                        </p:attrNameLst>
                                      </p:cBhvr>
                                      <p:to>
                                        <p:strVal val="visible"/>
                                      </p:to>
                                    </p:set>
                                    <p:animEffect transition="in" filter="checkerboard(across)">
                                      <p:cBhvr>
                                        <p:cTn id="7" dur="500"/>
                                        <p:tgtEl>
                                          <p:spTgt spid="307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26">
                                            <p:txEl>
                                              <p:pRg st="1" end="1"/>
                                            </p:txEl>
                                          </p:spTgt>
                                        </p:tgtEl>
                                        <p:attrNameLst>
                                          <p:attrName>style.visibility</p:attrName>
                                        </p:attrNameLst>
                                      </p:cBhvr>
                                      <p:to>
                                        <p:strVal val="visible"/>
                                      </p:to>
                                    </p:set>
                                    <p:animEffect transition="in" filter="checkerboard(across)">
                                      <p:cBhvr>
                                        <p:cTn id="12" dur="500"/>
                                        <p:tgtEl>
                                          <p:spTgt spid="307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726">
                                            <p:txEl>
                                              <p:pRg st="2" end="2"/>
                                            </p:txEl>
                                          </p:spTgt>
                                        </p:tgtEl>
                                        <p:attrNameLst>
                                          <p:attrName>style.visibility</p:attrName>
                                        </p:attrNameLst>
                                      </p:cBhvr>
                                      <p:to>
                                        <p:strVal val="visible"/>
                                      </p:to>
                                    </p:set>
                                    <p:animEffect transition="in" filter="checkerboard(across)">
                                      <p:cBhvr>
                                        <p:cTn id="17" dur="500"/>
                                        <p:tgtEl>
                                          <p:spTgt spid="307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Inscriptions</a:t>
            </a:r>
          </a:p>
        </p:txBody>
      </p:sp>
      <p:sp>
        <p:nvSpPr>
          <p:cNvPr id="33796" name="Rectangle 4"/>
          <p:cNvSpPr>
            <a:spLocks noGrp="1" noChangeArrowheads="1"/>
          </p:cNvSpPr>
          <p:nvPr>
            <p:ph type="body" sz="half" idx="1"/>
          </p:nvPr>
        </p:nvSpPr>
        <p:spPr/>
        <p:txBody>
          <a:bodyPr/>
          <a:lstStyle/>
          <a:p>
            <a:pPr>
              <a:lnSpc>
                <a:spcPct val="90000"/>
              </a:lnSpc>
            </a:pPr>
            <a:r>
              <a:rPr lang="en-US" altLang="en-US" sz="2800"/>
              <a:t>This is the inscription on box #5.</a:t>
            </a:r>
          </a:p>
          <a:p>
            <a:pPr>
              <a:lnSpc>
                <a:spcPct val="90000"/>
              </a:lnSpc>
            </a:pPr>
            <a:r>
              <a:rPr lang="en-US" altLang="en-US" sz="2800"/>
              <a:t>It is much less deeply engraved, and some of the letters are sloppy, but is readable Greek for the most part.</a:t>
            </a:r>
          </a:p>
          <a:p>
            <a:pPr>
              <a:lnSpc>
                <a:spcPct val="90000"/>
              </a:lnSpc>
            </a:pPr>
            <a:r>
              <a:rPr lang="en-US" altLang="en-US" sz="2800"/>
              <a:t>It looks like </a:t>
            </a:r>
            <a:r>
              <a:rPr lang="el-GR" altLang="en-US" sz="2800">
                <a:cs typeface="Arial" charset="0"/>
              </a:rPr>
              <a:t>ΜΑΡΙΑΜΝΗ</a:t>
            </a:r>
            <a:r>
              <a:rPr lang="en-US" altLang="en-US" sz="2800">
                <a:cs typeface="Arial" charset="0"/>
              </a:rPr>
              <a:t>…</a:t>
            </a:r>
            <a:r>
              <a:rPr lang="el-GR" altLang="en-US" sz="2800">
                <a:cs typeface="Arial" charset="0"/>
              </a:rPr>
              <a:t>ΜΑΡΑ</a:t>
            </a:r>
          </a:p>
        </p:txBody>
      </p:sp>
      <p:pic>
        <p:nvPicPr>
          <p:cNvPr id="33798" name="Picture 6" descr="MariamneInscript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420938"/>
            <a:ext cx="4038600" cy="2884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31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checkerboard(across)">
                                      <p:cBhvr>
                                        <p:cTn id="7" dur="500"/>
                                        <p:tgtEl>
                                          <p:spTgt spid="337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796">
                                            <p:txEl>
                                              <p:pRg st="1" end="1"/>
                                            </p:txEl>
                                          </p:spTgt>
                                        </p:tgtEl>
                                        <p:attrNameLst>
                                          <p:attrName>style.visibility</p:attrName>
                                        </p:attrNameLst>
                                      </p:cBhvr>
                                      <p:to>
                                        <p:strVal val="visible"/>
                                      </p:to>
                                    </p:set>
                                    <p:animEffect transition="in" filter="checkerboard(across)">
                                      <p:cBhvr>
                                        <p:cTn id="12" dur="500"/>
                                        <p:tgtEl>
                                          <p:spTgt spid="337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796">
                                            <p:txEl>
                                              <p:pRg st="2" end="2"/>
                                            </p:txEl>
                                          </p:spTgt>
                                        </p:tgtEl>
                                        <p:attrNameLst>
                                          <p:attrName>style.visibility</p:attrName>
                                        </p:attrNameLst>
                                      </p:cBhvr>
                                      <p:to>
                                        <p:strVal val="visible"/>
                                      </p:to>
                                    </p:set>
                                    <p:animEffect transition="in" filter="checkerboard(across)">
                                      <p:cBhvr>
                                        <p:cTn id="17" dur="500"/>
                                        <p:tgtEl>
                                          <p:spTgt spid="337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Inscription #5</a:t>
            </a:r>
          </a:p>
        </p:txBody>
      </p:sp>
      <p:pic>
        <p:nvPicPr>
          <p:cNvPr id="35844" name="Picture 4" descr="MariamneInscription"/>
          <p:cNvPicPr>
            <a:picLocks noChangeAspect="1" noChangeArrowheads="1"/>
          </p:cNvPicPr>
          <p:nvPr/>
        </p:nvPicPr>
        <p:blipFill>
          <a:blip r:embed="rId3">
            <a:extLst>
              <a:ext uri="{28A0092B-C50C-407E-A947-70E740481C1C}">
                <a14:useLocalDpi xmlns:a14="http://schemas.microsoft.com/office/drawing/2010/main" val="0"/>
              </a:ext>
            </a:extLst>
          </a:blip>
          <a:srcRect l="6604" t="27551" b="33673"/>
          <a:stretch>
            <a:fillRect/>
          </a:stretch>
        </p:blipFill>
        <p:spPr bwMode="auto">
          <a:xfrm>
            <a:off x="838200" y="1752600"/>
            <a:ext cx="7543800" cy="2236788"/>
          </a:xfrm>
          <a:prstGeom prst="rect">
            <a:avLst/>
          </a:prstGeom>
          <a:noFill/>
          <a:extLst>
            <a:ext uri="{909E8E84-426E-40DD-AFC4-6F175D3DCCD1}">
              <a14:hiddenFill xmlns:a14="http://schemas.microsoft.com/office/drawing/2010/main">
                <a:solidFill>
                  <a:srgbClr val="FFFFFF"/>
                </a:solidFill>
              </a14:hiddenFill>
            </a:ext>
          </a:extLst>
        </p:spPr>
      </p:pic>
      <p:sp>
        <p:nvSpPr>
          <p:cNvPr id="35845" name="Text Box 5"/>
          <p:cNvSpPr txBox="1">
            <a:spLocks noChangeArrowheads="1"/>
          </p:cNvSpPr>
          <p:nvPr/>
        </p:nvSpPr>
        <p:spPr bwMode="auto">
          <a:xfrm>
            <a:off x="609600" y="4572000"/>
            <a:ext cx="784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A closer view; there is obviously something between the end of </a:t>
            </a:r>
            <a:r>
              <a:rPr lang="en-US" altLang="en-US" sz="2400">
                <a:cs typeface="Arial" charset="0"/>
              </a:rPr>
              <a:t>"</a:t>
            </a:r>
            <a:r>
              <a:rPr lang="en-US" altLang="en-US" sz="2400"/>
              <a:t>Mariamne</a:t>
            </a:r>
            <a:r>
              <a:rPr lang="en-US" altLang="en-US" sz="2400">
                <a:cs typeface="Arial" charset="0"/>
              </a:rPr>
              <a:t>"</a:t>
            </a:r>
            <a:r>
              <a:rPr lang="en-US" altLang="en-US" sz="2400"/>
              <a:t> and the beginning of </a:t>
            </a:r>
            <a:r>
              <a:rPr lang="en-US" altLang="en-US" sz="2400">
                <a:cs typeface="Arial" charset="0"/>
              </a:rPr>
              <a:t>"</a:t>
            </a:r>
            <a:r>
              <a:rPr lang="en-US" altLang="en-US" sz="2400"/>
              <a:t>Mara.</a:t>
            </a:r>
            <a:r>
              <a:rPr lang="en-US" altLang="en-US" sz="2400">
                <a:cs typeface="Arial" charset="0"/>
              </a:rPr>
              <a:t>"</a:t>
            </a:r>
          </a:p>
        </p:txBody>
      </p:sp>
      <p:sp>
        <p:nvSpPr>
          <p:cNvPr id="35846" name="Oval 6"/>
          <p:cNvSpPr>
            <a:spLocks noChangeArrowheads="1"/>
          </p:cNvSpPr>
          <p:nvPr/>
        </p:nvSpPr>
        <p:spPr bwMode="auto">
          <a:xfrm>
            <a:off x="5867400" y="2209800"/>
            <a:ext cx="914400" cy="1295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Tree>
    <p:custDataLst>
      <p:tags r:id="rId1"/>
    </p:custDataLst>
  </p:cSld>
  <p:clrMapOvr>
    <a:masterClrMapping/>
  </p:clrMapOvr>
  <p:transition advTm="311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checkerboard(across)">
                                      <p:cBhvr>
                                        <p:cTn id="7" dur="500"/>
                                        <p:tgtEl>
                                          <p:spTgt spid="35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 calcmode="lin" valueType="num">
                                      <p:cBhvr additive="base">
                                        <p:cTn id="12" dur="500" fill="hold"/>
                                        <p:tgtEl>
                                          <p:spTgt spid="35846"/>
                                        </p:tgtEl>
                                        <p:attrNameLst>
                                          <p:attrName>ppt_x</p:attrName>
                                        </p:attrNameLst>
                                      </p:cBhvr>
                                      <p:tavLst>
                                        <p:tav tm="0">
                                          <p:val>
                                            <p:strVal val="1+#ppt_w/2"/>
                                          </p:val>
                                        </p:tav>
                                        <p:tav tm="100000">
                                          <p:val>
                                            <p:strVal val="#ppt_x"/>
                                          </p:val>
                                        </p:tav>
                                      </p:tavLst>
                                    </p:anim>
                                    <p:anim calcmode="lin" valueType="num">
                                      <p:cBhvr additive="base">
                                        <p:cTn id="13" dur="500" fill="hold"/>
                                        <p:tgtEl>
                                          <p:spTgt spid="358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58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Inscription #5</a:t>
            </a:r>
          </a:p>
        </p:txBody>
      </p:sp>
      <p:pic>
        <p:nvPicPr>
          <p:cNvPr id="47108" name="Picture 4" descr="MariamneInscription"/>
          <p:cNvPicPr>
            <a:picLocks noChangeAspect="1" noChangeArrowheads="1"/>
          </p:cNvPicPr>
          <p:nvPr/>
        </p:nvPicPr>
        <p:blipFill>
          <a:blip r:embed="rId3">
            <a:extLst>
              <a:ext uri="{28A0092B-C50C-407E-A947-70E740481C1C}">
                <a14:useLocalDpi xmlns:a14="http://schemas.microsoft.com/office/drawing/2010/main" val="0"/>
              </a:ext>
            </a:extLst>
          </a:blip>
          <a:srcRect l="6604" t="27551" b="33673"/>
          <a:stretch>
            <a:fillRect/>
          </a:stretch>
        </p:blipFill>
        <p:spPr bwMode="auto">
          <a:xfrm>
            <a:off x="838200" y="1752600"/>
            <a:ext cx="7543800" cy="2236788"/>
          </a:xfrm>
          <a:prstGeom prst="rect">
            <a:avLst/>
          </a:prstGeom>
          <a:noFill/>
          <a:extLst>
            <a:ext uri="{909E8E84-426E-40DD-AFC4-6F175D3DCCD1}">
              <a14:hiddenFill xmlns:a14="http://schemas.microsoft.com/office/drawing/2010/main">
                <a:solidFill>
                  <a:srgbClr val="FFFFFF"/>
                </a:solidFill>
              </a14:hiddenFill>
            </a:ext>
          </a:extLst>
        </p:spPr>
      </p:pic>
      <p:sp>
        <p:nvSpPr>
          <p:cNvPr id="47109" name="Text Box 5"/>
          <p:cNvSpPr txBox="1">
            <a:spLocks noChangeArrowheads="1"/>
          </p:cNvSpPr>
          <p:nvPr/>
        </p:nvSpPr>
        <p:spPr bwMode="auto">
          <a:xfrm>
            <a:off x="838200" y="4343400"/>
            <a:ext cx="7543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If we take the circled portion above to be </a:t>
            </a:r>
            <a:r>
              <a:rPr lang="el-GR" altLang="en-US" sz="2400">
                <a:cs typeface="Arial" charset="0"/>
              </a:rPr>
              <a:t>Η</a:t>
            </a:r>
            <a:r>
              <a:rPr lang="en-US" altLang="en-US" sz="2400">
                <a:cs typeface="Arial" charset="0"/>
              </a:rPr>
              <a:t> </a:t>
            </a:r>
            <a:r>
              <a:rPr lang="el-GR" altLang="en-US" sz="2400">
                <a:cs typeface="Arial" charset="0"/>
              </a:rPr>
              <a:t>ΚΑΙ</a:t>
            </a:r>
            <a:r>
              <a:rPr lang="en-US" altLang="en-US" sz="2400">
                <a:cs typeface="Arial" charset="0"/>
              </a:rPr>
              <a:t> instead, then the inscription is exactly parallel to Acts 13:9, where a masculine form of this construction connects two names, "Saul, </a:t>
            </a:r>
            <a:r>
              <a:rPr lang="en-US" altLang="en-US" sz="2400" i="1">
                <a:cs typeface="Arial" charset="0"/>
              </a:rPr>
              <a:t>who is also called</a:t>
            </a:r>
            <a:r>
              <a:rPr lang="en-US" altLang="en-US" sz="2400">
                <a:cs typeface="Arial" charset="0"/>
              </a:rPr>
              <a:t> Paul."  We would then have "Mariam, who is also called Mara," and the name "Mariamne" disappears!</a:t>
            </a:r>
            <a:endParaRPr lang="el-GR" altLang="en-US" sz="2400">
              <a:cs typeface="Arial" charset="0"/>
            </a:endParaRPr>
          </a:p>
        </p:txBody>
      </p:sp>
      <p:sp>
        <p:nvSpPr>
          <p:cNvPr id="47110" name="Oval 6"/>
          <p:cNvSpPr>
            <a:spLocks noChangeArrowheads="1"/>
          </p:cNvSpPr>
          <p:nvPr/>
        </p:nvSpPr>
        <p:spPr bwMode="auto">
          <a:xfrm>
            <a:off x="4800600" y="2057400"/>
            <a:ext cx="1905000" cy="1524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358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1+#ppt_w/2"/>
                                          </p:val>
                                        </p:tav>
                                        <p:tav tm="100000">
                                          <p:val>
                                            <p:strVal val="#ppt_x"/>
                                          </p:val>
                                        </p:tav>
                                      </p:tavLst>
                                    </p:anim>
                                    <p:anim calcmode="lin" valueType="num">
                                      <p:cBhvr additive="base">
                                        <p:cTn id="8"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7109"/>
                                        </p:tgtEl>
                                        <p:attrNameLst>
                                          <p:attrName>style.visibility</p:attrName>
                                        </p:attrNameLst>
                                      </p:cBhvr>
                                      <p:to>
                                        <p:strVal val="visible"/>
                                      </p:to>
                                    </p:set>
                                    <p:animEffect transition="in" filter="checkerboard(across)">
                                      <p:cBhvr>
                                        <p:cTn id="13" dur="5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Inscription #5</a:t>
            </a:r>
          </a:p>
        </p:txBody>
      </p:sp>
      <p:sp>
        <p:nvSpPr>
          <p:cNvPr id="62467" name="Rectangle 3"/>
          <p:cNvSpPr>
            <a:spLocks noGrp="1" noChangeArrowheads="1"/>
          </p:cNvSpPr>
          <p:nvPr>
            <p:ph type="body" idx="1"/>
          </p:nvPr>
        </p:nvSpPr>
        <p:spPr/>
        <p:txBody>
          <a:bodyPr/>
          <a:lstStyle/>
          <a:p>
            <a:r>
              <a:rPr lang="en-US" altLang="en-US"/>
              <a:t>Another alternative would be to put the </a:t>
            </a:r>
            <a:r>
              <a:rPr lang="el-GR" altLang="en-US"/>
              <a:t>Η</a:t>
            </a:r>
            <a:r>
              <a:rPr lang="en-US" altLang="en-US"/>
              <a:t> with the first name, giving </a:t>
            </a:r>
            <a:r>
              <a:rPr lang="el-GR" altLang="en-US">
                <a:cs typeface="Arial" charset="0"/>
              </a:rPr>
              <a:t>ΜΑΡΙΑΜΗ</a:t>
            </a:r>
            <a:r>
              <a:rPr lang="en-US" altLang="en-US">
                <a:cs typeface="Arial" charset="0"/>
              </a:rPr>
              <a:t> as the first name, and then the </a:t>
            </a:r>
            <a:r>
              <a:rPr lang="el-GR" altLang="en-US">
                <a:cs typeface="Arial" charset="0"/>
              </a:rPr>
              <a:t>ΚΑΙ</a:t>
            </a:r>
            <a:r>
              <a:rPr lang="en-US" altLang="en-US">
                <a:cs typeface="Arial" charset="0"/>
              </a:rPr>
              <a:t> would indicate there were two sets of bones in this ossuary, those of Mariame and of Mara.</a:t>
            </a:r>
            <a:r>
              <a:rPr lang="en-US" altLang="en-US"/>
              <a:t> </a:t>
            </a:r>
          </a:p>
        </p:txBody>
      </p:sp>
    </p:spTree>
    <p:custDataLst>
      <p:tags r:id="rId1"/>
    </p:custDataLst>
  </p:cSld>
  <p:clrMapOvr>
    <a:masterClrMapping/>
  </p:clrMapOvr>
  <p:transition advTm="181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checkerboard(across)">
                                      <p:cBhvr>
                                        <p:cTn id="7" dur="500"/>
                                        <p:tgtEl>
                                          <p:spTgt spid="62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Inscription #1</a:t>
            </a:r>
          </a:p>
        </p:txBody>
      </p:sp>
      <p:pic>
        <p:nvPicPr>
          <p:cNvPr id="37892" name="Picture 4" descr="Jesus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70025"/>
            <a:ext cx="5486400" cy="3916363"/>
          </a:xfrm>
          <a:prstGeom prst="rect">
            <a:avLst/>
          </a:prstGeom>
          <a:noFill/>
          <a:extLst>
            <a:ext uri="{909E8E84-426E-40DD-AFC4-6F175D3DCCD1}">
              <a14:hiddenFill xmlns:a14="http://schemas.microsoft.com/office/drawing/2010/main">
                <a:solidFill>
                  <a:srgbClr val="FFFFFF"/>
                </a:solidFill>
              </a14:hiddenFill>
            </a:ext>
          </a:extLst>
        </p:spPr>
      </p:pic>
      <p:sp>
        <p:nvSpPr>
          <p:cNvPr id="37893" name="Text Box 5"/>
          <p:cNvSpPr txBox="1">
            <a:spLocks noChangeArrowheads="1"/>
          </p:cNvSpPr>
          <p:nvPr/>
        </p:nvSpPr>
        <p:spPr bwMode="auto">
          <a:xfrm>
            <a:off x="1143000" y="57912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This is the inscription on box #1.</a:t>
            </a:r>
          </a:p>
        </p:txBody>
      </p:sp>
    </p:spTree>
    <p:custDataLst>
      <p:tags r:id="rId1"/>
    </p:custDataLst>
  </p:cSld>
  <p:clrMapOvr>
    <a:masterClrMapping/>
  </p:clrMapOvr>
  <p:transition advTm="53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checkerboard(across)">
                                      <p:cBhvr>
                                        <p:cTn id="7"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Detail of Inscription #1</a:t>
            </a:r>
          </a:p>
        </p:txBody>
      </p:sp>
      <p:pic>
        <p:nvPicPr>
          <p:cNvPr id="39940" name="Picture 4" descr="JesInscrDetail"/>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t="15091" b="23817"/>
          <a:stretch>
            <a:fillRect/>
          </a:stretch>
        </p:blipFill>
        <p:spPr bwMode="auto">
          <a:xfrm>
            <a:off x="2133600" y="2057400"/>
            <a:ext cx="4857750" cy="1600200"/>
          </a:xfrm>
          <a:prstGeom prst="rect">
            <a:avLst/>
          </a:prstGeom>
          <a:noFill/>
          <a:extLst>
            <a:ext uri="{909E8E84-426E-40DD-AFC4-6F175D3DCCD1}">
              <a14:hiddenFill xmlns:a14="http://schemas.microsoft.com/office/drawing/2010/main">
                <a:solidFill>
                  <a:srgbClr val="FFFFFF"/>
                </a:solidFill>
              </a14:hiddenFill>
            </a:ext>
          </a:extLst>
        </p:spPr>
      </p:pic>
      <p:sp>
        <p:nvSpPr>
          <p:cNvPr id="39941" name="Text Box 5"/>
          <p:cNvSpPr txBox="1">
            <a:spLocks noChangeArrowheads="1"/>
          </p:cNvSpPr>
          <p:nvPr/>
        </p:nvSpPr>
        <p:spPr bwMode="auto">
          <a:xfrm>
            <a:off x="990600" y="4267200"/>
            <a:ext cx="7239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This is a detail of #1, with contrast increased and picture brightened.  The last word </a:t>
            </a:r>
            <a:r>
              <a:rPr lang="en-US" altLang="en-US" sz="2400">
                <a:cs typeface="Arial" charset="0"/>
              </a:rPr>
              <a:t>"</a:t>
            </a:r>
            <a:r>
              <a:rPr lang="en-US" altLang="en-US" sz="2400"/>
              <a:t>Yehosef</a:t>
            </a:r>
            <a:r>
              <a:rPr lang="en-US" altLang="en-US" sz="2400">
                <a:cs typeface="Arial" charset="0"/>
              </a:rPr>
              <a:t>"</a:t>
            </a:r>
            <a:r>
              <a:rPr lang="en-US" altLang="en-US" sz="2400"/>
              <a:t> is reasonably clear.  The word </a:t>
            </a:r>
            <a:r>
              <a:rPr lang="en-US" altLang="en-US" sz="2400">
                <a:cs typeface="Arial" charset="0"/>
              </a:rPr>
              <a:t>"</a:t>
            </a:r>
            <a:r>
              <a:rPr lang="en-US" altLang="en-US" sz="2400"/>
              <a:t>bar</a:t>
            </a:r>
            <a:r>
              <a:rPr lang="en-US" altLang="en-US" sz="2400">
                <a:cs typeface="Arial" charset="0"/>
              </a:rPr>
              <a:t>"</a:t>
            </a:r>
            <a:r>
              <a:rPr lang="en-US" altLang="en-US" sz="2400"/>
              <a:t> is readable.  But the first name is arguable, because of extra lines thru it.  Some have suggested it be read </a:t>
            </a:r>
            <a:r>
              <a:rPr lang="en-US" altLang="en-US" sz="2400">
                <a:cs typeface="Arial" charset="0"/>
              </a:rPr>
              <a:t>"</a:t>
            </a:r>
            <a:r>
              <a:rPr lang="en-US" altLang="en-US" sz="2400"/>
              <a:t>Hanun.</a:t>
            </a:r>
            <a:r>
              <a:rPr lang="en-US" altLang="en-US" sz="2400">
                <a:cs typeface="Arial" charset="0"/>
              </a:rPr>
              <a:t>"</a:t>
            </a:r>
          </a:p>
        </p:txBody>
      </p:sp>
    </p:spTree>
    <p:custDataLst>
      <p:tags r:id="rId1"/>
    </p:custDataLst>
  </p:cSld>
  <p:clrMapOvr>
    <a:masterClrMapping/>
  </p:clrMapOvr>
  <p:transition advTm="211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checkerboard(across)">
                                      <p:cBhvr>
                                        <p:cTn id="7"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Sketch of Detail #1</a:t>
            </a:r>
          </a:p>
        </p:txBody>
      </p:sp>
      <p:pic>
        <p:nvPicPr>
          <p:cNvPr id="41988" name="Picture 4" descr="Jesus_enlar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7391400" cy="3265488"/>
          </a:xfrm>
          <a:prstGeom prst="rect">
            <a:avLst/>
          </a:prstGeom>
          <a:noFill/>
          <a:extLst>
            <a:ext uri="{909E8E84-426E-40DD-AFC4-6F175D3DCCD1}">
              <a14:hiddenFill xmlns:a14="http://schemas.microsoft.com/office/drawing/2010/main">
                <a:solidFill>
                  <a:srgbClr val="FFFFFF"/>
                </a:solidFill>
              </a14:hiddenFill>
            </a:ext>
          </a:extLst>
        </p:spPr>
      </p:pic>
      <p:sp>
        <p:nvSpPr>
          <p:cNvPr id="41989" name="Rectangle 5"/>
          <p:cNvSpPr>
            <a:spLocks noChangeArrowheads="1"/>
          </p:cNvSpPr>
          <p:nvPr/>
        </p:nvSpPr>
        <p:spPr bwMode="auto">
          <a:xfrm>
            <a:off x="914400" y="1905000"/>
            <a:ext cx="2514600" cy="3200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0" name="Rectangle 6"/>
          <p:cNvSpPr>
            <a:spLocks noChangeArrowheads="1"/>
          </p:cNvSpPr>
          <p:nvPr/>
        </p:nvSpPr>
        <p:spPr bwMode="auto">
          <a:xfrm>
            <a:off x="2895600" y="2438400"/>
            <a:ext cx="1981200" cy="2438400"/>
          </a:xfrm>
          <a:prstGeom prst="rect">
            <a:avLst/>
          </a:prstGeom>
          <a:noFill/>
          <a:ln w="381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2" name="Rectangle 8"/>
          <p:cNvSpPr>
            <a:spLocks noChangeArrowheads="1"/>
          </p:cNvSpPr>
          <p:nvPr/>
        </p:nvSpPr>
        <p:spPr bwMode="auto">
          <a:xfrm>
            <a:off x="2667000" y="2057400"/>
            <a:ext cx="3962400" cy="228600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3" name="Text Box 9"/>
          <p:cNvSpPr txBox="1">
            <a:spLocks noChangeArrowheads="1"/>
          </p:cNvSpPr>
          <p:nvPr/>
        </p:nvSpPr>
        <p:spPr bwMode="auto">
          <a:xfrm>
            <a:off x="898525" y="1944688"/>
            <a:ext cx="1303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0000"/>
                </a:solidFill>
              </a:rPr>
              <a:t>Yehosef</a:t>
            </a:r>
          </a:p>
        </p:txBody>
      </p:sp>
      <p:sp>
        <p:nvSpPr>
          <p:cNvPr id="41994" name="Oval 10"/>
          <p:cNvSpPr>
            <a:spLocks noChangeArrowheads="1"/>
          </p:cNvSpPr>
          <p:nvPr/>
        </p:nvSpPr>
        <p:spPr bwMode="auto">
          <a:xfrm>
            <a:off x="2286000" y="2514600"/>
            <a:ext cx="304800" cy="30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5" name="Text Box 11"/>
          <p:cNvSpPr txBox="1">
            <a:spLocks noChangeArrowheads="1"/>
          </p:cNvSpPr>
          <p:nvPr/>
        </p:nvSpPr>
        <p:spPr bwMode="auto">
          <a:xfrm>
            <a:off x="3886200" y="3810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folHlink"/>
                </a:solidFill>
              </a:rPr>
              <a:t>bar</a:t>
            </a:r>
          </a:p>
        </p:txBody>
      </p:sp>
      <p:sp>
        <p:nvSpPr>
          <p:cNvPr id="41996" name="Oval 12"/>
          <p:cNvSpPr>
            <a:spLocks noChangeArrowheads="1"/>
          </p:cNvSpPr>
          <p:nvPr/>
        </p:nvSpPr>
        <p:spPr bwMode="auto">
          <a:xfrm rot="982638">
            <a:off x="2971800" y="3124200"/>
            <a:ext cx="762000" cy="1676400"/>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7" name="Text Box 13"/>
          <p:cNvSpPr txBox="1">
            <a:spLocks noChangeArrowheads="1"/>
          </p:cNvSpPr>
          <p:nvPr/>
        </p:nvSpPr>
        <p:spPr bwMode="auto">
          <a:xfrm>
            <a:off x="5029200" y="38862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accent2"/>
                </a:solidFill>
              </a:rPr>
              <a:t>Yeshua</a:t>
            </a:r>
          </a:p>
        </p:txBody>
      </p:sp>
      <p:sp>
        <p:nvSpPr>
          <p:cNvPr id="41998" name="Rectangle 14"/>
          <p:cNvSpPr>
            <a:spLocks noChangeArrowheads="1"/>
          </p:cNvSpPr>
          <p:nvPr/>
        </p:nvSpPr>
        <p:spPr bwMode="auto">
          <a:xfrm>
            <a:off x="6400800" y="1676400"/>
            <a:ext cx="1981200" cy="2438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9" name="Text Box 15"/>
          <p:cNvSpPr txBox="1">
            <a:spLocks noChangeArrowheads="1"/>
          </p:cNvSpPr>
          <p:nvPr/>
        </p:nvSpPr>
        <p:spPr bwMode="auto">
          <a:xfrm>
            <a:off x="7391400" y="3124200"/>
            <a:ext cx="45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a:t>?</a:t>
            </a:r>
          </a:p>
        </p:txBody>
      </p:sp>
      <p:sp>
        <p:nvSpPr>
          <p:cNvPr id="42000" name="Text Box 16"/>
          <p:cNvSpPr txBox="1">
            <a:spLocks noChangeArrowheads="1"/>
          </p:cNvSpPr>
          <p:nvPr/>
        </p:nvSpPr>
        <p:spPr bwMode="auto">
          <a:xfrm>
            <a:off x="1066800" y="5486400"/>
            <a:ext cx="731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Here is an outline of the box #1 inscription, prepared by Steve Caruso of Aramaic Designs.</a:t>
            </a:r>
          </a:p>
        </p:txBody>
      </p:sp>
    </p:spTree>
    <p:custDataLst>
      <p:tags r:id="rId1"/>
    </p:custDataLst>
  </p:cSld>
  <p:clrMapOvr>
    <a:masterClrMapping/>
  </p:clrMapOvr>
  <p:transition advTm="628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2000">
                                            <p:txEl>
                                              <p:pRg st="0" end="0"/>
                                            </p:txEl>
                                          </p:spTgt>
                                        </p:tgtEl>
                                        <p:attrNameLst>
                                          <p:attrName>style.visibility</p:attrName>
                                        </p:attrNameLst>
                                      </p:cBhvr>
                                      <p:to>
                                        <p:strVal val="visible"/>
                                      </p:to>
                                    </p:set>
                                    <p:animEffect transition="in" filter="checkerboard(across)">
                                      <p:cBhvr>
                                        <p:cTn id="7" dur="500"/>
                                        <p:tgtEl>
                                          <p:spTgt spid="420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989"/>
                                        </p:tgtEl>
                                        <p:attrNameLst>
                                          <p:attrName>style.visibility</p:attrName>
                                        </p:attrNameLst>
                                      </p:cBhvr>
                                      <p:to>
                                        <p:strVal val="visible"/>
                                      </p:to>
                                    </p:set>
                                    <p:animEffect transition="in" filter="checkerboard(across)">
                                      <p:cBhvr>
                                        <p:cTn id="12" dur="500"/>
                                        <p:tgtEl>
                                          <p:spTgt spid="4198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1993"/>
                                        </p:tgtEl>
                                        <p:attrNameLst>
                                          <p:attrName>style.visibility</p:attrName>
                                        </p:attrNameLst>
                                      </p:cBhvr>
                                      <p:to>
                                        <p:strVal val="visible"/>
                                      </p:to>
                                    </p:set>
                                    <p:animEffect transition="in" filter="checkerboard(across)">
                                      <p:cBhvr>
                                        <p:cTn id="15" dur="500"/>
                                        <p:tgtEl>
                                          <p:spTgt spid="4199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1994"/>
                                        </p:tgtEl>
                                        <p:attrNameLst>
                                          <p:attrName>style.visibility</p:attrName>
                                        </p:attrNameLst>
                                      </p:cBhvr>
                                      <p:to>
                                        <p:strVal val="visible"/>
                                      </p:to>
                                    </p:set>
                                    <p:animEffect transition="in" filter="checkerboard(across)">
                                      <p:cBhvr>
                                        <p:cTn id="18" dur="500"/>
                                        <p:tgtEl>
                                          <p:spTgt spid="419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1990"/>
                                        </p:tgtEl>
                                        <p:attrNameLst>
                                          <p:attrName>style.visibility</p:attrName>
                                        </p:attrNameLst>
                                      </p:cBhvr>
                                      <p:to>
                                        <p:strVal val="visible"/>
                                      </p:to>
                                    </p:set>
                                    <p:animEffect transition="in" filter="checkerboard(across)">
                                      <p:cBhvr>
                                        <p:cTn id="23" dur="500"/>
                                        <p:tgtEl>
                                          <p:spTgt spid="4199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1995"/>
                                        </p:tgtEl>
                                        <p:attrNameLst>
                                          <p:attrName>style.visibility</p:attrName>
                                        </p:attrNameLst>
                                      </p:cBhvr>
                                      <p:to>
                                        <p:strVal val="visible"/>
                                      </p:to>
                                    </p:set>
                                    <p:animEffect transition="in" filter="checkerboard(across)">
                                      <p:cBhvr>
                                        <p:cTn id="26" dur="500"/>
                                        <p:tgtEl>
                                          <p:spTgt spid="41995"/>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1996"/>
                                        </p:tgtEl>
                                        <p:attrNameLst>
                                          <p:attrName>style.visibility</p:attrName>
                                        </p:attrNameLst>
                                      </p:cBhvr>
                                      <p:to>
                                        <p:strVal val="visible"/>
                                      </p:to>
                                    </p:set>
                                    <p:animEffect transition="in" filter="checkerboard(across)">
                                      <p:cBhvr>
                                        <p:cTn id="29" dur="500"/>
                                        <p:tgtEl>
                                          <p:spTgt spid="4199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1992"/>
                                        </p:tgtEl>
                                        <p:attrNameLst>
                                          <p:attrName>style.visibility</p:attrName>
                                        </p:attrNameLst>
                                      </p:cBhvr>
                                      <p:to>
                                        <p:strVal val="visible"/>
                                      </p:to>
                                    </p:set>
                                    <p:animEffect transition="in" filter="checkerboard(across)">
                                      <p:cBhvr>
                                        <p:cTn id="34" dur="500"/>
                                        <p:tgtEl>
                                          <p:spTgt spid="4199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41997"/>
                                        </p:tgtEl>
                                        <p:attrNameLst>
                                          <p:attrName>style.visibility</p:attrName>
                                        </p:attrNameLst>
                                      </p:cBhvr>
                                      <p:to>
                                        <p:strVal val="visible"/>
                                      </p:to>
                                    </p:set>
                                    <p:animEffect transition="in" filter="checkerboard(across)">
                                      <p:cBhvr>
                                        <p:cTn id="37" dur="500"/>
                                        <p:tgtEl>
                                          <p:spTgt spid="4199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1998"/>
                                        </p:tgtEl>
                                        <p:attrNameLst>
                                          <p:attrName>style.visibility</p:attrName>
                                        </p:attrNameLst>
                                      </p:cBhvr>
                                      <p:to>
                                        <p:strVal val="visible"/>
                                      </p:to>
                                    </p:set>
                                    <p:animEffect transition="in" filter="checkerboard(across)">
                                      <p:cBhvr>
                                        <p:cTn id="42" dur="500"/>
                                        <p:tgtEl>
                                          <p:spTgt spid="41998"/>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1999"/>
                                        </p:tgtEl>
                                        <p:attrNameLst>
                                          <p:attrName>style.visibility</p:attrName>
                                        </p:attrNameLst>
                                      </p:cBhvr>
                                      <p:to>
                                        <p:strVal val="visible"/>
                                      </p:to>
                                    </p:set>
                                    <p:animEffect transition="in" filter="checkerboard(across)">
                                      <p:cBhvr>
                                        <p:cTn id="45" dur="500"/>
                                        <p:tgtEl>
                                          <p:spTgt spid="41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P spid="41990" grpId="0" animBg="1"/>
      <p:bldP spid="41992" grpId="0" animBg="1"/>
      <p:bldP spid="41993" grpId="0"/>
      <p:bldP spid="41994" grpId="0" animBg="1"/>
      <p:bldP spid="41995" grpId="0"/>
      <p:bldP spid="41996" grpId="0" animBg="1"/>
      <p:bldP spid="41997" grpId="0"/>
      <p:bldP spid="41998" grpId="0" animBg="1"/>
      <p:bldP spid="419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The Tomb of Jesus?</a:t>
            </a:r>
          </a:p>
        </p:txBody>
      </p:sp>
      <p:sp>
        <p:nvSpPr>
          <p:cNvPr id="9219" name="Rectangle 3"/>
          <p:cNvSpPr>
            <a:spLocks noGrp="1" noChangeArrowheads="1"/>
          </p:cNvSpPr>
          <p:nvPr>
            <p:ph type="body" sz="half" idx="1"/>
          </p:nvPr>
        </p:nvSpPr>
        <p:spPr/>
        <p:txBody>
          <a:bodyPr/>
          <a:lstStyle/>
          <a:p>
            <a:pPr>
              <a:lnSpc>
                <a:spcPct val="90000"/>
              </a:lnSpc>
              <a:buFontTx/>
              <a:buNone/>
            </a:pPr>
            <a:r>
              <a:rPr lang="en-US" altLang="en-US" sz="2800"/>
              <a:t>	On 4 March 2007, the Discovery Channel broadcast their documentary entitled </a:t>
            </a:r>
            <a:r>
              <a:rPr lang="en-US" altLang="en-US" sz="2800">
                <a:cs typeface="Arial" charset="0"/>
              </a:rPr>
              <a:t>"</a:t>
            </a:r>
            <a:r>
              <a:rPr lang="en-US" altLang="en-US" sz="2800"/>
              <a:t>The Lost Tomb of Jesus,</a:t>
            </a:r>
            <a:r>
              <a:rPr lang="en-US" altLang="en-US" sz="2800">
                <a:cs typeface="Arial" charset="0"/>
              </a:rPr>
              <a:t>"</a:t>
            </a:r>
            <a:r>
              <a:rPr lang="en-US" altLang="en-US" sz="2800"/>
              <a:t> in association with the publication of the book </a:t>
            </a:r>
            <a:r>
              <a:rPr lang="en-US" altLang="en-US" sz="2800" i="1"/>
              <a:t>The Jesus Family Tomb</a:t>
            </a:r>
            <a:r>
              <a:rPr lang="en-US" altLang="en-US" sz="2800"/>
              <a:t>, by Simcha Jacobovici &amp; Charles Pellegrino.</a:t>
            </a:r>
          </a:p>
        </p:txBody>
      </p:sp>
      <p:pic>
        <p:nvPicPr>
          <p:cNvPr id="9221" name="Picture 5" descr="TitleTVSpecia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009775"/>
            <a:ext cx="3581400" cy="3552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05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checkerboard(across)">
                                      <p:cBhvr>
                                        <p:cTn id="7" dur="5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What</a:t>
            </a:r>
            <a:r>
              <a:rPr lang="en-US" altLang="en-US">
                <a:cs typeface="Arial" charset="0"/>
              </a:rPr>
              <a:t>'</a:t>
            </a:r>
            <a:r>
              <a:rPr lang="en-US" altLang="en-US"/>
              <a:t>s the X?</a:t>
            </a:r>
          </a:p>
        </p:txBody>
      </p:sp>
      <p:sp>
        <p:nvSpPr>
          <p:cNvPr id="50179" name="Rectangle 3"/>
          <p:cNvSpPr>
            <a:spLocks noGrp="1" noChangeArrowheads="1"/>
          </p:cNvSpPr>
          <p:nvPr>
            <p:ph type="body" idx="1"/>
          </p:nvPr>
        </p:nvSpPr>
        <p:spPr/>
        <p:txBody>
          <a:bodyPr/>
          <a:lstStyle/>
          <a:p>
            <a:pPr>
              <a:lnSpc>
                <a:spcPct val="90000"/>
              </a:lnSpc>
            </a:pPr>
            <a:r>
              <a:rPr lang="en-US" altLang="en-US"/>
              <a:t>Jacobovici &amp; Pellegrino claim this is a cross, tilted to represent Jesus carrying it.</a:t>
            </a:r>
          </a:p>
          <a:p>
            <a:pPr>
              <a:lnSpc>
                <a:spcPct val="90000"/>
              </a:lnSpc>
            </a:pPr>
            <a:r>
              <a:rPr lang="en-US" altLang="en-US"/>
              <a:t>Some have suggested it is a mason</a:t>
            </a:r>
            <a:r>
              <a:rPr lang="en-US" altLang="en-US">
                <a:cs typeface="Arial" charset="0"/>
              </a:rPr>
              <a:t>'</a:t>
            </a:r>
            <a:r>
              <a:rPr lang="en-US" altLang="en-US"/>
              <a:t>s mark, which is sometimes used on ossuaries to align the lid with the bottom.</a:t>
            </a:r>
          </a:p>
          <a:p>
            <a:pPr>
              <a:lnSpc>
                <a:spcPct val="90000"/>
              </a:lnSpc>
            </a:pPr>
            <a:r>
              <a:rPr lang="en-US" altLang="en-US"/>
              <a:t>Its close connection with the name suggests it may be an </a:t>
            </a:r>
            <a:r>
              <a:rPr lang="en-US" altLang="en-US">
                <a:cs typeface="Arial" charset="0"/>
              </a:rPr>
              <a:t>"</a:t>
            </a:r>
            <a:r>
              <a:rPr lang="en-US" altLang="en-US"/>
              <a:t>alef,</a:t>
            </a:r>
            <a:r>
              <a:rPr lang="en-US" altLang="en-US">
                <a:cs typeface="Arial" charset="0"/>
              </a:rPr>
              <a:t>"</a:t>
            </a:r>
            <a:r>
              <a:rPr lang="en-US" altLang="en-US"/>
              <a:t> the first letter of the Hebrew/Aramaic alphabet.  It might alternatively be a </a:t>
            </a:r>
            <a:r>
              <a:rPr lang="en-US" altLang="en-US">
                <a:cs typeface="Arial" charset="0"/>
              </a:rPr>
              <a:t>"</a:t>
            </a:r>
            <a:r>
              <a:rPr lang="en-US" altLang="en-US"/>
              <a:t>tav.</a:t>
            </a:r>
            <a:r>
              <a:rPr lang="en-US" altLang="en-US">
                <a:cs typeface="Arial" charset="0"/>
              </a:rPr>
              <a:t>"</a:t>
            </a:r>
          </a:p>
        </p:txBody>
      </p:sp>
    </p:spTree>
    <p:custDataLst>
      <p:tags r:id="rId1"/>
    </p:custDataLst>
  </p:cSld>
  <p:clrMapOvr>
    <a:masterClrMapping/>
  </p:clrMapOvr>
  <p:transition advTm="386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What</a:t>
            </a:r>
            <a:r>
              <a:rPr lang="en-US" altLang="en-US">
                <a:cs typeface="Arial" charset="0"/>
              </a:rPr>
              <a:t>'</a:t>
            </a:r>
            <a:r>
              <a:rPr lang="en-US" altLang="en-US"/>
              <a:t>s the X?</a:t>
            </a:r>
          </a:p>
        </p:txBody>
      </p:sp>
      <p:sp>
        <p:nvSpPr>
          <p:cNvPr id="51203" name="Rectangle 3"/>
          <p:cNvSpPr>
            <a:spLocks noGrp="1" noChangeArrowheads="1"/>
          </p:cNvSpPr>
          <p:nvPr>
            <p:ph type="body" idx="1"/>
          </p:nvPr>
        </p:nvSpPr>
        <p:spPr/>
        <p:txBody>
          <a:bodyPr/>
          <a:lstStyle/>
          <a:p>
            <a:r>
              <a:rPr lang="en-US" altLang="en-US"/>
              <a:t>If this is an alef or tav, then the name may be something other than </a:t>
            </a:r>
            <a:r>
              <a:rPr lang="en-US" altLang="en-US">
                <a:cs typeface="Arial" charset="0"/>
              </a:rPr>
              <a:t>"</a:t>
            </a:r>
            <a:r>
              <a:rPr lang="en-US" altLang="en-US"/>
              <a:t>Jesus.</a:t>
            </a:r>
            <a:r>
              <a:rPr lang="en-US" altLang="en-US">
                <a:cs typeface="Arial" charset="0"/>
              </a:rPr>
              <a:t>"</a:t>
            </a:r>
          </a:p>
          <a:p>
            <a:r>
              <a:rPr lang="en-US" altLang="en-US"/>
              <a:t>The name would begin </a:t>
            </a:r>
            <a:r>
              <a:rPr lang="en-US" altLang="en-US">
                <a:cs typeface="Arial" charset="0"/>
              </a:rPr>
              <a:t>"</a:t>
            </a:r>
            <a:r>
              <a:rPr lang="en-US" altLang="en-US"/>
              <a:t>Ish…</a:t>
            </a:r>
            <a:r>
              <a:rPr lang="en-US" altLang="en-US">
                <a:cs typeface="Arial" charset="0"/>
              </a:rPr>
              <a:t>"</a:t>
            </a:r>
            <a:r>
              <a:rPr lang="en-US" altLang="en-US"/>
              <a:t> or </a:t>
            </a:r>
            <a:r>
              <a:rPr lang="en-US" altLang="en-US">
                <a:cs typeface="Arial" charset="0"/>
              </a:rPr>
              <a:t>"</a:t>
            </a:r>
            <a:r>
              <a:rPr lang="en-US" altLang="en-US"/>
              <a:t>Tish…</a:t>
            </a:r>
            <a:r>
              <a:rPr lang="en-US" altLang="en-US">
                <a:cs typeface="Arial" charset="0"/>
              </a:rPr>
              <a:t>"</a:t>
            </a:r>
          </a:p>
          <a:p>
            <a:r>
              <a:rPr lang="en-US" altLang="en-US"/>
              <a:t>So far, no known name has been found to match the available letters, so we will go with </a:t>
            </a:r>
            <a:r>
              <a:rPr lang="en-US" altLang="en-US">
                <a:cs typeface="Arial" charset="0"/>
              </a:rPr>
              <a:t>"</a:t>
            </a:r>
            <a:r>
              <a:rPr lang="en-US" altLang="en-US"/>
              <a:t>Jesus</a:t>
            </a:r>
            <a:r>
              <a:rPr lang="en-US" altLang="en-US">
                <a:cs typeface="Arial" charset="0"/>
              </a:rPr>
              <a:t>"</a:t>
            </a:r>
            <a:r>
              <a:rPr lang="en-US" altLang="en-US"/>
              <a:t> in what follows.</a:t>
            </a:r>
          </a:p>
        </p:txBody>
      </p:sp>
    </p:spTree>
    <p:custDataLst>
      <p:tags r:id="rId1"/>
    </p:custDataLst>
  </p:cSld>
  <p:clrMapOvr>
    <a:masterClrMapping/>
  </p:clrMapOvr>
  <p:transition advTm="210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z="4000"/>
              <a:t>(2) Probabilities are Questionable</a:t>
            </a:r>
          </a:p>
        </p:txBody>
      </p:sp>
      <p:sp>
        <p:nvSpPr>
          <p:cNvPr id="44035" name="Rectangle 3"/>
          <p:cNvSpPr>
            <a:spLocks noGrp="1" noChangeArrowheads="1"/>
          </p:cNvSpPr>
          <p:nvPr>
            <p:ph type="body" idx="1"/>
          </p:nvPr>
        </p:nvSpPr>
        <p:spPr/>
        <p:txBody>
          <a:bodyPr/>
          <a:lstStyle/>
          <a:p>
            <a:r>
              <a:rPr lang="en-US" altLang="en-US" sz="2800"/>
              <a:t>There are 10 bone boxes, so at least 10 individuals are represented in the tomb.</a:t>
            </a:r>
          </a:p>
          <a:p>
            <a:r>
              <a:rPr lang="en-US" altLang="en-US" sz="2800"/>
              <a:t>Since #4 (Jose) might be the father mentioned in #1, he shouldn</a:t>
            </a:r>
            <a:r>
              <a:rPr lang="en-US" altLang="en-US" sz="2800">
                <a:cs typeface="Arial" charset="0"/>
              </a:rPr>
              <a:t>'</a:t>
            </a:r>
            <a:r>
              <a:rPr lang="en-US" altLang="en-US" sz="2800"/>
              <a:t>t be counted twice in the probabilities.</a:t>
            </a:r>
          </a:p>
          <a:p>
            <a:r>
              <a:rPr lang="en-US" altLang="en-US" sz="2800"/>
              <a:t>Mary is the commonest female name among Jews at this period, occurring 21.3% of the time.</a:t>
            </a:r>
          </a:p>
          <a:p>
            <a:r>
              <a:rPr lang="en-US" altLang="en-US" sz="2800"/>
              <a:t>Among male names, Joseph is 2</a:t>
            </a:r>
            <a:r>
              <a:rPr lang="en-US" altLang="en-US" sz="2800" baseline="30000"/>
              <a:t>nd</a:t>
            </a:r>
            <a:r>
              <a:rPr lang="en-US" altLang="en-US" sz="2800"/>
              <a:t> (8.3%), Judah 4</a:t>
            </a:r>
            <a:r>
              <a:rPr lang="en-US" altLang="en-US" sz="2800" baseline="30000"/>
              <a:t>th</a:t>
            </a:r>
            <a:r>
              <a:rPr lang="en-US" altLang="en-US" sz="2800"/>
              <a:t> (6.2%), and Jesus 6</a:t>
            </a:r>
            <a:r>
              <a:rPr lang="en-US" altLang="en-US" sz="2800" baseline="30000"/>
              <a:t>th</a:t>
            </a:r>
            <a:r>
              <a:rPr lang="en-US" altLang="en-US" sz="2800"/>
              <a:t> (3.8%).</a:t>
            </a:r>
          </a:p>
        </p:txBody>
      </p:sp>
    </p:spTree>
    <p:custDataLst>
      <p:tags r:id="rId1"/>
    </p:custDataLst>
  </p:cSld>
  <p:clrMapOvr>
    <a:masterClrMapping/>
  </p:clrMapOvr>
  <p:transition advTm="410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z="4000"/>
              <a:t>(2) Probabilities are Questionable</a:t>
            </a:r>
          </a:p>
        </p:txBody>
      </p:sp>
      <p:sp>
        <p:nvSpPr>
          <p:cNvPr id="45059" name="Rectangle 3"/>
          <p:cNvSpPr>
            <a:spLocks noGrp="1" noChangeArrowheads="1"/>
          </p:cNvSpPr>
          <p:nvPr>
            <p:ph type="body" idx="1"/>
          </p:nvPr>
        </p:nvSpPr>
        <p:spPr/>
        <p:txBody>
          <a:bodyPr/>
          <a:lstStyle/>
          <a:p>
            <a:pPr>
              <a:lnSpc>
                <a:spcPct val="80000"/>
              </a:lnSpc>
            </a:pPr>
            <a:r>
              <a:rPr lang="en-US" altLang="en-US" sz="2800"/>
              <a:t>In a tomb with 10 boxes (assuming 4 female and 6 male interments), given that one name is </a:t>
            </a:r>
            <a:r>
              <a:rPr lang="en-US" altLang="en-US" sz="2800">
                <a:cs typeface="Arial" charset="0"/>
              </a:rPr>
              <a:t>"</a:t>
            </a:r>
            <a:r>
              <a:rPr lang="en-US" altLang="en-US" sz="2800"/>
              <a:t>Jesus,</a:t>
            </a:r>
            <a:r>
              <a:rPr lang="en-US" altLang="en-US" sz="2800">
                <a:cs typeface="Arial" charset="0"/>
              </a:rPr>
              <a:t>"</a:t>
            </a:r>
            <a:r>
              <a:rPr lang="en-US" altLang="en-US" sz="2800"/>
              <a:t> what are the chances he is a son of </a:t>
            </a:r>
            <a:r>
              <a:rPr lang="en-US" altLang="en-US" sz="2800">
                <a:cs typeface="Arial" charset="0"/>
              </a:rPr>
              <a:t>"</a:t>
            </a:r>
            <a:r>
              <a:rPr lang="en-US" altLang="en-US" sz="2800"/>
              <a:t>Joseph</a:t>
            </a:r>
            <a:r>
              <a:rPr lang="en-US" altLang="en-US" sz="2800">
                <a:cs typeface="Arial" charset="0"/>
              </a:rPr>
              <a:t>"</a:t>
            </a:r>
            <a:r>
              <a:rPr lang="en-US" altLang="en-US" sz="2800"/>
              <a:t> and that the tomb also contains a </a:t>
            </a:r>
            <a:r>
              <a:rPr lang="en-US" altLang="en-US" sz="2800">
                <a:cs typeface="Arial" charset="0"/>
              </a:rPr>
              <a:t>"</a:t>
            </a:r>
            <a:r>
              <a:rPr lang="en-US" altLang="en-US" sz="2800"/>
              <a:t>Mary</a:t>
            </a:r>
            <a:r>
              <a:rPr lang="en-US" altLang="en-US" sz="2800">
                <a:cs typeface="Arial" charset="0"/>
              </a:rPr>
              <a:t>"</a:t>
            </a:r>
            <a:r>
              <a:rPr lang="en-US" altLang="en-US" sz="2800"/>
              <a:t>?</a:t>
            </a:r>
          </a:p>
          <a:p>
            <a:pPr lvl="1">
              <a:lnSpc>
                <a:spcPct val="80000"/>
              </a:lnSpc>
            </a:pPr>
            <a:r>
              <a:rPr lang="en-US" altLang="en-US" sz="2400"/>
              <a:t>That the father is Joseph, p(J) = .083</a:t>
            </a:r>
          </a:p>
          <a:p>
            <a:pPr lvl="1">
              <a:lnSpc>
                <a:spcPct val="80000"/>
              </a:lnSpc>
            </a:pPr>
            <a:r>
              <a:rPr lang="en-US" altLang="en-US" sz="2400"/>
              <a:t>That one of the interred is a Mary, p(M) = 1 - (1-.213)</a:t>
            </a:r>
            <a:r>
              <a:rPr lang="en-US" altLang="en-US" sz="2400" baseline="30000"/>
              <a:t>4</a:t>
            </a:r>
            <a:r>
              <a:rPr lang="en-US" altLang="en-US" sz="2400"/>
              <a:t> = 1-.384 = .616</a:t>
            </a:r>
          </a:p>
          <a:p>
            <a:pPr lvl="1">
              <a:lnSpc>
                <a:spcPct val="80000"/>
              </a:lnSpc>
            </a:pPr>
            <a:r>
              <a:rPr lang="en-US" altLang="en-US" sz="2400"/>
              <a:t>P(both J&amp;M) = .083 x .616 = .0511 = over 1:20</a:t>
            </a:r>
          </a:p>
          <a:p>
            <a:pPr>
              <a:lnSpc>
                <a:spcPct val="80000"/>
              </a:lnSpc>
            </a:pPr>
            <a:r>
              <a:rPr lang="en-US" altLang="en-US" sz="2800"/>
              <a:t>Since there have already been 22 ossuaries found with </a:t>
            </a:r>
            <a:r>
              <a:rPr lang="en-US" altLang="en-US" sz="2800">
                <a:cs typeface="Arial" charset="0"/>
              </a:rPr>
              <a:t>"</a:t>
            </a:r>
            <a:r>
              <a:rPr lang="en-US" altLang="en-US" sz="2800"/>
              <a:t>Jesus</a:t>
            </a:r>
            <a:r>
              <a:rPr lang="en-US" altLang="en-US" sz="2800">
                <a:cs typeface="Arial" charset="0"/>
              </a:rPr>
              <a:t>"</a:t>
            </a:r>
            <a:r>
              <a:rPr lang="en-US" altLang="en-US" sz="2800"/>
              <a:t> on them, this combination should not be too surprising.</a:t>
            </a:r>
          </a:p>
        </p:txBody>
      </p:sp>
    </p:spTree>
    <p:custDataLst>
      <p:tags r:id="rId1"/>
    </p:custDataLst>
  </p:cSld>
  <p:clrMapOvr>
    <a:masterClrMapping/>
  </p:clrMapOvr>
  <p:transition advTm="882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z="4000"/>
              <a:t>(2) Probabilities are Questionable</a:t>
            </a:r>
          </a:p>
        </p:txBody>
      </p:sp>
      <p:sp>
        <p:nvSpPr>
          <p:cNvPr id="46083" name="Rectangle 3"/>
          <p:cNvSpPr>
            <a:spLocks noGrp="1" noChangeArrowheads="1"/>
          </p:cNvSpPr>
          <p:nvPr>
            <p:ph type="body" idx="1"/>
          </p:nvPr>
        </p:nvSpPr>
        <p:spPr/>
        <p:txBody>
          <a:bodyPr/>
          <a:lstStyle/>
          <a:p>
            <a:pPr>
              <a:lnSpc>
                <a:spcPct val="90000"/>
              </a:lnSpc>
            </a:pPr>
            <a:r>
              <a:rPr lang="en-US" altLang="en-US" sz="2800"/>
              <a:t>Since we have no evidence Jesus of Nazareth had a son named Judah nor a close relative named Matthew, these do not figure in our calculation.</a:t>
            </a:r>
          </a:p>
          <a:p>
            <a:pPr>
              <a:lnSpc>
                <a:spcPct val="90000"/>
              </a:lnSpc>
            </a:pPr>
            <a:r>
              <a:rPr lang="en-US" altLang="en-US" sz="2800"/>
              <a:t>What about Mariamne, (or Mariam, if our suggested reading is adopted)?</a:t>
            </a:r>
          </a:p>
          <a:p>
            <a:pPr>
              <a:lnSpc>
                <a:spcPct val="90000"/>
              </a:lnSpc>
            </a:pPr>
            <a:r>
              <a:rPr lang="en-US" altLang="en-US" sz="2800"/>
              <a:t>She might well be (since the DNA rules out a sister) a wife of any of the males in the tomb: Jesus, Jose, Matthew, Judah, or an unnamed male in one of the other boxes.</a:t>
            </a:r>
          </a:p>
        </p:txBody>
      </p:sp>
    </p:spTree>
    <p:custDataLst>
      <p:tags r:id="rId1"/>
    </p:custDataLst>
  </p:cSld>
  <p:clrMapOvr>
    <a:masterClrMapping/>
  </p:clrMapOvr>
  <p:transition advTm="280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What about Mary Magdalene?</a:t>
            </a:r>
          </a:p>
        </p:txBody>
      </p:sp>
      <p:sp>
        <p:nvSpPr>
          <p:cNvPr id="52227" name="Rectangle 3"/>
          <p:cNvSpPr>
            <a:spLocks noGrp="1" noChangeArrowheads="1"/>
          </p:cNvSpPr>
          <p:nvPr>
            <p:ph type="body" idx="1"/>
          </p:nvPr>
        </p:nvSpPr>
        <p:spPr/>
        <p:txBody>
          <a:bodyPr/>
          <a:lstStyle/>
          <a:p>
            <a:r>
              <a:rPr lang="en-US" altLang="en-US" sz="2800"/>
              <a:t>Though she was a close follower of Jesus of Nazareth, there is no evidence that either was married, to each other or to anyone else.</a:t>
            </a:r>
          </a:p>
          <a:p>
            <a:r>
              <a:rPr lang="en-US" altLang="en-US" sz="2800"/>
              <a:t>Jacobovici &amp; Pellegrino try to make Mary Magdalene the sister of Philip in the apocryphal Acts of Philip, but Philip is from Bethsaida, not Magdala, and Philip</a:t>
            </a:r>
            <a:r>
              <a:rPr lang="en-US" altLang="en-US" sz="2800">
                <a:cs typeface="Arial" charset="0"/>
              </a:rPr>
              <a:t>'</a:t>
            </a:r>
            <a:r>
              <a:rPr lang="en-US" altLang="en-US" sz="2800"/>
              <a:t>s sister does not die until after AD 98, which is nearly 30 years after Jerusalem is destroyed and all these secondary burials with ossuaries came to an end.</a:t>
            </a:r>
          </a:p>
        </p:txBody>
      </p:sp>
    </p:spTree>
    <p:custDataLst>
      <p:tags r:id="rId1"/>
    </p:custDataLst>
  </p:cSld>
  <p:clrMapOvr>
    <a:masterClrMapping/>
  </p:clrMapOvr>
  <p:transition advTm="432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(3) The James Ossuary</a:t>
            </a:r>
          </a:p>
        </p:txBody>
      </p:sp>
      <p:sp>
        <p:nvSpPr>
          <p:cNvPr id="53251" name="Rectangle 3"/>
          <p:cNvSpPr>
            <a:spLocks noGrp="1" noChangeArrowheads="1"/>
          </p:cNvSpPr>
          <p:nvPr>
            <p:ph type="body" idx="1"/>
          </p:nvPr>
        </p:nvSpPr>
        <p:spPr/>
        <p:txBody>
          <a:bodyPr/>
          <a:lstStyle/>
          <a:p>
            <a:pPr>
              <a:lnSpc>
                <a:spcPct val="90000"/>
              </a:lnSpc>
            </a:pPr>
            <a:r>
              <a:rPr lang="en-US" altLang="en-US" sz="2800"/>
              <a:t>The patina tests do show a real similarity between the James ossuary and those from the Jesus tomb.  But more work is needed to see how unusual such a similarity might be.</a:t>
            </a:r>
          </a:p>
          <a:p>
            <a:pPr>
              <a:lnSpc>
                <a:spcPct val="90000"/>
              </a:lnSpc>
            </a:pPr>
            <a:r>
              <a:rPr lang="en-US" altLang="en-US" sz="2800"/>
              <a:t>Meanwhile, the owner of the James ossuary claims he got it before 1980, when the Jesus tomb was discovered.</a:t>
            </a:r>
          </a:p>
          <a:p>
            <a:pPr>
              <a:lnSpc>
                <a:spcPct val="90000"/>
              </a:lnSpc>
            </a:pPr>
            <a:r>
              <a:rPr lang="en-US" altLang="en-US" sz="2800"/>
              <a:t>Amos Kloner, who supervised the 1980 dig, says the missing 10</a:t>
            </a:r>
            <a:r>
              <a:rPr lang="en-US" altLang="en-US" sz="2800" baseline="30000"/>
              <a:t>th</a:t>
            </a:r>
            <a:r>
              <a:rPr lang="en-US" altLang="en-US" sz="2800"/>
              <a:t> ossuary was unmarked, unlike the James ossuary.</a:t>
            </a:r>
          </a:p>
        </p:txBody>
      </p:sp>
    </p:spTree>
    <p:custDataLst>
      <p:tags r:id="rId1"/>
    </p:custDataLst>
  </p:cSld>
  <p:clrMapOvr>
    <a:masterClrMapping/>
  </p:clrMapOvr>
  <p:transition advTm="295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t>(4) DNA Testing</a:t>
            </a:r>
          </a:p>
        </p:txBody>
      </p:sp>
      <p:sp>
        <p:nvSpPr>
          <p:cNvPr id="54275" name="Rectangle 3"/>
          <p:cNvSpPr>
            <a:spLocks noGrp="1" noChangeArrowheads="1"/>
          </p:cNvSpPr>
          <p:nvPr>
            <p:ph type="body" idx="1"/>
          </p:nvPr>
        </p:nvSpPr>
        <p:spPr/>
        <p:txBody>
          <a:bodyPr/>
          <a:lstStyle/>
          <a:p>
            <a:pPr>
              <a:lnSpc>
                <a:spcPct val="80000"/>
              </a:lnSpc>
            </a:pPr>
            <a:r>
              <a:rPr lang="en-US" altLang="en-US" sz="2800"/>
              <a:t>DNA was only tested from boxes #1 (Jesus) and #5 (Mariamne).  These show that Jesus and Mariamne do not share a common mother.  </a:t>
            </a:r>
          </a:p>
          <a:p>
            <a:pPr>
              <a:lnSpc>
                <a:spcPct val="80000"/>
              </a:lnSpc>
            </a:pPr>
            <a:r>
              <a:rPr lang="en-US" altLang="en-US" sz="2800"/>
              <a:t>It does not show they were married, as any tomb containing members of an extended family will contain a number of spouses who are in-laws, not blood relatives.</a:t>
            </a:r>
          </a:p>
          <a:p>
            <a:pPr>
              <a:lnSpc>
                <a:spcPct val="80000"/>
              </a:lnSpc>
            </a:pPr>
            <a:r>
              <a:rPr lang="en-US" altLang="en-US" sz="2800"/>
              <a:t>It would be of interest to do DNA testing on bone fragments from the other ossuaries in the tomb, but since we don’t know the DNA of Jesus of Nazareth, it is hard to see how this would be of any earth-shaking interest.</a:t>
            </a:r>
          </a:p>
        </p:txBody>
      </p:sp>
    </p:spTree>
    <p:custDataLst>
      <p:tags r:id="rId1"/>
    </p:custDataLst>
  </p:cSld>
  <p:clrMapOvr>
    <a:masterClrMapping/>
  </p:clrMapOvr>
  <p:transition advTm="340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descr="AllegedJesusTomb"/>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219200" y="1066800"/>
            <a:ext cx="6781800" cy="4810125"/>
          </a:xfrm>
          <a:prstGeom prst="rect">
            <a:avLst/>
          </a:prstGeom>
          <a:noFill/>
          <a:extLst>
            <a:ext uri="{909E8E84-426E-40DD-AFC4-6F175D3DCCD1}">
              <a14:hiddenFill xmlns:a14="http://schemas.microsoft.com/office/drawing/2010/main">
                <a:solidFill>
                  <a:srgbClr val="FFFFFF"/>
                </a:solidFill>
              </a14:hiddenFill>
            </a:ext>
          </a:extLst>
        </p:spPr>
      </p:pic>
      <p:sp>
        <p:nvSpPr>
          <p:cNvPr id="55300" name="Rectangle 4"/>
          <p:cNvSpPr>
            <a:spLocks noGrp="1" noChangeArrowheads="1"/>
          </p:cNvSpPr>
          <p:nvPr>
            <p:ph type="ctrTitle"/>
          </p:nvPr>
        </p:nvSpPr>
        <p:spPr/>
        <p:txBody>
          <a:bodyPr/>
          <a:lstStyle/>
          <a:p>
            <a:r>
              <a:rPr lang="en-US" altLang="en-US"/>
              <a:t>Conclusions</a:t>
            </a:r>
          </a:p>
        </p:txBody>
      </p:sp>
      <p:sp>
        <p:nvSpPr>
          <p:cNvPr id="5530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6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p:cTn id="7" dur="500" fill="hold"/>
                                        <p:tgtEl>
                                          <p:spTgt spid="55300"/>
                                        </p:tgtEl>
                                        <p:attrNameLst>
                                          <p:attrName>ppt_w</p:attrName>
                                        </p:attrNameLst>
                                      </p:cBhvr>
                                      <p:tavLst>
                                        <p:tav tm="0">
                                          <p:val>
                                            <p:fltVal val="0"/>
                                          </p:val>
                                        </p:tav>
                                        <p:tav tm="100000">
                                          <p:val>
                                            <p:strVal val="#ppt_w"/>
                                          </p:val>
                                        </p:tav>
                                      </p:tavLst>
                                    </p:anim>
                                    <p:anim calcmode="lin" valueType="num">
                                      <p:cBhvr>
                                        <p:cTn id="8" dur="500" fill="hold"/>
                                        <p:tgtEl>
                                          <p:spTgt spid="553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Conclusions</a:t>
            </a:r>
          </a:p>
        </p:txBody>
      </p:sp>
      <p:sp>
        <p:nvSpPr>
          <p:cNvPr id="57347"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We have not brought in much of the evidence from the canonical Gospels, since it was their veracity which was questioned.</a:t>
            </a:r>
          </a:p>
          <a:p>
            <a:pPr>
              <a:lnSpc>
                <a:spcPct val="90000"/>
              </a:lnSpc>
            </a:pPr>
            <a:r>
              <a:rPr lang="en-US" altLang="en-US"/>
              <a:t>Jacobovici &amp; Pellegrino, like many today, are exceedingly skeptical about the canonical Gospels (which certainly date from the first century) and exceedingly gullible about the NT apocrypha (which date from the second century or later).</a:t>
            </a:r>
          </a:p>
        </p:txBody>
      </p:sp>
    </p:spTree>
    <p:custDataLst>
      <p:tags r:id="rId1"/>
    </p:custDataLst>
  </p:cSld>
  <p:clrMapOvr>
    <a:masterClrMapping/>
  </p:clrMapOvr>
  <p:transition advTm="237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Tomb of Jesus?</a:t>
            </a:r>
          </a:p>
        </p:txBody>
      </p:sp>
      <p:sp>
        <p:nvSpPr>
          <p:cNvPr id="11267" name="Rectangle 3"/>
          <p:cNvSpPr>
            <a:spLocks noGrp="1" noChangeArrowheads="1"/>
          </p:cNvSpPr>
          <p:nvPr>
            <p:ph type="body" sz="half" idx="1"/>
          </p:nvPr>
        </p:nvSpPr>
        <p:spPr/>
        <p:txBody>
          <a:bodyPr/>
          <a:lstStyle/>
          <a:p>
            <a:pPr>
              <a:buFontTx/>
              <a:buNone/>
            </a:pPr>
            <a:r>
              <a:rPr lang="en-US" altLang="en-US" sz="2800"/>
              <a:t>	They reported the 1980 discovery of a tomb in Talpiot, a SE suburb of Jerusalem, which contained 10 ossuaries (bone boxes), six of which had names inscribed on them:</a:t>
            </a:r>
          </a:p>
          <a:p>
            <a:pPr>
              <a:buFontTx/>
              <a:buNone/>
            </a:pPr>
            <a:endParaRPr lang="en-US" altLang="en-US" sz="2800"/>
          </a:p>
        </p:txBody>
      </p:sp>
      <p:pic>
        <p:nvPicPr>
          <p:cNvPr id="11270" name="Picture 6" descr="Cameron&amp;Os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38750" y="2147888"/>
            <a:ext cx="28575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58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checkerboard(across)">
                                      <p:cBhvr>
                                        <p:cTn id="7"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Conclusions</a:t>
            </a:r>
          </a:p>
        </p:txBody>
      </p:sp>
      <p:sp>
        <p:nvSpPr>
          <p:cNvPr id="58371" name="Rectangle 3"/>
          <p:cNvSpPr>
            <a:spLocks noGrp="1" noChangeArrowheads="1"/>
          </p:cNvSpPr>
          <p:nvPr>
            <p:ph type="body" idx="1"/>
          </p:nvPr>
        </p:nvSpPr>
        <p:spPr/>
        <p:txBody>
          <a:bodyPr/>
          <a:lstStyle/>
          <a:p>
            <a:r>
              <a:rPr lang="en-US" altLang="en-US" sz="2800"/>
              <a:t>The canonical Gospels testify that the tomb of Jesus was empty by the morning of the third day, and that he personally appeared to hundreds of people in the following month or so.  As Paul points out, the Christian faith rests upon Jesus</a:t>
            </a:r>
            <a:r>
              <a:rPr lang="en-US" altLang="en-US" sz="2800">
                <a:cs typeface="Arial" charset="0"/>
              </a:rPr>
              <a:t>'</a:t>
            </a:r>
            <a:r>
              <a:rPr lang="en-US" altLang="en-US" sz="2800"/>
              <a:t> bodily resurrection.</a:t>
            </a:r>
          </a:p>
          <a:p>
            <a:r>
              <a:rPr lang="en-US" altLang="en-US" sz="2800"/>
              <a:t>The family of Jesus would not have been well-off enough to afford a tomb such as the one discovered in 1980, at least until Christianity had been going for a while.</a:t>
            </a:r>
          </a:p>
        </p:txBody>
      </p:sp>
    </p:spTree>
    <p:custDataLst>
      <p:tags r:id="rId1"/>
    </p:custDataLst>
  </p:cSld>
  <p:clrMapOvr>
    <a:masterClrMapping/>
  </p:clrMapOvr>
  <p:transition advTm="261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Conclusions</a:t>
            </a:r>
          </a:p>
        </p:txBody>
      </p:sp>
      <p:sp>
        <p:nvSpPr>
          <p:cNvPr id="59395" name="Rectangle 3"/>
          <p:cNvSpPr>
            <a:spLocks noGrp="1" noChangeArrowheads="1"/>
          </p:cNvSpPr>
          <p:nvPr>
            <p:ph type="body" idx="1"/>
          </p:nvPr>
        </p:nvSpPr>
        <p:spPr/>
        <p:txBody>
          <a:bodyPr/>
          <a:lstStyle/>
          <a:p>
            <a:r>
              <a:rPr lang="en-US" altLang="en-US" sz="2800"/>
              <a:t>The case for Jesus</a:t>
            </a:r>
            <a:r>
              <a:rPr lang="en-US" altLang="en-US" sz="2800">
                <a:cs typeface="Arial" charset="0"/>
              </a:rPr>
              <a:t>'</a:t>
            </a:r>
            <a:r>
              <a:rPr lang="en-US" altLang="en-US" sz="2800"/>
              <a:t> Messiahship was based on his resurrection from the dead.  Do you think his family (some of whom were significant figures in the early Christian movement) would have inscribed his name on a bone box so that anyone who entered their family tomb could see it?</a:t>
            </a:r>
          </a:p>
          <a:p>
            <a:r>
              <a:rPr lang="en-US" altLang="en-US" sz="2800"/>
              <a:t>I think it is clear that the </a:t>
            </a:r>
            <a:r>
              <a:rPr lang="en-US" altLang="en-US" sz="2800">
                <a:cs typeface="Arial" charset="0"/>
              </a:rPr>
              <a:t>"</a:t>
            </a:r>
            <a:r>
              <a:rPr lang="en-US" altLang="en-US" sz="2800"/>
              <a:t>Jesus</a:t>
            </a:r>
            <a:r>
              <a:rPr lang="en-US" altLang="en-US" sz="2800">
                <a:cs typeface="Arial" charset="0"/>
              </a:rPr>
              <a:t>"</a:t>
            </a:r>
            <a:r>
              <a:rPr lang="en-US" altLang="en-US" sz="2800"/>
              <a:t> of this tomb is not Jesus of Nazareth.</a:t>
            </a:r>
          </a:p>
        </p:txBody>
      </p:sp>
    </p:spTree>
    <p:custDataLst>
      <p:tags r:id="rId1"/>
    </p:custDataLst>
  </p:cSld>
  <p:clrMapOvr>
    <a:masterClrMapping/>
  </p:clrMapOvr>
  <p:transition advTm="212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checkerboard(across)">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checkerboard(across)">
                                      <p:cBhvr>
                                        <p:cTn id="12" dur="500"/>
                                        <p:tgtEl>
                                          <p:spTgt spid="59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6" descr="AllegedJesusTomb"/>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219200" y="1066800"/>
            <a:ext cx="67818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0420" name="Rectangle 4"/>
          <p:cNvSpPr>
            <a:spLocks noGrp="1" noChangeArrowheads="1"/>
          </p:cNvSpPr>
          <p:nvPr>
            <p:ph type="ctrTitle"/>
          </p:nvPr>
        </p:nvSpPr>
        <p:spPr/>
        <p:txBody>
          <a:bodyPr/>
          <a:lstStyle/>
          <a:p>
            <a:r>
              <a:rPr lang="en-US" altLang="en-US"/>
              <a:t>The End</a:t>
            </a:r>
          </a:p>
        </p:txBody>
      </p:sp>
      <p:sp>
        <p:nvSpPr>
          <p:cNvPr id="60421" name="Rectangle 5"/>
          <p:cNvSpPr>
            <a:spLocks noGrp="1" noChangeArrowheads="1"/>
          </p:cNvSpPr>
          <p:nvPr>
            <p:ph type="subTitle" idx="1"/>
          </p:nvPr>
        </p:nvSpPr>
        <p:spPr/>
        <p:txBody>
          <a:bodyPr/>
          <a:lstStyle/>
          <a:p>
            <a:r>
              <a:rPr lang="en-US" altLang="en-US"/>
              <a:t>But I fear we will see many more of these suggestions!</a:t>
            </a:r>
          </a:p>
        </p:txBody>
      </p:sp>
    </p:spTree>
    <p:custDataLst>
      <p:tags r:id="rId1"/>
    </p:custDataLst>
  </p:cSld>
  <p:clrMapOvr>
    <a:masterClrMapping/>
  </p:clrMapOvr>
  <p:transition advTm="104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p:cTn id="7" dur="500" fill="hold"/>
                                        <p:tgtEl>
                                          <p:spTgt spid="60420"/>
                                        </p:tgtEl>
                                        <p:attrNameLst>
                                          <p:attrName>ppt_w</p:attrName>
                                        </p:attrNameLst>
                                      </p:cBhvr>
                                      <p:tavLst>
                                        <p:tav tm="0">
                                          <p:val>
                                            <p:fltVal val="0"/>
                                          </p:val>
                                        </p:tav>
                                        <p:tav tm="100000">
                                          <p:val>
                                            <p:strVal val="#ppt_w"/>
                                          </p:val>
                                        </p:tav>
                                      </p:tavLst>
                                    </p:anim>
                                    <p:anim calcmode="lin" valueType="num">
                                      <p:cBhvr>
                                        <p:cTn id="8" dur="500" fill="hold"/>
                                        <p:tgtEl>
                                          <p:spTgt spid="604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0421">
                                            <p:txEl>
                                              <p:pRg st="0" end="0"/>
                                            </p:txEl>
                                          </p:spTgt>
                                        </p:tgtEl>
                                        <p:attrNameLst>
                                          <p:attrName>style.visibility</p:attrName>
                                        </p:attrNameLst>
                                      </p:cBhvr>
                                      <p:to>
                                        <p:strVal val="visible"/>
                                      </p:to>
                                    </p:set>
                                    <p:animEffect transition="in" filter="checkerboard(across)">
                                      <p:cBhvr>
                                        <p:cTn id="13" dur="500"/>
                                        <p:tgtEl>
                                          <p:spTgt spid="604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P spid="604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The Inscriptions</a:t>
            </a:r>
          </a:p>
        </p:txBody>
      </p:sp>
      <p:sp>
        <p:nvSpPr>
          <p:cNvPr id="14340" name="Rectangle 4"/>
          <p:cNvSpPr>
            <a:spLocks noGrp="1" noChangeArrowheads="1"/>
          </p:cNvSpPr>
          <p:nvPr>
            <p:ph type="body" sz="half" idx="1"/>
          </p:nvPr>
        </p:nvSpPr>
        <p:spPr/>
        <p:txBody>
          <a:bodyPr/>
          <a:lstStyle/>
          <a:p>
            <a:r>
              <a:rPr lang="en-US" altLang="en-US"/>
              <a:t>(1) Yeshua bar Yehosef (Jesus son of Joseph)</a:t>
            </a:r>
          </a:p>
          <a:p>
            <a:r>
              <a:rPr lang="en-US" altLang="en-US"/>
              <a:t>(2) Maryah (Mary)</a:t>
            </a:r>
          </a:p>
          <a:p>
            <a:r>
              <a:rPr lang="en-US" altLang="en-US"/>
              <a:t>(3) Matiah (Matthew)</a:t>
            </a:r>
          </a:p>
          <a:p>
            <a:r>
              <a:rPr lang="en-US" altLang="en-US"/>
              <a:t>(4) Yoseh (Jose, a shortened form of Joseph)</a:t>
            </a:r>
          </a:p>
          <a:p>
            <a:endParaRPr lang="en-US" altLang="en-US"/>
          </a:p>
        </p:txBody>
      </p:sp>
      <p:sp>
        <p:nvSpPr>
          <p:cNvPr id="14341" name="Rectangle 5"/>
          <p:cNvSpPr>
            <a:spLocks noGrp="1" noChangeArrowheads="1"/>
          </p:cNvSpPr>
          <p:nvPr>
            <p:ph type="body" sz="half" idx="2"/>
          </p:nvPr>
        </p:nvSpPr>
        <p:spPr/>
        <p:txBody>
          <a:bodyPr/>
          <a:lstStyle/>
          <a:p>
            <a:r>
              <a:rPr lang="en-US" altLang="en-US"/>
              <a:t>(5) Mariamne e Mara (Mariamne or Mara; the presenters claim </a:t>
            </a:r>
            <a:r>
              <a:rPr lang="en-US" altLang="en-US">
                <a:cs typeface="Arial" charset="0"/>
              </a:rPr>
              <a:t>"</a:t>
            </a:r>
            <a:r>
              <a:rPr lang="en-US" altLang="en-US"/>
              <a:t>Mariamne the Lord</a:t>
            </a:r>
            <a:r>
              <a:rPr lang="en-US" altLang="en-US">
                <a:cs typeface="Arial" charset="0"/>
              </a:rPr>
              <a:t>"</a:t>
            </a:r>
            <a:r>
              <a:rPr lang="en-US" altLang="en-US"/>
              <a:t>)</a:t>
            </a:r>
          </a:p>
          <a:p>
            <a:r>
              <a:rPr lang="en-US" altLang="en-US"/>
              <a:t>(6) Yehudah bar Yeshua (Judah son of Jesus)</a:t>
            </a:r>
          </a:p>
        </p:txBody>
      </p:sp>
    </p:spTree>
    <p:custDataLst>
      <p:tags r:id="rId1"/>
    </p:custDataLst>
  </p:cSld>
  <p:clrMapOvr>
    <a:masterClrMapping/>
  </p:clrMapOvr>
  <p:transition advTm="343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41">
                                            <p:txEl>
                                              <p:pRg st="0" end="0"/>
                                            </p:txEl>
                                          </p:spTgt>
                                        </p:tgtEl>
                                        <p:attrNameLst>
                                          <p:attrName>style.visibility</p:attrName>
                                        </p:attrNameLst>
                                      </p:cBhvr>
                                      <p:to>
                                        <p:strVal val="visible"/>
                                      </p:to>
                                    </p:set>
                                    <p:anim calcmode="lin" valueType="num">
                                      <p:cBhvr additive="base">
                                        <p:cTn id="31" dur="500" fill="hold"/>
                                        <p:tgtEl>
                                          <p:spTgt spid="1434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41">
                                            <p:txEl>
                                              <p:pRg st="1" end="1"/>
                                            </p:txEl>
                                          </p:spTgt>
                                        </p:tgtEl>
                                        <p:attrNameLst>
                                          <p:attrName>style.visibility</p:attrName>
                                        </p:attrNameLst>
                                      </p:cBhvr>
                                      <p:to>
                                        <p:strVal val="visible"/>
                                      </p:to>
                                    </p:set>
                                    <p:anim calcmode="lin" valueType="num">
                                      <p:cBhvr additive="base">
                                        <p:cTn id="37" dur="500" fill="hold"/>
                                        <p:tgtEl>
                                          <p:spTgt spid="1434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4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P spid="1434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The Claims</a:t>
            </a:r>
          </a:p>
        </p:txBody>
      </p:sp>
      <p:sp>
        <p:nvSpPr>
          <p:cNvPr id="16387" name="Rectangle 3"/>
          <p:cNvSpPr>
            <a:spLocks noGrp="1" noChangeArrowheads="1"/>
          </p:cNvSpPr>
          <p:nvPr>
            <p:ph type="body" idx="1"/>
          </p:nvPr>
        </p:nvSpPr>
        <p:spPr/>
        <p:txBody>
          <a:bodyPr/>
          <a:lstStyle/>
          <a:p>
            <a:pPr>
              <a:buFontTx/>
              <a:buNone/>
            </a:pPr>
            <a:r>
              <a:rPr lang="en-US" altLang="en-US" sz="2800"/>
              <a:t>	The authors Simcha Jacobovici and Charles Pelligrino claim:</a:t>
            </a:r>
          </a:p>
          <a:p>
            <a:pPr lvl="1"/>
            <a:r>
              <a:rPr lang="en-US" altLang="en-US" sz="2400"/>
              <a:t>This is the family tomb of Jesus of Nazareth.</a:t>
            </a:r>
          </a:p>
          <a:p>
            <a:pPr lvl="1"/>
            <a:r>
              <a:rPr lang="en-US" altLang="en-US" sz="2400"/>
              <a:t>His remains were interred in box #1.</a:t>
            </a:r>
          </a:p>
          <a:p>
            <a:pPr lvl="1"/>
            <a:r>
              <a:rPr lang="en-US" altLang="en-US" sz="2400"/>
              <a:t>Box #2 contained his mother Mary.</a:t>
            </a:r>
          </a:p>
          <a:p>
            <a:pPr lvl="1"/>
            <a:r>
              <a:rPr lang="en-US" altLang="en-US" sz="2400"/>
              <a:t>Box #3 was probably a relative, possibly the apostle Matthew.</a:t>
            </a:r>
          </a:p>
          <a:p>
            <a:pPr lvl="1"/>
            <a:r>
              <a:rPr lang="en-US" altLang="en-US" sz="2400"/>
              <a:t>Box #4 was Jesus</a:t>
            </a:r>
            <a:r>
              <a:rPr lang="en-US" altLang="en-US" sz="2400">
                <a:cs typeface="Arial" charset="0"/>
              </a:rPr>
              <a:t>'</a:t>
            </a:r>
            <a:r>
              <a:rPr lang="en-US" altLang="en-US" sz="2400"/>
              <a:t> father or brother.</a:t>
            </a:r>
          </a:p>
          <a:p>
            <a:pPr lvl="1"/>
            <a:r>
              <a:rPr lang="en-US" altLang="en-US" sz="2400"/>
              <a:t>Box #5 was Jesus</a:t>
            </a:r>
            <a:r>
              <a:rPr lang="en-US" altLang="en-US" sz="2400">
                <a:cs typeface="Arial" charset="0"/>
              </a:rPr>
              <a:t>'</a:t>
            </a:r>
            <a:r>
              <a:rPr lang="en-US" altLang="en-US" sz="2400"/>
              <a:t> wife Mary Magdalene.</a:t>
            </a:r>
          </a:p>
          <a:p>
            <a:pPr lvl="1"/>
            <a:r>
              <a:rPr lang="en-US" altLang="en-US" sz="2400"/>
              <a:t>Box #6 was their son Judah (= apostle Thomas).</a:t>
            </a:r>
          </a:p>
        </p:txBody>
      </p:sp>
    </p:spTree>
    <p:custDataLst>
      <p:tags r:id="rId1"/>
    </p:custDataLst>
  </p:cSld>
  <p:clrMapOvr>
    <a:masterClrMapping/>
  </p:clrMapOvr>
  <p:transition advTm="381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387">
                                            <p:txEl>
                                              <p:pRg st="6" end="6"/>
                                            </p:txEl>
                                          </p:spTgt>
                                        </p:tgtEl>
                                        <p:attrNameLst>
                                          <p:attrName>style.visibility</p:attrName>
                                        </p:attrNameLst>
                                      </p:cBhvr>
                                      <p:to>
                                        <p:strVal val="visible"/>
                                      </p:to>
                                    </p:set>
                                    <p:anim calcmode="lin" valueType="num">
                                      <p:cBhvr additive="base">
                                        <p:cTn id="43" dur="5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3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387">
                                            <p:txEl>
                                              <p:pRg st="7" end="7"/>
                                            </p:txEl>
                                          </p:spTgt>
                                        </p:tgtEl>
                                        <p:attrNameLst>
                                          <p:attrName>style.visibility</p:attrName>
                                        </p:attrNameLst>
                                      </p:cBhvr>
                                      <p:to>
                                        <p:strVal val="visible"/>
                                      </p:to>
                                    </p:set>
                                    <p:anim calcmode="lin" valueType="num">
                                      <p:cBhvr additive="base">
                                        <p:cTn id="49" dur="5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38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Implications</a:t>
            </a:r>
          </a:p>
        </p:txBody>
      </p:sp>
      <p:sp>
        <p:nvSpPr>
          <p:cNvPr id="17411" name="Rectangle 3"/>
          <p:cNvSpPr>
            <a:spLocks noGrp="1" noChangeArrowheads="1"/>
          </p:cNvSpPr>
          <p:nvPr>
            <p:ph type="body" idx="1"/>
          </p:nvPr>
        </p:nvSpPr>
        <p:spPr/>
        <p:txBody>
          <a:bodyPr/>
          <a:lstStyle/>
          <a:p>
            <a:pPr>
              <a:lnSpc>
                <a:spcPct val="90000"/>
              </a:lnSpc>
            </a:pPr>
            <a:r>
              <a:rPr lang="en-US" altLang="en-US"/>
              <a:t>If the identifications of the remains interred in these boxes are correct (especially #1), then:</a:t>
            </a:r>
          </a:p>
          <a:p>
            <a:pPr lvl="1">
              <a:lnSpc>
                <a:spcPct val="90000"/>
              </a:lnSpc>
            </a:pPr>
            <a:r>
              <a:rPr lang="en-US" altLang="en-US"/>
              <a:t>The Christian teachings of the physical resurrection &amp; ascension of Jesus are mistaken.</a:t>
            </a:r>
          </a:p>
          <a:p>
            <a:pPr lvl="1">
              <a:lnSpc>
                <a:spcPct val="90000"/>
              </a:lnSpc>
            </a:pPr>
            <a:r>
              <a:rPr lang="en-US" altLang="en-US"/>
              <a:t>Jesus married and had children (at least one).</a:t>
            </a:r>
          </a:p>
          <a:p>
            <a:pPr>
              <a:lnSpc>
                <a:spcPct val="90000"/>
              </a:lnSpc>
            </a:pPr>
            <a:r>
              <a:rPr lang="en-US" altLang="en-US"/>
              <a:t>The real question, of course, is: </a:t>
            </a:r>
          </a:p>
          <a:p>
            <a:pPr lvl="1">
              <a:lnSpc>
                <a:spcPct val="90000"/>
              </a:lnSpc>
            </a:pPr>
            <a:r>
              <a:rPr lang="en-US" altLang="en-US"/>
              <a:t>Are these identifications correct?</a:t>
            </a:r>
          </a:p>
        </p:txBody>
      </p:sp>
    </p:spTree>
    <p:custDataLst>
      <p:tags r:id="rId1"/>
    </p:custDataLst>
  </p:cSld>
  <p:clrMapOvr>
    <a:masterClrMapping/>
  </p:clrMapOvr>
  <p:transition advTm="235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AllegedJesusTomb"/>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219200" y="1066800"/>
            <a:ext cx="6781800" cy="4810125"/>
          </a:xfrm>
          <a:prstGeom prst="rect">
            <a:avLst/>
          </a:prstGeom>
          <a:noFill/>
          <a:extLst>
            <a:ext uri="{909E8E84-426E-40DD-AFC4-6F175D3DCCD1}">
              <a14:hiddenFill xmlns:a14="http://schemas.microsoft.com/office/drawing/2010/main">
                <a:solidFill>
                  <a:srgbClr val="FFFFFF"/>
                </a:solidFill>
              </a14:hiddenFill>
            </a:ext>
          </a:extLst>
        </p:spPr>
      </p:pic>
      <p:sp>
        <p:nvSpPr>
          <p:cNvPr id="18436" name="Rectangle 4"/>
          <p:cNvSpPr>
            <a:spLocks noGrp="1" noChangeArrowheads="1"/>
          </p:cNvSpPr>
          <p:nvPr>
            <p:ph type="ctrTitle"/>
          </p:nvPr>
        </p:nvSpPr>
        <p:spPr/>
        <p:txBody>
          <a:bodyPr/>
          <a:lstStyle/>
          <a:p>
            <a:r>
              <a:rPr lang="en-US" altLang="en-US"/>
              <a:t>Arguments for This Being Jesus</a:t>
            </a:r>
            <a:r>
              <a:rPr lang="en-US" altLang="en-US">
                <a:cs typeface="Arial" charset="0"/>
              </a:rPr>
              <a:t>'</a:t>
            </a:r>
            <a:r>
              <a:rPr lang="en-US" altLang="en-US"/>
              <a:t> Tomb</a:t>
            </a:r>
          </a:p>
        </p:txBody>
      </p:sp>
      <p:sp>
        <p:nvSpPr>
          <p:cNvPr id="1843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71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Arguments For</a:t>
            </a:r>
          </a:p>
        </p:txBody>
      </p:sp>
      <p:sp>
        <p:nvSpPr>
          <p:cNvPr id="20483" name="Rectangle 3"/>
          <p:cNvSpPr>
            <a:spLocks noGrp="1" noChangeArrowheads="1"/>
          </p:cNvSpPr>
          <p:nvPr>
            <p:ph type="body" idx="1"/>
          </p:nvPr>
        </p:nvSpPr>
        <p:spPr/>
        <p:txBody>
          <a:bodyPr/>
          <a:lstStyle/>
          <a:p>
            <a:pPr>
              <a:lnSpc>
                <a:spcPct val="90000"/>
              </a:lnSpc>
            </a:pPr>
            <a:r>
              <a:rPr lang="en-US" altLang="en-US"/>
              <a:t>(1) The inscriptions are authentic, as the site was excavated by professional archaeologists.</a:t>
            </a:r>
          </a:p>
          <a:p>
            <a:pPr>
              <a:lnSpc>
                <a:spcPct val="90000"/>
              </a:lnSpc>
            </a:pPr>
            <a:r>
              <a:rPr lang="en-US" altLang="en-US"/>
              <a:t>(2) A statistical calculation of the probability that this combination of names occurred by chance was given as only 1 chance in 600, so that the chances are 600 to 1 that this is the tomb of Jesus of Nazareth!</a:t>
            </a:r>
          </a:p>
        </p:txBody>
      </p:sp>
    </p:spTree>
    <p:custDataLst>
      <p:tags r:id="rId1"/>
    </p:custDataLst>
  </p:cSld>
  <p:clrMapOvr>
    <a:masterClrMapping/>
  </p:clrMapOvr>
  <p:transition advTm="242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Arguments For</a:t>
            </a:r>
          </a:p>
        </p:txBody>
      </p:sp>
      <p:sp>
        <p:nvSpPr>
          <p:cNvPr id="21507" name="Rectangle 3"/>
          <p:cNvSpPr>
            <a:spLocks noGrp="1" noChangeArrowheads="1"/>
          </p:cNvSpPr>
          <p:nvPr>
            <p:ph type="body" idx="1"/>
          </p:nvPr>
        </p:nvSpPr>
        <p:spPr>
          <a:xfrm>
            <a:off x="457200" y="1600200"/>
            <a:ext cx="8229600" cy="4800600"/>
          </a:xfrm>
        </p:spPr>
        <p:txBody>
          <a:bodyPr/>
          <a:lstStyle/>
          <a:p>
            <a:pPr>
              <a:lnSpc>
                <a:spcPct val="90000"/>
              </a:lnSpc>
            </a:pPr>
            <a:r>
              <a:rPr lang="en-US" altLang="en-US"/>
              <a:t>(3) The famous </a:t>
            </a:r>
            <a:r>
              <a:rPr lang="en-US" altLang="en-US">
                <a:cs typeface="Arial" charset="0"/>
              </a:rPr>
              <a:t>"</a:t>
            </a:r>
            <a:r>
              <a:rPr lang="en-US" altLang="en-US"/>
              <a:t>James</a:t>
            </a:r>
            <a:r>
              <a:rPr lang="en-US" altLang="en-US">
                <a:cs typeface="Arial" charset="0"/>
              </a:rPr>
              <a:t>"</a:t>
            </a:r>
            <a:r>
              <a:rPr lang="en-US" altLang="en-US"/>
              <a:t> ossuary which was in the news a few years back is actually the 10</a:t>
            </a:r>
            <a:r>
              <a:rPr lang="en-US" altLang="en-US" baseline="30000"/>
              <a:t>th</a:t>
            </a:r>
            <a:r>
              <a:rPr lang="en-US" altLang="en-US"/>
              <a:t> box found here, but it was stolen &amp; sold on the antiquities market.  Tests of the patina on these boxes match.</a:t>
            </a:r>
          </a:p>
          <a:p>
            <a:pPr>
              <a:lnSpc>
                <a:spcPct val="90000"/>
              </a:lnSpc>
            </a:pPr>
            <a:r>
              <a:rPr lang="en-US" altLang="en-US"/>
              <a:t>(4) DNA testing was done on bone fragments found in boxes #1 (Jesus) and #5 (Mariamne).  The two individuals are shown to be unrelated.  The book claims they were thus husband &amp; wife.</a:t>
            </a:r>
          </a:p>
        </p:txBody>
      </p:sp>
    </p:spTree>
    <p:custDataLst>
      <p:tags r:id="rId1"/>
    </p:custDataLst>
  </p:cSld>
  <p:clrMapOvr>
    <a:masterClrMapping/>
  </p:clrMapOvr>
  <p:transition advTm="408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4.7"/>
</p:tagLst>
</file>

<file path=ppt/tags/tag10.xml><?xml version="1.0" encoding="utf-8"?>
<p:tagLst xmlns:a="http://schemas.openxmlformats.org/drawingml/2006/main" xmlns:r="http://schemas.openxmlformats.org/officeDocument/2006/relationships" xmlns:p="http://schemas.openxmlformats.org/presentationml/2006/main">
  <p:tag name="TIMING" val="|0.5"/>
</p:tagLst>
</file>

<file path=ppt/tags/tag11.xml><?xml version="1.0" encoding="utf-8"?>
<p:tagLst xmlns:a="http://schemas.openxmlformats.org/drawingml/2006/main" xmlns:r="http://schemas.openxmlformats.org/officeDocument/2006/relationships" xmlns:p="http://schemas.openxmlformats.org/presentationml/2006/main">
  <p:tag name="TIMING" val="|1.6"/>
</p:tagLst>
</file>

<file path=ppt/tags/tag12.xml><?xml version="1.0" encoding="utf-8"?>
<p:tagLst xmlns:a="http://schemas.openxmlformats.org/drawingml/2006/main" xmlns:r="http://schemas.openxmlformats.org/officeDocument/2006/relationships" xmlns:p="http://schemas.openxmlformats.org/presentationml/2006/main">
  <p:tag name="TIMING" val="|1|2.2|9.6"/>
</p:tagLst>
</file>

<file path=ppt/tags/tag13.xml><?xml version="1.0" encoding="utf-8"?>
<p:tagLst xmlns:a="http://schemas.openxmlformats.org/drawingml/2006/main" xmlns:r="http://schemas.openxmlformats.org/officeDocument/2006/relationships" xmlns:p="http://schemas.openxmlformats.org/presentationml/2006/main">
  <p:tag name="TIMING" val="|0.6|2.5|8.1"/>
</p:tagLst>
</file>

<file path=ppt/tags/tag14.xml><?xml version="1.0" encoding="utf-8"?>
<p:tagLst xmlns:a="http://schemas.openxmlformats.org/drawingml/2006/main" xmlns:r="http://schemas.openxmlformats.org/officeDocument/2006/relationships" xmlns:p="http://schemas.openxmlformats.org/presentationml/2006/main">
  <p:tag name="TIMING" val="|4.4|17.6"/>
</p:tagLst>
</file>

<file path=ppt/tags/tag15.xml><?xml version="1.0" encoding="utf-8"?>
<p:tagLst xmlns:a="http://schemas.openxmlformats.org/drawingml/2006/main" xmlns:r="http://schemas.openxmlformats.org/officeDocument/2006/relationships" xmlns:p="http://schemas.openxmlformats.org/presentationml/2006/main">
  <p:tag name="TIMING" val="|0.4|9.9"/>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1.4"/>
</p:tagLst>
</file>

<file path=ppt/tags/tag18.xml><?xml version="1.0" encoding="utf-8"?>
<p:tagLst xmlns:a="http://schemas.openxmlformats.org/drawingml/2006/main" xmlns:r="http://schemas.openxmlformats.org/officeDocument/2006/relationships" xmlns:p="http://schemas.openxmlformats.org/presentationml/2006/main">
  <p:tag name="TIMING" val="|2.6"/>
</p:tagLst>
</file>

<file path=ppt/tags/tag19.xml><?xml version="1.0" encoding="utf-8"?>
<p:tagLst xmlns:a="http://schemas.openxmlformats.org/drawingml/2006/main" xmlns:r="http://schemas.openxmlformats.org/officeDocument/2006/relationships" xmlns:p="http://schemas.openxmlformats.org/presentationml/2006/main">
  <p:tag name="TIMING" val="|5.4|11.6|8.2|11.9|13.9"/>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20.xml><?xml version="1.0" encoding="utf-8"?>
<p:tagLst xmlns:a="http://schemas.openxmlformats.org/drawingml/2006/main" xmlns:r="http://schemas.openxmlformats.org/officeDocument/2006/relationships" xmlns:p="http://schemas.openxmlformats.org/presentationml/2006/main">
  <p:tag name="TIMING" val="|0.3|12.2|15.5"/>
</p:tagLst>
</file>

<file path=ppt/tags/tag21.xml><?xml version="1.0" encoding="utf-8"?>
<p:tagLst xmlns:a="http://schemas.openxmlformats.org/drawingml/2006/main" xmlns:r="http://schemas.openxmlformats.org/officeDocument/2006/relationships" xmlns:p="http://schemas.openxmlformats.org/presentationml/2006/main">
  <p:tag name="TIMING" val="|0.3|4.9|6.2"/>
</p:tagLst>
</file>

<file path=ppt/tags/tag22.xml><?xml version="1.0" encoding="utf-8"?>
<p:tagLst xmlns:a="http://schemas.openxmlformats.org/drawingml/2006/main" xmlns:r="http://schemas.openxmlformats.org/officeDocument/2006/relationships" xmlns:p="http://schemas.openxmlformats.org/presentationml/2006/main">
  <p:tag name="TIMING" val="|3.6|5.4|8|10.5"/>
</p:tagLst>
</file>

<file path=ppt/tags/tag23.xml><?xml version="1.0" encoding="utf-8"?>
<p:tagLst xmlns:a="http://schemas.openxmlformats.org/drawingml/2006/main" xmlns:r="http://schemas.openxmlformats.org/officeDocument/2006/relationships" xmlns:p="http://schemas.openxmlformats.org/presentationml/2006/main">
  <p:tag name="TIMING" val="|0.2|19.5|10.7|33|12.3"/>
</p:tagLst>
</file>

<file path=ppt/tags/tag24.xml><?xml version="1.0" encoding="utf-8"?>
<p:tagLst xmlns:a="http://schemas.openxmlformats.org/drawingml/2006/main" xmlns:r="http://schemas.openxmlformats.org/officeDocument/2006/relationships" xmlns:p="http://schemas.openxmlformats.org/presentationml/2006/main">
  <p:tag name="TIMING" val="|0.4|7.3|4.8"/>
</p:tagLst>
</file>

<file path=ppt/tags/tag25.xml><?xml version="1.0" encoding="utf-8"?>
<p:tagLst xmlns:a="http://schemas.openxmlformats.org/drawingml/2006/main" xmlns:r="http://schemas.openxmlformats.org/officeDocument/2006/relationships" xmlns:p="http://schemas.openxmlformats.org/presentationml/2006/main">
  <p:tag name="TIMING" val="|4|11"/>
</p:tagLst>
</file>

<file path=ppt/tags/tag26.xml><?xml version="1.0" encoding="utf-8"?>
<p:tagLst xmlns:a="http://schemas.openxmlformats.org/drawingml/2006/main" xmlns:r="http://schemas.openxmlformats.org/officeDocument/2006/relationships" xmlns:p="http://schemas.openxmlformats.org/presentationml/2006/main">
  <p:tag name="TIMING" val="|3|9.1|6.9"/>
</p:tagLst>
</file>

<file path=ppt/tags/tag27.xml><?xml version="1.0" encoding="utf-8"?>
<p:tagLst xmlns:a="http://schemas.openxmlformats.org/drawingml/2006/main" xmlns:r="http://schemas.openxmlformats.org/officeDocument/2006/relationships" xmlns:p="http://schemas.openxmlformats.org/presentationml/2006/main">
  <p:tag name="TIMING" val="|0.8|11.3|8.5"/>
</p:tagLst>
</file>

<file path=ppt/tags/tag28.xml><?xml version="1.0" encoding="utf-8"?>
<p:tagLst xmlns:a="http://schemas.openxmlformats.org/drawingml/2006/main" xmlns:r="http://schemas.openxmlformats.org/officeDocument/2006/relationships" xmlns:p="http://schemas.openxmlformats.org/presentationml/2006/main">
  <p:tag name="TIMING" val="|0.4"/>
</p:tagLst>
</file>

<file path=ppt/tags/tag29.xml><?xml version="1.0" encoding="utf-8"?>
<p:tagLst xmlns:a="http://schemas.openxmlformats.org/drawingml/2006/main" xmlns:r="http://schemas.openxmlformats.org/officeDocument/2006/relationships" xmlns:p="http://schemas.openxmlformats.org/presentationml/2006/main">
  <p:tag name="TIMING" val="|0.3|7.3"/>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30.xml><?xml version="1.0" encoding="utf-8"?>
<p:tagLst xmlns:a="http://schemas.openxmlformats.org/drawingml/2006/main" xmlns:r="http://schemas.openxmlformats.org/officeDocument/2006/relationships" xmlns:p="http://schemas.openxmlformats.org/presentationml/2006/main">
  <p:tag name="TIMING" val="|0.3|14.5"/>
</p:tagLst>
</file>

<file path=ppt/tags/tag31.xml><?xml version="1.0" encoding="utf-8"?>
<p:tagLst xmlns:a="http://schemas.openxmlformats.org/drawingml/2006/main" xmlns:r="http://schemas.openxmlformats.org/officeDocument/2006/relationships" xmlns:p="http://schemas.openxmlformats.org/presentationml/2006/main">
  <p:tag name="TIMING" val="|0.3|13.3"/>
</p:tagLst>
</file>

<file path=ppt/tags/tag32.xml><?xml version="1.0" encoding="utf-8"?>
<p:tagLst xmlns:a="http://schemas.openxmlformats.org/drawingml/2006/main" xmlns:r="http://schemas.openxmlformats.org/officeDocument/2006/relationships" xmlns:p="http://schemas.openxmlformats.org/presentationml/2006/main">
  <p:tag name="TIMING" val="|0.6|1.6"/>
</p:tagLst>
</file>

<file path=ppt/tags/tag4.xml><?xml version="1.0" encoding="utf-8"?>
<p:tagLst xmlns:a="http://schemas.openxmlformats.org/drawingml/2006/main" xmlns:r="http://schemas.openxmlformats.org/officeDocument/2006/relationships" xmlns:p="http://schemas.openxmlformats.org/presentationml/2006/main">
  <p:tag name="TIMING" val="|1.5|6.5|2.9|2.7|3.8|10.6"/>
</p:tagLst>
</file>

<file path=ppt/tags/tag5.xml><?xml version="1.0" encoding="utf-8"?>
<p:tagLst xmlns:a="http://schemas.openxmlformats.org/drawingml/2006/main" xmlns:r="http://schemas.openxmlformats.org/officeDocument/2006/relationships" xmlns:p="http://schemas.openxmlformats.org/presentationml/2006/main">
  <p:tag name="TIMING" val="|0.7|7.5|4.9|3.3|3|5.3|3.6|3.1"/>
</p:tagLst>
</file>

<file path=ppt/tags/tag6.xml><?xml version="1.0" encoding="utf-8"?>
<p:tagLst xmlns:a="http://schemas.openxmlformats.org/drawingml/2006/main" xmlns:r="http://schemas.openxmlformats.org/officeDocument/2006/relationships" xmlns:p="http://schemas.openxmlformats.org/presentationml/2006/main">
  <p:tag name="TIMING" val="|0.9|6.4|5.5|3.1|2"/>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0.5|8.3"/>
</p:tagLst>
</file>

<file path=ppt/tags/tag9.xml><?xml version="1.0" encoding="utf-8"?>
<p:tagLst xmlns:a="http://schemas.openxmlformats.org/drawingml/2006/main" xmlns:r="http://schemas.openxmlformats.org/officeDocument/2006/relationships" xmlns:p="http://schemas.openxmlformats.org/presentationml/2006/main">
  <p:tag name="TIMING" val="|1.1|22.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460</TotalTime>
  <Words>1600</Words>
  <Application>Microsoft Office PowerPoint</Application>
  <PresentationFormat>On-screen Show (4:3)</PresentationFormat>
  <Paragraphs>108</Paragraphs>
  <Slides>32</Slides>
  <Notes>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Default Design</vt:lpstr>
      <vt:lpstr>The Tomb of Jesus?</vt:lpstr>
      <vt:lpstr>The Tomb of Jesus?</vt:lpstr>
      <vt:lpstr>Tomb of Jesus?</vt:lpstr>
      <vt:lpstr>The Inscriptions</vt:lpstr>
      <vt:lpstr>The Claims</vt:lpstr>
      <vt:lpstr>Implications</vt:lpstr>
      <vt:lpstr>Arguments for This Being Jesus' Tomb</vt:lpstr>
      <vt:lpstr>Arguments For</vt:lpstr>
      <vt:lpstr>Arguments For</vt:lpstr>
      <vt:lpstr>Responses to These Arguments</vt:lpstr>
      <vt:lpstr>(1) Inscriptions Authentic</vt:lpstr>
      <vt:lpstr>Inscriptions</vt:lpstr>
      <vt:lpstr>Inscriptions</vt:lpstr>
      <vt:lpstr>Inscription #5</vt:lpstr>
      <vt:lpstr>Inscription #5</vt:lpstr>
      <vt:lpstr>Inscription #5</vt:lpstr>
      <vt:lpstr>Inscription #1</vt:lpstr>
      <vt:lpstr>Detail of Inscription #1</vt:lpstr>
      <vt:lpstr>Sketch of Detail #1</vt:lpstr>
      <vt:lpstr>What's the X?</vt:lpstr>
      <vt:lpstr>What's the X?</vt:lpstr>
      <vt:lpstr>(2) Probabilities are Questionable</vt:lpstr>
      <vt:lpstr>(2) Probabilities are Questionable</vt:lpstr>
      <vt:lpstr>(2) Probabilities are Questionable</vt:lpstr>
      <vt:lpstr>What about Mary Magdalene?</vt:lpstr>
      <vt:lpstr>(3) The James Ossuary</vt:lpstr>
      <vt:lpstr>(4) DNA Testing</vt:lpstr>
      <vt:lpstr>Conclusions</vt:lpstr>
      <vt:lpstr>Conclusions</vt:lpstr>
      <vt:lpstr>Conclusions</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Tomb of Jesus?</dc:title>
  <dc:creator>rnewman</dc:creator>
  <cp:lastModifiedBy>Newman</cp:lastModifiedBy>
  <cp:revision>132</cp:revision>
  <dcterms:created xsi:type="dcterms:W3CDTF">2007-03-25T23:44:12Z</dcterms:created>
  <dcterms:modified xsi:type="dcterms:W3CDTF">2015-07-09T17:33:50Z</dcterms:modified>
</cp:coreProperties>
</file>