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9" r:id="rId3"/>
    <p:sldId id="270" r:id="rId4"/>
    <p:sldId id="271" r:id="rId5"/>
    <p:sldId id="257" r:id="rId6"/>
    <p:sldId id="261" r:id="rId7"/>
    <p:sldId id="262" r:id="rId8"/>
    <p:sldId id="263" r:id="rId9"/>
    <p:sldId id="273" r:id="rId10"/>
    <p:sldId id="258" r:id="rId11"/>
    <p:sldId id="264" r:id="rId12"/>
    <p:sldId id="265" r:id="rId13"/>
    <p:sldId id="274" r:id="rId14"/>
    <p:sldId id="259" r:id="rId15"/>
    <p:sldId id="266" r:id="rId16"/>
    <p:sldId id="275" r:id="rId17"/>
    <p:sldId id="260" r:id="rId18"/>
    <p:sldId id="267" r:id="rId19"/>
    <p:sldId id="276" r:id="rId20"/>
    <p:sldId id="268" r:id="rId21"/>
    <p:sldId id="277" r:id="rId22"/>
    <p:sldId id="272"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FC1378-E9BF-43FA-BF68-269BFBE5C092}" type="slidenum">
              <a:rPr lang="en-US" altLang="en-US"/>
              <a:pPr>
                <a:defRPr/>
              </a:pPr>
              <a:t>‹#›</a:t>
            </a:fld>
            <a:endParaRPr lang="en-US" altLang="en-US"/>
          </a:p>
        </p:txBody>
      </p:sp>
    </p:spTree>
    <p:extLst>
      <p:ext uri="{BB962C8B-B14F-4D97-AF65-F5344CB8AC3E}">
        <p14:creationId xmlns:p14="http://schemas.microsoft.com/office/powerpoint/2010/main" val="116573394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05E599-58DE-493C-9E9B-AC66C6E6E81E}" type="slidenum">
              <a:rPr lang="en-US" altLang="en-US"/>
              <a:pPr>
                <a:defRPr/>
              </a:pPr>
              <a:t>‹#›</a:t>
            </a:fld>
            <a:endParaRPr lang="en-US" altLang="en-US"/>
          </a:p>
        </p:txBody>
      </p:sp>
    </p:spTree>
    <p:extLst>
      <p:ext uri="{BB962C8B-B14F-4D97-AF65-F5344CB8AC3E}">
        <p14:creationId xmlns:p14="http://schemas.microsoft.com/office/powerpoint/2010/main" val="288958295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D0309C-992C-426E-A787-41DAAE1F8760}" type="slidenum">
              <a:rPr lang="en-US" altLang="en-US"/>
              <a:pPr>
                <a:defRPr/>
              </a:pPr>
              <a:t>‹#›</a:t>
            </a:fld>
            <a:endParaRPr lang="en-US" altLang="en-US"/>
          </a:p>
        </p:txBody>
      </p:sp>
    </p:spTree>
    <p:extLst>
      <p:ext uri="{BB962C8B-B14F-4D97-AF65-F5344CB8AC3E}">
        <p14:creationId xmlns:p14="http://schemas.microsoft.com/office/powerpoint/2010/main" val="50371477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E5D98B-C3E7-440F-AB5E-4D27FEE4F59F}" type="slidenum">
              <a:rPr lang="en-US" altLang="en-US"/>
              <a:pPr>
                <a:defRPr/>
              </a:pPr>
              <a:t>‹#›</a:t>
            </a:fld>
            <a:endParaRPr lang="en-US" altLang="en-US"/>
          </a:p>
        </p:txBody>
      </p:sp>
    </p:spTree>
    <p:extLst>
      <p:ext uri="{BB962C8B-B14F-4D97-AF65-F5344CB8AC3E}">
        <p14:creationId xmlns:p14="http://schemas.microsoft.com/office/powerpoint/2010/main" val="373857427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BE65D0-844D-46D4-8592-A0DCA0910551}" type="slidenum">
              <a:rPr lang="en-US" altLang="en-US"/>
              <a:pPr>
                <a:defRPr/>
              </a:pPr>
              <a:t>‹#›</a:t>
            </a:fld>
            <a:endParaRPr lang="en-US" altLang="en-US"/>
          </a:p>
        </p:txBody>
      </p:sp>
    </p:spTree>
    <p:extLst>
      <p:ext uri="{BB962C8B-B14F-4D97-AF65-F5344CB8AC3E}">
        <p14:creationId xmlns:p14="http://schemas.microsoft.com/office/powerpoint/2010/main" val="350411075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270AC2-F001-43FA-9DDA-5B6F13B2B5FF}" type="slidenum">
              <a:rPr lang="en-US" altLang="en-US"/>
              <a:pPr>
                <a:defRPr/>
              </a:pPr>
              <a:t>‹#›</a:t>
            </a:fld>
            <a:endParaRPr lang="en-US" altLang="en-US"/>
          </a:p>
        </p:txBody>
      </p:sp>
    </p:spTree>
    <p:extLst>
      <p:ext uri="{BB962C8B-B14F-4D97-AF65-F5344CB8AC3E}">
        <p14:creationId xmlns:p14="http://schemas.microsoft.com/office/powerpoint/2010/main" val="32560032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643AAEB-3D5B-421D-8274-B72BD94FBDB5}" type="slidenum">
              <a:rPr lang="en-US" altLang="en-US"/>
              <a:pPr>
                <a:defRPr/>
              </a:pPr>
              <a:t>‹#›</a:t>
            </a:fld>
            <a:endParaRPr lang="en-US" altLang="en-US"/>
          </a:p>
        </p:txBody>
      </p:sp>
    </p:spTree>
    <p:extLst>
      <p:ext uri="{BB962C8B-B14F-4D97-AF65-F5344CB8AC3E}">
        <p14:creationId xmlns:p14="http://schemas.microsoft.com/office/powerpoint/2010/main" val="85791749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6886B3-CD7B-447C-AF8D-77D48536B208}" type="slidenum">
              <a:rPr lang="en-US" altLang="en-US"/>
              <a:pPr>
                <a:defRPr/>
              </a:pPr>
              <a:t>‹#›</a:t>
            </a:fld>
            <a:endParaRPr lang="en-US" altLang="en-US"/>
          </a:p>
        </p:txBody>
      </p:sp>
    </p:spTree>
    <p:extLst>
      <p:ext uri="{BB962C8B-B14F-4D97-AF65-F5344CB8AC3E}">
        <p14:creationId xmlns:p14="http://schemas.microsoft.com/office/powerpoint/2010/main" val="278670899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0266CEE-1EF6-4FCB-8A4B-36E1875D2244}" type="slidenum">
              <a:rPr lang="en-US" altLang="en-US"/>
              <a:pPr>
                <a:defRPr/>
              </a:pPr>
              <a:t>‹#›</a:t>
            </a:fld>
            <a:endParaRPr lang="en-US" altLang="en-US"/>
          </a:p>
        </p:txBody>
      </p:sp>
    </p:spTree>
    <p:extLst>
      <p:ext uri="{BB962C8B-B14F-4D97-AF65-F5344CB8AC3E}">
        <p14:creationId xmlns:p14="http://schemas.microsoft.com/office/powerpoint/2010/main" val="288779963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19CD23-B010-40ED-98D0-00F8793E4388}" type="slidenum">
              <a:rPr lang="en-US" altLang="en-US"/>
              <a:pPr>
                <a:defRPr/>
              </a:pPr>
              <a:t>‹#›</a:t>
            </a:fld>
            <a:endParaRPr lang="en-US" altLang="en-US"/>
          </a:p>
        </p:txBody>
      </p:sp>
    </p:spTree>
    <p:extLst>
      <p:ext uri="{BB962C8B-B14F-4D97-AF65-F5344CB8AC3E}">
        <p14:creationId xmlns:p14="http://schemas.microsoft.com/office/powerpoint/2010/main" val="184020838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53C53B-E1C2-4F64-A09A-28CAB8AA436E}" type="slidenum">
              <a:rPr lang="en-US" altLang="en-US"/>
              <a:pPr>
                <a:defRPr/>
              </a:pPr>
              <a:t>‹#›</a:t>
            </a:fld>
            <a:endParaRPr lang="en-US" altLang="en-US"/>
          </a:p>
        </p:txBody>
      </p:sp>
    </p:spTree>
    <p:extLst>
      <p:ext uri="{BB962C8B-B14F-4D97-AF65-F5344CB8AC3E}">
        <p14:creationId xmlns:p14="http://schemas.microsoft.com/office/powerpoint/2010/main" val="2428699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41E8280-2254-419D-94AA-453E1D73DF2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1.mp3"/><Relationship Id="rId7" Type="http://schemas.openxmlformats.org/officeDocument/2006/relationships/hyperlink" Target="http://www.newmanlib.ibri.org" TargetMode="External"/><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hyperlink" Target="http://newmanlib.ibri.org/NewmanPpt/AbstractsTopically.htm" TargetMode="External"/><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newmanlib.ibri.org/NewmanPpt/AbstractsTopically.htm" TargetMode="Externa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www.newmanlib.ibri.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newmanlib.ibri.org/NewmanPpt/AbstractsTopically.htm" TargetMode="Externa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hyperlink" Target="http://www.newmanlib.ibri.or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newmanlib.ibri.org/NewmanPpt/AbstractsTopically.htm" TargetMode="Externa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hyperlink" Target="http://www.newmanlib.ibri.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newmanlib.ibri.org/NewmanPpt/AbstractsTopically.htm" TargetMode="Externa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http://www.newmanlib.ibri.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newmanlib.ibri.org/NewmanPpt/AbstractsTopically.htm" TargetMode="Externa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hyperlink" Target="http://www.newmanlib.ibri.or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newmanlib.ibri.org/NewmanPpt/AbstractsTopically.htm" TargetMode="Externa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hyperlink" Target="http://www.newmanlib.ibri.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newmanlib.ibri.org/NewmanPpt/AbstractsTopically.htm" TargetMode="Externa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hyperlink" Target="http://www.newmanlib.ibri.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newmanlib.ibri.org/NewmanPpt/AbstractsTopically.htm" TargetMode="Externa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hyperlink" Target="http://www.newmanlib.ibri.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newmanlib.ibri.org/NewmanPpt/AbstractsTopically.htm" TargetMode="Externa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hyperlink" Target="http://www.newmanlib.ibri.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newmanlib.ibri.org/NewmanPpt/AbstractsTopically.htm" TargetMode="Externa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hyperlink" Target="http://www.newmanlib.ibri.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newmanlib.ibri.org/NewmanPpt/AbstractsTopically.htm" TargetMode="Externa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hyperlink" Target="http://www.newmanlib.ibri.or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newmanlib.ibri.org/NewmanPpt/AbstractsTopically.htm" TargetMode="Externa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hyperlink" Target="http://www.newmanlib.ibri.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newmanlib.ibri.org/NewmanPpt/AbstractsTopically.htm" TargetMode="Externa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hyperlink" Target="http://www.newmanlib.ibri.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hyperlink" Target="http://www.newmanlib.ibri.org" TargetMode="External"/><Relationship Id="rId4" Type="http://schemas.openxmlformats.org/officeDocument/2006/relationships/hyperlink" Target="http://newmanlib.ibri.org/NewmanPpt/AbstractsTopically.ht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newmanlib.ibri.org/NewmanPpt/AbstractsTopically.htm"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www.newmanlib.ibri.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newmanlib.ibri.org/NewmanPpt/AbstractsTopically.htm" TargetMode="Externa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http://www.newmanlib.ibri.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newmanlib.ibri.org/NewmanPpt/AbstractsTopically.htm" TargetMode="Externa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hyperlink" Target="http://www.newmanlib.ibri.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newmanlib.ibri.org/NewmanPpt/AbstractsTopically.htm" TargetMode="Externa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hyperlink" Target="http://www.newmanlib.ibri.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newmanlib.ibri.org/NewmanPpt/AbstractsTopically.htm" TargetMode="Externa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hyperlink" Target="http://www.newmanlib.ibri.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newmanlib.ibri.org/NewmanPpt/AbstractsTopically.htm" TargetMode="Externa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hyperlink" Target="http://www.newmanlib.ibri.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newmanlib.ibri.org/NewmanPpt/AbstractsTopically.htm" TargetMode="Externa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http://www.newmanlib.ibri.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Escher-relativity"/>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600200" y="554038"/>
            <a:ext cx="58674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ctrTitle"/>
          </p:nvPr>
        </p:nvSpPr>
        <p:spPr/>
        <p:txBody>
          <a:bodyPr/>
          <a:lstStyle/>
          <a:p>
            <a:pPr eaLnBrk="1" hangingPunct="1"/>
            <a:r>
              <a:rPr lang="en-US" altLang="en-US" smtClean="0"/>
              <a:t>Three Paradoxes</a:t>
            </a:r>
            <a:br>
              <a:rPr lang="en-US" altLang="en-US" smtClean="0"/>
            </a:br>
            <a:r>
              <a:rPr lang="en-US" altLang="en-US" smtClean="0"/>
              <a:t>of Biblical Apologetics</a:t>
            </a:r>
          </a:p>
        </p:txBody>
      </p:sp>
      <p:sp>
        <p:nvSpPr>
          <p:cNvPr id="2051" name="Rectangle 3"/>
          <p:cNvSpPr>
            <a:spLocks noGrp="1" noChangeArrowheads="1"/>
          </p:cNvSpPr>
          <p:nvPr>
            <p:ph type="subTitle" idx="1"/>
          </p:nvPr>
        </p:nvSpPr>
        <p:spPr/>
        <p:txBody>
          <a:bodyPr/>
          <a:lstStyle/>
          <a:p>
            <a:pPr eaLnBrk="1" hangingPunct="1"/>
            <a:r>
              <a:rPr lang="en-US" altLang="en-US" smtClean="0"/>
              <a:t>Robert C. Newman</a:t>
            </a:r>
          </a:p>
        </p:txBody>
      </p:sp>
      <p:sp>
        <p:nvSpPr>
          <p:cNvPr id="2053" name="TextBox 4"/>
          <p:cNvSpPr txBox="1">
            <a:spLocks noChangeArrowheads="1"/>
          </p:cNvSpPr>
          <p:nvPr/>
        </p:nvSpPr>
        <p:spPr bwMode="auto">
          <a:xfrm rot="5400000" flipH="1">
            <a:off x="8063707" y="5777706"/>
            <a:ext cx="1898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latin typeface="Calibri" charset="0"/>
                <a:hlinkClick r:id="rId6"/>
              </a:rPr>
              <a:t>Abstracts of Powerpoint Talks</a:t>
            </a:r>
            <a:endParaRPr lang="en-US" altLang="en-US" sz="1000">
              <a:latin typeface="Calibri" charset="0"/>
            </a:endParaRPr>
          </a:p>
        </p:txBody>
      </p:sp>
      <p:sp>
        <p:nvSpPr>
          <p:cNvPr id="2054" name="TextBox 3"/>
          <p:cNvSpPr txBox="1">
            <a:spLocks noChangeArrowheads="1"/>
          </p:cNvSpPr>
          <p:nvPr/>
        </p:nvSpPr>
        <p:spPr bwMode="auto">
          <a:xfrm rot="5400000" flipH="1">
            <a:off x="8169276" y="760412"/>
            <a:ext cx="16875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t>- </a:t>
            </a:r>
            <a:r>
              <a:rPr lang="en-US" altLang="en-US" sz="1000">
                <a:hlinkClick r:id="rId7"/>
              </a:rPr>
              <a:t>newmanlib.ibri.org</a:t>
            </a:r>
            <a:r>
              <a:rPr lang="en-US" altLang="en-US" sz="1000"/>
              <a:t> -</a:t>
            </a:r>
          </a:p>
        </p:txBody>
      </p:sp>
      <p:pic>
        <p:nvPicPr>
          <p:cNvPr id="4" name="ThreeParadoxes.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457200" y="5791200"/>
            <a:ext cx="609600" cy="609600"/>
          </a:xfrm>
          <a:prstGeom prst="rect">
            <a:avLst/>
          </a:prstGeom>
        </p:spPr>
      </p:pic>
    </p:spTree>
    <p:custDataLst>
      <p:tags r:id="rId1"/>
    </p:custDataLst>
  </p:cSld>
  <p:clrMapOvr>
    <a:masterClrMapping/>
  </p:clrMapOvr>
  <p:transition advTm="3321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4"/>
                </p:tgtEl>
              </p:cMediaNode>
            </p:audio>
          </p:childTnLst>
        </p:cTn>
      </p:par>
    </p:tnLst>
    <p:bldLst>
      <p:bldP spid="3"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How plain is the truth?</a:t>
            </a:r>
          </a:p>
        </p:txBody>
      </p:sp>
      <p:sp>
        <p:nvSpPr>
          <p:cNvPr id="4099" name="Rectangle 3"/>
          <p:cNvSpPr>
            <a:spLocks noGrp="1" noChangeArrowheads="1"/>
          </p:cNvSpPr>
          <p:nvPr>
            <p:ph type="body" idx="1"/>
          </p:nvPr>
        </p:nvSpPr>
        <p:spPr>
          <a:xfrm>
            <a:off x="1981200" y="2438400"/>
            <a:ext cx="4953000" cy="2438400"/>
          </a:xfrm>
        </p:spPr>
        <p:txBody>
          <a:bodyPr/>
          <a:lstStyle/>
          <a:p>
            <a:pPr eaLnBrk="1" hangingPunct="1"/>
            <a:r>
              <a:rPr lang="en-US" altLang="en-US" smtClean="0"/>
              <a:t>The truth is clearly seen.</a:t>
            </a:r>
          </a:p>
          <a:p>
            <a:pPr lvl="1" eaLnBrk="1" hangingPunct="1"/>
            <a:r>
              <a:rPr lang="en-US" altLang="en-US" smtClean="0"/>
              <a:t>Romans 1:19-20</a:t>
            </a:r>
          </a:p>
          <a:p>
            <a:pPr eaLnBrk="1" hangingPunct="1"/>
            <a:r>
              <a:rPr lang="en-US" altLang="en-US" smtClean="0"/>
              <a:t>No one knows. </a:t>
            </a:r>
          </a:p>
          <a:p>
            <a:pPr lvl="1" eaLnBrk="1" hangingPunct="1"/>
            <a:r>
              <a:rPr lang="en-US" altLang="en-US" smtClean="0"/>
              <a:t>Ecclesiastes 8:16-17</a:t>
            </a:r>
          </a:p>
          <a:p>
            <a:pPr eaLnBrk="1" hangingPunct="1"/>
            <a:endParaRPr lang="en-US" altLang="en-US" smtClean="0"/>
          </a:p>
        </p:txBody>
      </p:sp>
      <p:sp>
        <p:nvSpPr>
          <p:cNvPr id="11268" name="TextBox 4"/>
          <p:cNvSpPr txBox="1">
            <a:spLocks noChangeArrowheads="1"/>
          </p:cNvSpPr>
          <p:nvPr/>
        </p:nvSpPr>
        <p:spPr bwMode="auto">
          <a:xfrm rot="5400000" flipH="1">
            <a:off x="8063707" y="5777706"/>
            <a:ext cx="1898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latin typeface="Calibri" charset="0"/>
                <a:hlinkClick r:id="rId3"/>
              </a:rPr>
              <a:t>Abstracts of Powerpoint Talks</a:t>
            </a:r>
            <a:endParaRPr lang="en-US" altLang="en-US" sz="1000">
              <a:latin typeface="Calibri" charset="0"/>
            </a:endParaRPr>
          </a:p>
        </p:txBody>
      </p:sp>
      <p:sp>
        <p:nvSpPr>
          <p:cNvPr id="11269" name="TextBox 3"/>
          <p:cNvSpPr txBox="1">
            <a:spLocks noChangeArrowheads="1"/>
          </p:cNvSpPr>
          <p:nvPr/>
        </p:nvSpPr>
        <p:spPr bwMode="auto">
          <a:xfrm rot="5400000" flipH="1">
            <a:off x="8169276" y="760412"/>
            <a:ext cx="16875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t>- </a:t>
            </a:r>
            <a:r>
              <a:rPr lang="en-US" altLang="en-US" sz="1000">
                <a:hlinkClick r:id="rId4"/>
              </a:rPr>
              <a:t>newmanlib.ibri.org</a:t>
            </a:r>
            <a:r>
              <a:rPr lang="en-US" altLang="en-US" sz="1000"/>
              <a:t> -</a:t>
            </a:r>
          </a:p>
        </p:txBody>
      </p:sp>
    </p:spTree>
    <p:custDataLst>
      <p:tags r:id="rId1"/>
    </p:custDataLst>
  </p:cSld>
  <p:clrMapOvr>
    <a:masterClrMapping/>
  </p:clrMapOvr>
  <p:transition advTm="159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en-US" altLang="en-US" smtClean="0"/>
              <a:t>Romans 1:19-20</a:t>
            </a:r>
          </a:p>
        </p:txBody>
      </p:sp>
      <p:sp>
        <p:nvSpPr>
          <p:cNvPr id="13317" name="Text Box 5"/>
          <p:cNvSpPr txBox="1">
            <a:spLocks noChangeArrowheads="1"/>
          </p:cNvSpPr>
          <p:nvPr/>
        </p:nvSpPr>
        <p:spPr bwMode="auto">
          <a:xfrm>
            <a:off x="1143000" y="1600200"/>
            <a:ext cx="6858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400"/>
              <a:t>18 (NIV) The wrath of God is being revealed from heaven against all the godlessness and wickedness of men who suppress the truth by their wickedness, </a:t>
            </a:r>
          </a:p>
          <a:p>
            <a:pPr eaLnBrk="1" hangingPunct="1">
              <a:spcBef>
                <a:spcPct val="0"/>
              </a:spcBef>
              <a:buFontTx/>
              <a:buNone/>
            </a:pPr>
            <a:r>
              <a:rPr lang="en-US" altLang="en-US" sz="2400"/>
              <a:t>19 since what may be known about God is plain to them, because God has made it plain to them. </a:t>
            </a:r>
          </a:p>
          <a:p>
            <a:pPr eaLnBrk="1" hangingPunct="1">
              <a:spcBef>
                <a:spcPct val="0"/>
              </a:spcBef>
              <a:buFontTx/>
              <a:buNone/>
            </a:pPr>
            <a:r>
              <a:rPr lang="en-US" altLang="en-US" sz="2400"/>
              <a:t>20 For since the creation of the world God's invisible qualities  ̶</a:t>
            </a:r>
            <a:r>
              <a:rPr lang="en-US" altLang="en-US" sz="2400">
                <a:latin typeface="WP TypographicSymbols" pitchFamily="2" charset="0"/>
              </a:rPr>
              <a:t>   </a:t>
            </a:r>
            <a:r>
              <a:rPr lang="en-US" altLang="en-US" sz="2400"/>
              <a:t>his eternal power and divine nature  ̶  have been clearly seen, being understood from what has been made, so that men are without excuse. </a:t>
            </a:r>
          </a:p>
        </p:txBody>
      </p:sp>
      <p:sp>
        <p:nvSpPr>
          <p:cNvPr id="12292" name="TextBox 4"/>
          <p:cNvSpPr txBox="1">
            <a:spLocks noChangeArrowheads="1"/>
          </p:cNvSpPr>
          <p:nvPr/>
        </p:nvSpPr>
        <p:spPr bwMode="auto">
          <a:xfrm rot="5400000" flipH="1">
            <a:off x="8063707" y="5777706"/>
            <a:ext cx="1898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latin typeface="Calibri" charset="0"/>
                <a:hlinkClick r:id="rId3"/>
              </a:rPr>
              <a:t>Abstracts of Powerpoint Talks</a:t>
            </a:r>
            <a:endParaRPr lang="en-US" altLang="en-US" sz="1000">
              <a:latin typeface="Calibri" charset="0"/>
            </a:endParaRPr>
          </a:p>
        </p:txBody>
      </p:sp>
      <p:sp>
        <p:nvSpPr>
          <p:cNvPr id="12293" name="TextBox 3"/>
          <p:cNvSpPr txBox="1">
            <a:spLocks noChangeArrowheads="1"/>
          </p:cNvSpPr>
          <p:nvPr/>
        </p:nvSpPr>
        <p:spPr bwMode="auto">
          <a:xfrm rot="5400000" flipH="1">
            <a:off x="8169276" y="760412"/>
            <a:ext cx="16875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t>- </a:t>
            </a:r>
            <a:r>
              <a:rPr lang="en-US" altLang="en-US" sz="1000">
                <a:hlinkClick r:id="rId4"/>
              </a:rPr>
              <a:t>newmanlib.ibri.org</a:t>
            </a:r>
            <a:r>
              <a:rPr lang="en-US" altLang="en-US" sz="1000"/>
              <a:t> -</a:t>
            </a:r>
          </a:p>
        </p:txBody>
      </p:sp>
    </p:spTree>
    <p:custDataLst>
      <p:tags r:id="rId1"/>
    </p:custDataLst>
  </p:cSld>
  <p:clrMapOvr>
    <a:masterClrMapping/>
  </p:clrMapOvr>
  <p:transition advTm="332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checkerboard(across)">
                                      <p:cBhvr>
                                        <p:cTn id="7"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Ecclesiastes 8:16-17</a:t>
            </a:r>
          </a:p>
        </p:txBody>
      </p:sp>
      <p:sp>
        <p:nvSpPr>
          <p:cNvPr id="15364" name="Text Box 4"/>
          <p:cNvSpPr txBox="1">
            <a:spLocks noChangeArrowheads="1"/>
          </p:cNvSpPr>
          <p:nvPr/>
        </p:nvSpPr>
        <p:spPr bwMode="auto">
          <a:xfrm>
            <a:off x="914400" y="1676400"/>
            <a:ext cx="73152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800"/>
              <a:t>16 (NIV) When I applied my mind to know wisdom and to observe man's labor on earth  ̶</a:t>
            </a:r>
            <a:r>
              <a:rPr lang="en-US" altLang="en-US" sz="1800"/>
              <a:t>   </a:t>
            </a:r>
            <a:r>
              <a:rPr lang="en-US" altLang="en-US" sz="2800"/>
              <a:t>his eyes not seeing sleep day or night  ̶</a:t>
            </a:r>
            <a:r>
              <a:rPr lang="en-US" altLang="en-US" sz="2800">
                <a:latin typeface="WP TypographicSymbols" pitchFamily="2" charset="0"/>
              </a:rPr>
              <a:t>   </a:t>
            </a:r>
            <a:r>
              <a:rPr lang="en-US" altLang="en-US" sz="2800"/>
              <a:t>17 then I saw all that God has done. No one can comprehend what goes on under the sun. Despite all his efforts to search it out, man cannot discover its meaning. Even if a wise man claims he knows, he cannot really comprehend it. </a:t>
            </a:r>
          </a:p>
        </p:txBody>
      </p:sp>
      <p:sp>
        <p:nvSpPr>
          <p:cNvPr id="13316" name="TextBox 4"/>
          <p:cNvSpPr txBox="1">
            <a:spLocks noChangeArrowheads="1"/>
          </p:cNvSpPr>
          <p:nvPr/>
        </p:nvSpPr>
        <p:spPr bwMode="auto">
          <a:xfrm rot="5400000" flipH="1">
            <a:off x="8063707" y="5777706"/>
            <a:ext cx="1898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latin typeface="Calibri" charset="0"/>
                <a:hlinkClick r:id="rId3"/>
              </a:rPr>
              <a:t>Abstracts of Powerpoint Talks</a:t>
            </a:r>
            <a:endParaRPr lang="en-US" altLang="en-US" sz="1000">
              <a:latin typeface="Calibri" charset="0"/>
            </a:endParaRPr>
          </a:p>
        </p:txBody>
      </p:sp>
      <p:sp>
        <p:nvSpPr>
          <p:cNvPr id="13317" name="TextBox 3"/>
          <p:cNvSpPr txBox="1">
            <a:spLocks noChangeArrowheads="1"/>
          </p:cNvSpPr>
          <p:nvPr/>
        </p:nvSpPr>
        <p:spPr bwMode="auto">
          <a:xfrm rot="5400000" flipH="1">
            <a:off x="8169276" y="760412"/>
            <a:ext cx="16875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t>- </a:t>
            </a:r>
            <a:r>
              <a:rPr lang="en-US" altLang="en-US" sz="1000">
                <a:hlinkClick r:id="rId4"/>
              </a:rPr>
              <a:t>newmanlib.ibri.org</a:t>
            </a:r>
            <a:r>
              <a:rPr lang="en-US" altLang="en-US" sz="1000"/>
              <a:t> -</a:t>
            </a:r>
          </a:p>
        </p:txBody>
      </p:sp>
    </p:spTree>
    <p:custDataLst>
      <p:tags r:id="rId1"/>
    </p:custDataLst>
  </p:cSld>
  <p:clrMapOvr>
    <a:masterClrMapping/>
  </p:clrMapOvr>
  <p:transition advTm="303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checkerboard(across)">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How clear is the truth?</a:t>
            </a:r>
          </a:p>
        </p:txBody>
      </p:sp>
      <p:sp>
        <p:nvSpPr>
          <p:cNvPr id="29699" name="Rectangle 3"/>
          <p:cNvSpPr>
            <a:spLocks noGrp="1" noChangeArrowheads="1"/>
          </p:cNvSpPr>
          <p:nvPr>
            <p:ph type="body" idx="1"/>
          </p:nvPr>
        </p:nvSpPr>
        <p:spPr/>
        <p:txBody>
          <a:bodyPr/>
          <a:lstStyle/>
          <a:p>
            <a:pPr eaLnBrk="1" hangingPunct="1">
              <a:lnSpc>
                <a:spcPct val="90000"/>
              </a:lnSpc>
            </a:pPr>
            <a:r>
              <a:rPr lang="en-US" altLang="en-US" smtClean="0"/>
              <a:t>It is clear enough to make us responsible for not responding properly.  God has given real &amp; objective evidence of Himself in cosmos and conscience.</a:t>
            </a:r>
          </a:p>
          <a:p>
            <a:pPr eaLnBrk="1" hangingPunct="1">
              <a:lnSpc>
                <a:spcPct val="90000"/>
              </a:lnSpc>
            </a:pPr>
            <a:r>
              <a:rPr lang="en-US" altLang="en-US" smtClean="0"/>
              <a:t>Yet it is possible to ignore or distort the evidence.</a:t>
            </a:r>
          </a:p>
          <a:p>
            <a:pPr eaLnBrk="1" hangingPunct="1">
              <a:lnSpc>
                <a:spcPct val="90000"/>
              </a:lnSpc>
            </a:pPr>
            <a:r>
              <a:rPr lang="en-US" altLang="en-US" smtClean="0"/>
              <a:t>And none of us know the whole story.  There is much that is deep &amp; mysterious about God and what He is doing.</a:t>
            </a:r>
          </a:p>
        </p:txBody>
      </p:sp>
      <p:sp>
        <p:nvSpPr>
          <p:cNvPr id="14340" name="TextBox 4"/>
          <p:cNvSpPr txBox="1">
            <a:spLocks noChangeArrowheads="1"/>
          </p:cNvSpPr>
          <p:nvPr/>
        </p:nvSpPr>
        <p:spPr bwMode="auto">
          <a:xfrm rot="5400000" flipH="1">
            <a:off x="8063707" y="5777706"/>
            <a:ext cx="1898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latin typeface="Calibri" charset="0"/>
                <a:hlinkClick r:id="rId3"/>
              </a:rPr>
              <a:t>Abstracts of Powerpoint Talks</a:t>
            </a:r>
            <a:endParaRPr lang="en-US" altLang="en-US" sz="1000">
              <a:latin typeface="Calibri" charset="0"/>
            </a:endParaRPr>
          </a:p>
        </p:txBody>
      </p:sp>
      <p:sp>
        <p:nvSpPr>
          <p:cNvPr id="14341" name="TextBox 3"/>
          <p:cNvSpPr txBox="1">
            <a:spLocks noChangeArrowheads="1"/>
          </p:cNvSpPr>
          <p:nvPr/>
        </p:nvSpPr>
        <p:spPr bwMode="auto">
          <a:xfrm rot="5400000" flipH="1">
            <a:off x="8169276" y="760412"/>
            <a:ext cx="16875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t>- </a:t>
            </a:r>
            <a:r>
              <a:rPr lang="en-US" altLang="en-US" sz="1000">
                <a:hlinkClick r:id="rId4"/>
              </a:rPr>
              <a:t>newmanlib.ibri.org</a:t>
            </a:r>
            <a:r>
              <a:rPr lang="en-US" altLang="en-US" sz="1000"/>
              <a:t> -</a:t>
            </a:r>
          </a:p>
        </p:txBody>
      </p:sp>
    </p:spTree>
    <p:custDataLst>
      <p:tags r:id="rId1"/>
    </p:custDataLst>
  </p:cSld>
  <p:clrMapOvr>
    <a:masterClrMapping/>
  </p:clrMapOvr>
  <p:transition advTm="428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What should we do?</a:t>
            </a:r>
          </a:p>
        </p:txBody>
      </p:sp>
      <p:sp>
        <p:nvSpPr>
          <p:cNvPr id="5123" name="Rectangle 3"/>
          <p:cNvSpPr>
            <a:spLocks noGrp="1" noChangeArrowheads="1"/>
          </p:cNvSpPr>
          <p:nvPr>
            <p:ph type="body" idx="1"/>
          </p:nvPr>
        </p:nvSpPr>
        <p:spPr>
          <a:xfrm>
            <a:off x="2057400" y="2133600"/>
            <a:ext cx="4724400" cy="1905000"/>
          </a:xfrm>
        </p:spPr>
        <p:txBody>
          <a:bodyPr/>
          <a:lstStyle/>
          <a:p>
            <a:pPr eaLnBrk="1" hangingPunct="1"/>
            <a:r>
              <a:rPr lang="en-US" altLang="en-US" smtClean="0"/>
              <a:t>Don’t answer a fool…</a:t>
            </a:r>
          </a:p>
          <a:p>
            <a:pPr eaLnBrk="1" hangingPunct="1"/>
            <a:r>
              <a:rPr lang="en-US" altLang="en-US" smtClean="0"/>
              <a:t>Answer a fool…</a:t>
            </a:r>
          </a:p>
          <a:p>
            <a:pPr lvl="1" eaLnBrk="1" hangingPunct="1"/>
            <a:r>
              <a:rPr lang="en-US" altLang="en-US" smtClean="0"/>
              <a:t>Proverbs 26:4-5</a:t>
            </a:r>
          </a:p>
        </p:txBody>
      </p:sp>
      <p:sp>
        <p:nvSpPr>
          <p:cNvPr id="15364" name="TextBox 4"/>
          <p:cNvSpPr txBox="1">
            <a:spLocks noChangeArrowheads="1"/>
          </p:cNvSpPr>
          <p:nvPr/>
        </p:nvSpPr>
        <p:spPr bwMode="auto">
          <a:xfrm rot="5400000" flipH="1">
            <a:off x="8063707" y="5777706"/>
            <a:ext cx="1898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latin typeface="Calibri" charset="0"/>
                <a:hlinkClick r:id="rId3"/>
              </a:rPr>
              <a:t>Abstracts of Powerpoint Talks</a:t>
            </a:r>
            <a:endParaRPr lang="en-US" altLang="en-US" sz="1000">
              <a:latin typeface="Calibri" charset="0"/>
            </a:endParaRPr>
          </a:p>
        </p:txBody>
      </p:sp>
      <p:sp>
        <p:nvSpPr>
          <p:cNvPr id="15365" name="TextBox 3"/>
          <p:cNvSpPr txBox="1">
            <a:spLocks noChangeArrowheads="1"/>
          </p:cNvSpPr>
          <p:nvPr/>
        </p:nvSpPr>
        <p:spPr bwMode="auto">
          <a:xfrm rot="5400000" flipH="1">
            <a:off x="8169276" y="760412"/>
            <a:ext cx="16875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t>- </a:t>
            </a:r>
            <a:r>
              <a:rPr lang="en-US" altLang="en-US" sz="1000">
                <a:hlinkClick r:id="rId4"/>
              </a:rPr>
              <a:t>newmanlib.ibri.org</a:t>
            </a:r>
            <a:r>
              <a:rPr lang="en-US" altLang="en-US" sz="1000"/>
              <a:t> -</a:t>
            </a:r>
          </a:p>
        </p:txBody>
      </p:sp>
    </p:spTree>
    <p:custDataLst>
      <p:tags r:id="rId1"/>
    </p:custDataLst>
  </p:cSld>
  <p:clrMapOvr>
    <a:masterClrMapping/>
  </p:clrMapOvr>
  <p:transition advTm="162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Proverbs 26:4-5</a:t>
            </a:r>
          </a:p>
        </p:txBody>
      </p:sp>
      <p:sp>
        <p:nvSpPr>
          <p:cNvPr id="17412" name="Text Box 4"/>
          <p:cNvSpPr txBox="1">
            <a:spLocks noChangeArrowheads="1"/>
          </p:cNvSpPr>
          <p:nvPr/>
        </p:nvSpPr>
        <p:spPr bwMode="auto">
          <a:xfrm>
            <a:off x="1371600" y="2286000"/>
            <a:ext cx="73152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800"/>
              <a:t>4 (NIV) Do not answer a fool according to his folly, or you will be like him yourself. </a:t>
            </a:r>
          </a:p>
          <a:p>
            <a:pPr eaLnBrk="1" hangingPunct="1">
              <a:spcBef>
                <a:spcPct val="0"/>
              </a:spcBef>
              <a:buFontTx/>
              <a:buNone/>
            </a:pPr>
            <a:endParaRPr lang="en-US" altLang="en-US" sz="2800"/>
          </a:p>
          <a:p>
            <a:pPr eaLnBrk="1" hangingPunct="1">
              <a:spcBef>
                <a:spcPct val="0"/>
              </a:spcBef>
              <a:buFontTx/>
              <a:buNone/>
            </a:pPr>
            <a:r>
              <a:rPr lang="en-US" altLang="en-US" sz="2800"/>
              <a:t>5 Answer a fool according to his folly, </a:t>
            </a:r>
          </a:p>
          <a:p>
            <a:pPr eaLnBrk="1" hangingPunct="1">
              <a:spcBef>
                <a:spcPct val="0"/>
              </a:spcBef>
              <a:buFontTx/>
              <a:buNone/>
            </a:pPr>
            <a:r>
              <a:rPr lang="en-US" altLang="en-US" sz="2800"/>
              <a:t>or he will be wise in his own eyes. </a:t>
            </a:r>
          </a:p>
        </p:txBody>
      </p:sp>
      <p:sp>
        <p:nvSpPr>
          <p:cNvPr id="16388" name="TextBox 4"/>
          <p:cNvSpPr txBox="1">
            <a:spLocks noChangeArrowheads="1"/>
          </p:cNvSpPr>
          <p:nvPr/>
        </p:nvSpPr>
        <p:spPr bwMode="auto">
          <a:xfrm rot="5400000" flipH="1">
            <a:off x="8063707" y="5777706"/>
            <a:ext cx="1898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latin typeface="Calibri" charset="0"/>
                <a:hlinkClick r:id="rId3"/>
              </a:rPr>
              <a:t>Abstracts of Powerpoint Talks</a:t>
            </a:r>
            <a:endParaRPr lang="en-US" altLang="en-US" sz="1000">
              <a:latin typeface="Calibri" charset="0"/>
            </a:endParaRPr>
          </a:p>
        </p:txBody>
      </p:sp>
      <p:sp>
        <p:nvSpPr>
          <p:cNvPr id="16389" name="TextBox 3"/>
          <p:cNvSpPr txBox="1">
            <a:spLocks noChangeArrowheads="1"/>
          </p:cNvSpPr>
          <p:nvPr/>
        </p:nvSpPr>
        <p:spPr bwMode="auto">
          <a:xfrm rot="5400000" flipH="1">
            <a:off x="8169276" y="760412"/>
            <a:ext cx="16875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t>- </a:t>
            </a:r>
            <a:r>
              <a:rPr lang="en-US" altLang="en-US" sz="1000">
                <a:hlinkClick r:id="rId4"/>
              </a:rPr>
              <a:t>newmanlib.ibri.org</a:t>
            </a:r>
            <a:r>
              <a:rPr lang="en-US" altLang="en-US" sz="1000"/>
              <a:t> -</a:t>
            </a:r>
          </a:p>
        </p:txBody>
      </p:sp>
    </p:spTree>
    <p:custDataLst>
      <p:tags r:id="rId1"/>
    </p:custDataLst>
  </p:cSld>
  <p:clrMapOvr>
    <a:masterClrMapping/>
  </p:clrMapOvr>
  <p:transition advTm="155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checkerboard(across)">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What should we do?</a:t>
            </a:r>
          </a:p>
        </p:txBody>
      </p:sp>
      <p:sp>
        <p:nvSpPr>
          <p:cNvPr id="30723" name="Rectangle 3"/>
          <p:cNvSpPr>
            <a:spLocks noGrp="1" noChangeArrowheads="1"/>
          </p:cNvSpPr>
          <p:nvPr>
            <p:ph type="body" idx="1"/>
          </p:nvPr>
        </p:nvSpPr>
        <p:spPr/>
        <p:txBody>
          <a:bodyPr/>
          <a:lstStyle/>
          <a:p>
            <a:pPr eaLnBrk="1" hangingPunct="1">
              <a:lnSpc>
                <a:spcPct val="90000"/>
              </a:lnSpc>
            </a:pPr>
            <a:r>
              <a:rPr lang="en-US" altLang="en-US" smtClean="0"/>
              <a:t>The book of Proverbs uses the term “fool” for one who denies or ignores the claims of God on his/her life.</a:t>
            </a:r>
          </a:p>
          <a:p>
            <a:pPr eaLnBrk="1" hangingPunct="1">
              <a:lnSpc>
                <a:spcPct val="90000"/>
              </a:lnSpc>
            </a:pPr>
            <a:r>
              <a:rPr lang="en-US" altLang="en-US" smtClean="0"/>
              <a:t>This proverb  ̶  an intentional paradox  ̶  </a:t>
            </a:r>
            <a:r>
              <a:rPr lang="en-US" altLang="en-US" smtClean="0">
                <a:latin typeface="WP TypographicSymbols" pitchFamily="2" charset="0"/>
              </a:rPr>
              <a:t> </a:t>
            </a:r>
            <a:r>
              <a:rPr lang="en-US" altLang="en-US" smtClean="0"/>
              <a:t>shows us there are dangers in how we respond to fools.</a:t>
            </a:r>
          </a:p>
          <a:p>
            <a:pPr lvl="1" eaLnBrk="1" hangingPunct="1">
              <a:lnSpc>
                <a:spcPct val="90000"/>
              </a:lnSpc>
            </a:pPr>
            <a:r>
              <a:rPr lang="en-US" altLang="en-US" smtClean="0"/>
              <a:t>If we don’t respond, they will think their views are unanswerable.</a:t>
            </a:r>
          </a:p>
          <a:p>
            <a:pPr lvl="1" eaLnBrk="1" hangingPunct="1">
              <a:lnSpc>
                <a:spcPct val="90000"/>
              </a:lnSpc>
            </a:pPr>
            <a:r>
              <a:rPr lang="en-US" altLang="en-US" smtClean="0"/>
              <a:t>If we do respond, there is a danger of becoming like them. </a:t>
            </a:r>
          </a:p>
        </p:txBody>
      </p:sp>
      <p:sp>
        <p:nvSpPr>
          <p:cNvPr id="17412" name="TextBox 4"/>
          <p:cNvSpPr txBox="1">
            <a:spLocks noChangeArrowheads="1"/>
          </p:cNvSpPr>
          <p:nvPr/>
        </p:nvSpPr>
        <p:spPr bwMode="auto">
          <a:xfrm rot="5400000" flipH="1">
            <a:off x="8063707" y="5777706"/>
            <a:ext cx="1898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latin typeface="Calibri" charset="0"/>
                <a:hlinkClick r:id="rId3"/>
              </a:rPr>
              <a:t>Abstracts of Powerpoint Talks</a:t>
            </a:r>
            <a:endParaRPr lang="en-US" altLang="en-US" sz="1000">
              <a:latin typeface="Calibri" charset="0"/>
            </a:endParaRPr>
          </a:p>
        </p:txBody>
      </p:sp>
      <p:sp>
        <p:nvSpPr>
          <p:cNvPr id="17413" name="TextBox 3"/>
          <p:cNvSpPr txBox="1">
            <a:spLocks noChangeArrowheads="1"/>
          </p:cNvSpPr>
          <p:nvPr/>
        </p:nvSpPr>
        <p:spPr bwMode="auto">
          <a:xfrm rot="5400000" flipH="1">
            <a:off x="8169276" y="760412"/>
            <a:ext cx="16875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t>- </a:t>
            </a:r>
            <a:r>
              <a:rPr lang="en-US" altLang="en-US" sz="1000">
                <a:hlinkClick r:id="rId4"/>
              </a:rPr>
              <a:t>newmanlib.ibri.org</a:t>
            </a:r>
            <a:r>
              <a:rPr lang="en-US" altLang="en-US" sz="1000"/>
              <a:t> -</a:t>
            </a:r>
          </a:p>
        </p:txBody>
      </p:sp>
    </p:spTree>
    <p:custDataLst>
      <p:tags r:id="rId1"/>
    </p:custDataLst>
  </p:cSld>
  <p:clrMapOvr>
    <a:masterClrMapping/>
  </p:clrMapOvr>
  <p:transition advTm="337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Summary on Apologetics</a:t>
            </a:r>
          </a:p>
        </p:txBody>
      </p:sp>
      <p:sp>
        <p:nvSpPr>
          <p:cNvPr id="6147" name="Rectangle 3"/>
          <p:cNvSpPr>
            <a:spLocks noGrp="1" noChangeArrowheads="1"/>
          </p:cNvSpPr>
          <p:nvPr>
            <p:ph type="body" idx="1"/>
          </p:nvPr>
        </p:nvSpPr>
        <p:spPr/>
        <p:txBody>
          <a:bodyPr/>
          <a:lstStyle/>
          <a:p>
            <a:pPr eaLnBrk="1" hangingPunct="1"/>
            <a:r>
              <a:rPr lang="en-US" altLang="en-US" smtClean="0"/>
              <a:t>1 Peter 3:15</a:t>
            </a:r>
          </a:p>
          <a:p>
            <a:pPr lvl="1" eaLnBrk="1" hangingPunct="1"/>
            <a:r>
              <a:rPr lang="en-US" altLang="en-US" smtClean="0"/>
              <a:t>Be ready.</a:t>
            </a:r>
          </a:p>
          <a:p>
            <a:pPr lvl="1" eaLnBrk="1" hangingPunct="1"/>
            <a:r>
              <a:rPr lang="en-US" altLang="en-US" smtClean="0"/>
              <a:t>Be reasonable.</a:t>
            </a:r>
          </a:p>
          <a:p>
            <a:pPr lvl="1" eaLnBrk="1" hangingPunct="1"/>
            <a:r>
              <a:rPr lang="en-US" altLang="en-US" smtClean="0"/>
              <a:t>Be humble.</a:t>
            </a:r>
          </a:p>
          <a:p>
            <a:pPr eaLnBrk="1" hangingPunct="1"/>
            <a:r>
              <a:rPr lang="en-US" altLang="en-US" smtClean="0"/>
              <a:t>2 Timothy 2:24-26</a:t>
            </a:r>
          </a:p>
          <a:p>
            <a:pPr lvl="1" eaLnBrk="1" hangingPunct="1"/>
            <a:r>
              <a:rPr lang="en-US" altLang="en-US" smtClean="0"/>
              <a:t>Be patient.</a:t>
            </a:r>
          </a:p>
          <a:p>
            <a:pPr lvl="1" eaLnBrk="1" hangingPunct="1"/>
            <a:r>
              <a:rPr lang="en-US" altLang="en-US" smtClean="0"/>
              <a:t>Be trusting.</a:t>
            </a:r>
          </a:p>
        </p:txBody>
      </p:sp>
      <p:sp>
        <p:nvSpPr>
          <p:cNvPr id="18436" name="TextBox 4"/>
          <p:cNvSpPr txBox="1">
            <a:spLocks noChangeArrowheads="1"/>
          </p:cNvSpPr>
          <p:nvPr/>
        </p:nvSpPr>
        <p:spPr bwMode="auto">
          <a:xfrm rot="5400000" flipH="1">
            <a:off x="8063707" y="5777706"/>
            <a:ext cx="1898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latin typeface="Calibri" charset="0"/>
                <a:hlinkClick r:id="rId3"/>
              </a:rPr>
              <a:t>Abstracts of Powerpoint Talks</a:t>
            </a:r>
            <a:endParaRPr lang="en-US" altLang="en-US" sz="1000">
              <a:latin typeface="Calibri" charset="0"/>
            </a:endParaRPr>
          </a:p>
        </p:txBody>
      </p:sp>
      <p:sp>
        <p:nvSpPr>
          <p:cNvPr id="18437" name="TextBox 3"/>
          <p:cNvSpPr txBox="1">
            <a:spLocks noChangeArrowheads="1"/>
          </p:cNvSpPr>
          <p:nvPr/>
        </p:nvSpPr>
        <p:spPr bwMode="auto">
          <a:xfrm rot="5400000" flipH="1">
            <a:off x="8169276" y="760412"/>
            <a:ext cx="16875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t>- </a:t>
            </a:r>
            <a:r>
              <a:rPr lang="en-US" altLang="en-US" sz="1000">
                <a:hlinkClick r:id="rId4"/>
              </a:rPr>
              <a:t>newmanlib.ibri.org</a:t>
            </a:r>
            <a:r>
              <a:rPr lang="en-US" altLang="en-US" sz="1000"/>
              <a:t> -</a:t>
            </a:r>
          </a:p>
        </p:txBody>
      </p:sp>
    </p:spTree>
    <p:custDataLst>
      <p:tags r:id="rId1"/>
    </p:custDataLst>
  </p:cSld>
  <p:clrMapOvr>
    <a:masterClrMapping/>
  </p:clrMapOvr>
  <p:transition advTm="227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47">
                                            <p:txEl>
                                              <p:pRg st="5" end="5"/>
                                            </p:txEl>
                                          </p:spTgt>
                                        </p:tgtEl>
                                        <p:attrNameLst>
                                          <p:attrName>style.visibility</p:attrName>
                                        </p:attrNameLst>
                                      </p:cBhvr>
                                      <p:to>
                                        <p:strVal val="visible"/>
                                      </p:to>
                                    </p:set>
                                    <p:anim calcmode="lin" valueType="num">
                                      <p:cBhvr additive="base">
                                        <p:cTn id="37"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147">
                                            <p:txEl>
                                              <p:pRg st="6" end="6"/>
                                            </p:txEl>
                                          </p:spTgt>
                                        </p:tgtEl>
                                        <p:attrNameLst>
                                          <p:attrName>style.visibility</p:attrName>
                                        </p:attrNameLst>
                                      </p:cBhvr>
                                      <p:to>
                                        <p:strVal val="visible"/>
                                      </p:to>
                                    </p:set>
                                    <p:anim calcmode="lin" valueType="num">
                                      <p:cBhvr additive="base">
                                        <p:cTn id="43"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1 Peter 3:15</a:t>
            </a:r>
          </a:p>
        </p:txBody>
      </p:sp>
      <p:sp>
        <p:nvSpPr>
          <p:cNvPr id="19460" name="Text Box 4"/>
          <p:cNvSpPr txBox="1">
            <a:spLocks noChangeArrowheads="1"/>
          </p:cNvSpPr>
          <p:nvPr/>
        </p:nvSpPr>
        <p:spPr bwMode="auto">
          <a:xfrm>
            <a:off x="914400" y="1981200"/>
            <a:ext cx="73152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a:t>1 Peter 3:15 (NIV) But in your hearts set apart Christ as Lord. Always be prepared to give an answer to everyone who asks you to give the reason for the hope that you have. But do this with gentleness and respect… </a:t>
            </a:r>
          </a:p>
        </p:txBody>
      </p:sp>
      <p:sp>
        <p:nvSpPr>
          <p:cNvPr id="2" name="TextBox 4"/>
          <p:cNvSpPr txBox="1">
            <a:spLocks noChangeArrowheads="1"/>
          </p:cNvSpPr>
          <p:nvPr/>
        </p:nvSpPr>
        <p:spPr bwMode="auto">
          <a:xfrm rot="5400000" flipH="1">
            <a:off x="8063707" y="5777706"/>
            <a:ext cx="1898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latin typeface="Calibri" charset="0"/>
                <a:hlinkClick r:id="rId3"/>
              </a:rPr>
              <a:t>Abstracts of Powerpoint Talks</a:t>
            </a:r>
            <a:endParaRPr lang="en-US" altLang="en-US" sz="1000">
              <a:latin typeface="Calibri" charset="0"/>
            </a:endParaRPr>
          </a:p>
        </p:txBody>
      </p:sp>
      <p:sp>
        <p:nvSpPr>
          <p:cNvPr id="19461" name="TextBox 3"/>
          <p:cNvSpPr txBox="1">
            <a:spLocks noChangeArrowheads="1"/>
          </p:cNvSpPr>
          <p:nvPr/>
        </p:nvSpPr>
        <p:spPr bwMode="auto">
          <a:xfrm rot="5400000" flipH="1">
            <a:off x="8169276" y="760412"/>
            <a:ext cx="16875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t>- </a:t>
            </a:r>
            <a:r>
              <a:rPr lang="en-US" altLang="en-US" sz="1000">
                <a:hlinkClick r:id="rId4"/>
              </a:rPr>
              <a:t>newmanlib.ibri.org</a:t>
            </a:r>
            <a:r>
              <a:rPr lang="en-US" altLang="en-US" sz="1000"/>
              <a:t> -</a:t>
            </a:r>
          </a:p>
        </p:txBody>
      </p:sp>
    </p:spTree>
    <p:custDataLst>
      <p:tags r:id="rId1"/>
    </p:custDataLst>
  </p:cSld>
  <p:clrMapOvr>
    <a:masterClrMapping/>
  </p:clrMapOvr>
  <p:transition advTm="196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Effect transition="in" filter="checkerboard(across)">
                                      <p:cBhvr>
                                        <p:cTn id="7" dur="500"/>
                                        <p:tgtEl>
                                          <p:spTgt spid="194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1 Peter 3:15</a:t>
            </a:r>
          </a:p>
        </p:txBody>
      </p:sp>
      <p:sp>
        <p:nvSpPr>
          <p:cNvPr id="31747" name="Rectangle 3"/>
          <p:cNvSpPr>
            <a:spLocks noGrp="1" noChangeArrowheads="1"/>
          </p:cNvSpPr>
          <p:nvPr>
            <p:ph type="body" idx="1"/>
          </p:nvPr>
        </p:nvSpPr>
        <p:spPr>
          <a:xfrm>
            <a:off x="1447800" y="1752600"/>
            <a:ext cx="6858000" cy="4525963"/>
          </a:xfrm>
        </p:spPr>
        <p:txBody>
          <a:bodyPr/>
          <a:lstStyle/>
          <a:p>
            <a:pPr eaLnBrk="1" hangingPunct="1"/>
            <a:r>
              <a:rPr lang="en-US" altLang="en-US" smtClean="0"/>
              <a:t>Be prepared…</a:t>
            </a:r>
          </a:p>
          <a:p>
            <a:pPr eaLnBrk="1" hangingPunct="1"/>
            <a:r>
              <a:rPr lang="en-US" altLang="en-US" smtClean="0"/>
              <a:t>To give an answer…</a:t>
            </a:r>
          </a:p>
          <a:p>
            <a:pPr eaLnBrk="1" hangingPunct="1"/>
            <a:r>
              <a:rPr lang="en-US" altLang="en-US" smtClean="0"/>
              <a:t>To everyone…</a:t>
            </a:r>
          </a:p>
          <a:p>
            <a:pPr eaLnBrk="1" hangingPunct="1"/>
            <a:r>
              <a:rPr lang="en-US" altLang="en-US" smtClean="0"/>
              <a:t>Who asks for a reason…</a:t>
            </a:r>
          </a:p>
          <a:p>
            <a:pPr eaLnBrk="1" hangingPunct="1"/>
            <a:r>
              <a:rPr lang="en-US" altLang="en-US" smtClean="0"/>
              <a:t>Do it with gentleness &amp; respect.</a:t>
            </a:r>
          </a:p>
          <a:p>
            <a:pPr eaLnBrk="1" hangingPunct="1"/>
            <a:r>
              <a:rPr lang="en-US" altLang="en-US" smtClean="0"/>
              <a:t>Do it under the lordship of Jesus.</a:t>
            </a:r>
          </a:p>
          <a:p>
            <a:pPr eaLnBrk="1" hangingPunct="1"/>
            <a:endParaRPr lang="en-US" altLang="en-US" smtClean="0"/>
          </a:p>
          <a:p>
            <a:pPr eaLnBrk="1" hangingPunct="1"/>
            <a:endParaRPr lang="en-US" altLang="en-US" smtClean="0"/>
          </a:p>
        </p:txBody>
      </p:sp>
      <p:sp>
        <p:nvSpPr>
          <p:cNvPr id="20484" name="TextBox 4"/>
          <p:cNvSpPr txBox="1">
            <a:spLocks noChangeArrowheads="1"/>
          </p:cNvSpPr>
          <p:nvPr/>
        </p:nvSpPr>
        <p:spPr bwMode="auto">
          <a:xfrm rot="5400000" flipH="1">
            <a:off x="8063707" y="5777706"/>
            <a:ext cx="1898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latin typeface="Calibri" charset="0"/>
                <a:hlinkClick r:id="rId3"/>
              </a:rPr>
              <a:t>Abstracts of Powerpoint Talks</a:t>
            </a:r>
            <a:endParaRPr lang="en-US" altLang="en-US" sz="1000">
              <a:latin typeface="Calibri" charset="0"/>
            </a:endParaRPr>
          </a:p>
        </p:txBody>
      </p:sp>
      <p:sp>
        <p:nvSpPr>
          <p:cNvPr id="20485" name="TextBox 3"/>
          <p:cNvSpPr txBox="1">
            <a:spLocks noChangeArrowheads="1"/>
          </p:cNvSpPr>
          <p:nvPr/>
        </p:nvSpPr>
        <p:spPr bwMode="auto">
          <a:xfrm rot="5400000" flipH="1">
            <a:off x="8169276" y="760412"/>
            <a:ext cx="16875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t>- </a:t>
            </a:r>
            <a:r>
              <a:rPr lang="en-US" altLang="en-US" sz="1000">
                <a:hlinkClick r:id="rId4"/>
              </a:rPr>
              <a:t>newmanlib.ibri.org</a:t>
            </a:r>
            <a:r>
              <a:rPr lang="en-US" altLang="en-US" sz="1000"/>
              <a:t> -</a:t>
            </a:r>
          </a:p>
        </p:txBody>
      </p:sp>
    </p:spTree>
    <p:custDataLst>
      <p:tags r:id="rId1"/>
    </p:custDataLst>
  </p:cSld>
  <p:clrMapOvr>
    <a:masterClrMapping/>
  </p:clrMapOvr>
  <p:transition advTm="190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747">
                                            <p:txEl>
                                              <p:pRg st="4" end="4"/>
                                            </p:txEl>
                                          </p:spTgt>
                                        </p:tgtEl>
                                        <p:attrNameLst>
                                          <p:attrName>style.visibility</p:attrName>
                                        </p:attrNameLst>
                                      </p:cBhvr>
                                      <p:to>
                                        <p:strVal val="visible"/>
                                      </p:to>
                                    </p:set>
                                    <p:anim calcmode="lin" valueType="num">
                                      <p:cBhvr additive="base">
                                        <p:cTn id="31"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 calcmode="lin" valueType="num">
                                      <p:cBhvr additive="base">
                                        <p:cTn id="37"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t>What is Apologetics?</a:t>
            </a:r>
          </a:p>
        </p:txBody>
      </p:sp>
      <p:sp>
        <p:nvSpPr>
          <p:cNvPr id="23555" name="Rectangle 3"/>
          <p:cNvSpPr>
            <a:spLocks noGrp="1" noChangeArrowheads="1"/>
          </p:cNvSpPr>
          <p:nvPr>
            <p:ph type="body" idx="1"/>
          </p:nvPr>
        </p:nvSpPr>
        <p:spPr>
          <a:xfrm>
            <a:off x="914400" y="1676400"/>
            <a:ext cx="7467600" cy="4525963"/>
          </a:xfrm>
        </p:spPr>
        <p:txBody>
          <a:bodyPr/>
          <a:lstStyle/>
          <a:p>
            <a:pPr eaLnBrk="1" hangingPunct="1"/>
            <a:r>
              <a:rPr lang="en-US" altLang="en-US" smtClean="0"/>
              <a:t>This is a technical term in theology for "defense of the Christian faith against attacks &amp; the positive evidence for the truth of Christianity."</a:t>
            </a:r>
          </a:p>
          <a:p>
            <a:pPr eaLnBrk="1" hangingPunct="1"/>
            <a:r>
              <a:rPr lang="en-US" altLang="en-US" smtClean="0"/>
              <a:t>It does not have anything to do with apologizing in the usual sense of that word today.</a:t>
            </a:r>
          </a:p>
        </p:txBody>
      </p:sp>
      <p:sp>
        <p:nvSpPr>
          <p:cNvPr id="3076" name="TextBox 4"/>
          <p:cNvSpPr txBox="1">
            <a:spLocks noChangeArrowheads="1"/>
          </p:cNvSpPr>
          <p:nvPr/>
        </p:nvSpPr>
        <p:spPr bwMode="auto">
          <a:xfrm rot="5400000" flipH="1">
            <a:off x="8063707" y="5777706"/>
            <a:ext cx="1898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latin typeface="Calibri" charset="0"/>
                <a:hlinkClick r:id="rId3"/>
              </a:rPr>
              <a:t>Abstracts of Powerpoint Talks</a:t>
            </a:r>
            <a:endParaRPr lang="en-US" altLang="en-US" sz="1000">
              <a:latin typeface="Calibri" charset="0"/>
            </a:endParaRPr>
          </a:p>
        </p:txBody>
      </p:sp>
      <p:sp>
        <p:nvSpPr>
          <p:cNvPr id="3077" name="TextBox 3"/>
          <p:cNvSpPr txBox="1">
            <a:spLocks noChangeArrowheads="1"/>
          </p:cNvSpPr>
          <p:nvPr/>
        </p:nvSpPr>
        <p:spPr bwMode="auto">
          <a:xfrm rot="5400000" flipH="1">
            <a:off x="8169276" y="760412"/>
            <a:ext cx="16875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t>- </a:t>
            </a:r>
            <a:r>
              <a:rPr lang="en-US" altLang="en-US" sz="1000">
                <a:hlinkClick r:id="rId4"/>
              </a:rPr>
              <a:t>newmanlib.ibri.org</a:t>
            </a:r>
            <a:r>
              <a:rPr lang="en-US" altLang="en-US" sz="1000"/>
              <a:t> -</a:t>
            </a:r>
          </a:p>
        </p:txBody>
      </p:sp>
    </p:spTree>
    <p:custDataLst>
      <p:tags r:id="rId1"/>
    </p:custDataLst>
  </p:cSld>
  <p:clrMapOvr>
    <a:masterClrMapping/>
  </p:clrMapOvr>
  <p:transition advTm="204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2 Timothy 2:24-26</a:t>
            </a:r>
          </a:p>
        </p:txBody>
      </p:sp>
      <p:sp>
        <p:nvSpPr>
          <p:cNvPr id="21508" name="Text Box 4"/>
          <p:cNvSpPr txBox="1">
            <a:spLocks noChangeArrowheads="1"/>
          </p:cNvSpPr>
          <p:nvPr/>
        </p:nvSpPr>
        <p:spPr bwMode="auto">
          <a:xfrm>
            <a:off x="914400" y="1676400"/>
            <a:ext cx="73152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800"/>
              <a:t>2 Timothy 2:24 (NIV) And the Lord's servant must not quarrel; instead, he must be kind to everyone, able to teach, not resentful. </a:t>
            </a:r>
          </a:p>
          <a:p>
            <a:pPr eaLnBrk="1" hangingPunct="1">
              <a:spcBef>
                <a:spcPct val="0"/>
              </a:spcBef>
              <a:buFontTx/>
              <a:buNone/>
            </a:pPr>
            <a:r>
              <a:rPr lang="en-US" altLang="en-US" sz="2800"/>
              <a:t>25 Those who oppose him he must gently instruct, in the hope that God will grant them repentance leading them to a knowledge of the truth, </a:t>
            </a:r>
          </a:p>
          <a:p>
            <a:pPr eaLnBrk="1" hangingPunct="1">
              <a:spcBef>
                <a:spcPct val="0"/>
              </a:spcBef>
              <a:buFontTx/>
              <a:buNone/>
            </a:pPr>
            <a:r>
              <a:rPr lang="en-US" altLang="en-US" sz="2800"/>
              <a:t>26 and that they will come to their senses and escape from the trap of the devil, who has taken them captive to do his will. </a:t>
            </a:r>
          </a:p>
        </p:txBody>
      </p:sp>
      <p:sp>
        <p:nvSpPr>
          <p:cNvPr id="2" name="TextBox 4"/>
          <p:cNvSpPr txBox="1">
            <a:spLocks noChangeArrowheads="1"/>
          </p:cNvSpPr>
          <p:nvPr/>
        </p:nvSpPr>
        <p:spPr bwMode="auto">
          <a:xfrm rot="5400000" flipH="1">
            <a:off x="8063707" y="5777706"/>
            <a:ext cx="1898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latin typeface="Calibri" charset="0"/>
                <a:hlinkClick r:id="rId3"/>
              </a:rPr>
              <a:t>Abstracts of Powerpoint Talks</a:t>
            </a:r>
            <a:endParaRPr lang="en-US" altLang="en-US" sz="1000">
              <a:latin typeface="Calibri" charset="0"/>
            </a:endParaRPr>
          </a:p>
        </p:txBody>
      </p:sp>
      <p:sp>
        <p:nvSpPr>
          <p:cNvPr id="21509" name="TextBox 3"/>
          <p:cNvSpPr txBox="1">
            <a:spLocks noChangeArrowheads="1"/>
          </p:cNvSpPr>
          <p:nvPr/>
        </p:nvSpPr>
        <p:spPr bwMode="auto">
          <a:xfrm rot="5400000" flipH="1">
            <a:off x="8169276" y="760412"/>
            <a:ext cx="16875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t>- </a:t>
            </a:r>
            <a:r>
              <a:rPr lang="en-US" altLang="en-US" sz="1000">
                <a:hlinkClick r:id="rId4"/>
              </a:rPr>
              <a:t>newmanlib.ibri.org</a:t>
            </a:r>
            <a:r>
              <a:rPr lang="en-US" altLang="en-US" sz="1000"/>
              <a:t> -</a:t>
            </a:r>
          </a:p>
        </p:txBody>
      </p:sp>
    </p:spTree>
    <p:custDataLst>
      <p:tags r:id="rId1"/>
    </p:custDataLst>
  </p:cSld>
  <p:clrMapOvr>
    <a:masterClrMapping/>
  </p:clrMapOvr>
  <p:transition advTm="265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checkerboard(across)">
                                      <p:cBhvr>
                                        <p:cTn id="7" dur="500"/>
                                        <p:tgtEl>
                                          <p:spTgt spid="21508">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1508">
                                            <p:txEl>
                                              <p:pRg st="1" end="1"/>
                                            </p:txEl>
                                          </p:spTgt>
                                        </p:tgtEl>
                                        <p:attrNameLst>
                                          <p:attrName>style.visibility</p:attrName>
                                        </p:attrNameLst>
                                      </p:cBhvr>
                                      <p:to>
                                        <p:strVal val="visible"/>
                                      </p:to>
                                    </p:set>
                                    <p:animEffect transition="in" filter="checkerboard(across)">
                                      <p:cBhvr>
                                        <p:cTn id="10" dur="500"/>
                                        <p:tgtEl>
                                          <p:spTgt spid="21508">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1508">
                                            <p:txEl>
                                              <p:pRg st="2" end="2"/>
                                            </p:txEl>
                                          </p:spTgt>
                                        </p:tgtEl>
                                        <p:attrNameLst>
                                          <p:attrName>style.visibility</p:attrName>
                                        </p:attrNameLst>
                                      </p:cBhvr>
                                      <p:to>
                                        <p:strVal val="visible"/>
                                      </p:to>
                                    </p:set>
                                    <p:animEffect transition="in" filter="checkerboard(across)">
                                      <p:cBhvr>
                                        <p:cTn id="13" dur="500"/>
                                        <p:tgtEl>
                                          <p:spTgt spid="215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2 Timothy 2:24-26</a:t>
            </a:r>
          </a:p>
        </p:txBody>
      </p:sp>
      <p:sp>
        <p:nvSpPr>
          <p:cNvPr id="32771" name="Rectangle 3"/>
          <p:cNvSpPr>
            <a:spLocks noGrp="1" noChangeArrowheads="1"/>
          </p:cNvSpPr>
          <p:nvPr>
            <p:ph type="body" idx="1"/>
          </p:nvPr>
        </p:nvSpPr>
        <p:spPr>
          <a:xfrm>
            <a:off x="1447800" y="1600200"/>
            <a:ext cx="6858000" cy="4525963"/>
          </a:xfrm>
        </p:spPr>
        <p:txBody>
          <a:bodyPr/>
          <a:lstStyle/>
          <a:p>
            <a:pPr eaLnBrk="1" hangingPunct="1"/>
            <a:r>
              <a:rPr lang="en-US" altLang="en-US" smtClean="0"/>
              <a:t>Don’t be quarrelsome.</a:t>
            </a:r>
          </a:p>
          <a:p>
            <a:pPr eaLnBrk="1" hangingPunct="1"/>
            <a:r>
              <a:rPr lang="en-US" altLang="en-US" smtClean="0"/>
              <a:t>Be kind.</a:t>
            </a:r>
          </a:p>
          <a:p>
            <a:pPr eaLnBrk="1" hangingPunct="1"/>
            <a:r>
              <a:rPr lang="en-US" altLang="en-US" smtClean="0"/>
              <a:t>Be competent.</a:t>
            </a:r>
          </a:p>
          <a:p>
            <a:pPr eaLnBrk="1" hangingPunct="1"/>
            <a:r>
              <a:rPr lang="en-US" altLang="en-US" smtClean="0"/>
              <a:t>Be gentle.</a:t>
            </a:r>
          </a:p>
          <a:p>
            <a:pPr eaLnBrk="1" hangingPunct="1"/>
            <a:r>
              <a:rPr lang="en-US" altLang="en-US" smtClean="0"/>
              <a:t>Realize it is God who must give repentance.</a:t>
            </a:r>
          </a:p>
          <a:p>
            <a:pPr eaLnBrk="1" hangingPunct="1"/>
            <a:r>
              <a:rPr lang="en-US" altLang="en-US" smtClean="0"/>
              <a:t>They are ensnared by Satan.</a:t>
            </a:r>
          </a:p>
        </p:txBody>
      </p:sp>
      <p:sp>
        <p:nvSpPr>
          <p:cNvPr id="22532" name="TextBox 4"/>
          <p:cNvSpPr txBox="1">
            <a:spLocks noChangeArrowheads="1"/>
          </p:cNvSpPr>
          <p:nvPr/>
        </p:nvSpPr>
        <p:spPr bwMode="auto">
          <a:xfrm rot="5400000" flipH="1">
            <a:off x="8063707" y="5777706"/>
            <a:ext cx="1898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latin typeface="Calibri" charset="0"/>
                <a:hlinkClick r:id="rId3"/>
              </a:rPr>
              <a:t>Abstracts of Powerpoint Talks</a:t>
            </a:r>
            <a:endParaRPr lang="en-US" altLang="en-US" sz="1000">
              <a:latin typeface="Calibri" charset="0"/>
            </a:endParaRPr>
          </a:p>
        </p:txBody>
      </p:sp>
      <p:sp>
        <p:nvSpPr>
          <p:cNvPr id="22533" name="TextBox 3"/>
          <p:cNvSpPr txBox="1">
            <a:spLocks noChangeArrowheads="1"/>
          </p:cNvSpPr>
          <p:nvPr/>
        </p:nvSpPr>
        <p:spPr bwMode="auto">
          <a:xfrm rot="5400000" flipH="1">
            <a:off x="8169276" y="760412"/>
            <a:ext cx="16875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t>- </a:t>
            </a:r>
            <a:r>
              <a:rPr lang="en-US" altLang="en-US" sz="1000">
                <a:hlinkClick r:id="rId4"/>
              </a:rPr>
              <a:t>newmanlib.ibri.org</a:t>
            </a:r>
            <a:r>
              <a:rPr lang="en-US" altLang="en-US" sz="1000"/>
              <a:t> -</a:t>
            </a:r>
          </a:p>
        </p:txBody>
      </p:sp>
    </p:spTree>
    <p:custDataLst>
      <p:tags r:id="rId1"/>
    </p:custDataLst>
  </p:cSld>
  <p:clrMapOvr>
    <a:masterClrMapping/>
  </p:clrMapOvr>
  <p:transition advTm="178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771">
                                            <p:txEl>
                                              <p:pRg st="5" end="5"/>
                                            </p:txEl>
                                          </p:spTgt>
                                        </p:tgtEl>
                                        <p:attrNameLst>
                                          <p:attrName>style.visibility</p:attrName>
                                        </p:attrNameLst>
                                      </p:cBhvr>
                                      <p:to>
                                        <p:strVal val="visible"/>
                                      </p:to>
                                    </p:set>
                                    <p:anim calcmode="lin" valueType="num">
                                      <p:cBhvr additive="base">
                                        <p:cTn id="37" dur="5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7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esche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447800" y="304800"/>
            <a:ext cx="62357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Grp="1" noChangeArrowheads="1"/>
          </p:cNvSpPr>
          <p:nvPr>
            <p:ph type="ctrTitle"/>
          </p:nvPr>
        </p:nvSpPr>
        <p:spPr/>
        <p:txBody>
          <a:bodyPr/>
          <a:lstStyle/>
          <a:p>
            <a:pPr eaLnBrk="1" hangingPunct="1"/>
            <a:r>
              <a:rPr lang="en-US" altLang="en-US" smtClean="0"/>
              <a:t>The End</a:t>
            </a:r>
          </a:p>
        </p:txBody>
      </p:sp>
      <p:sp>
        <p:nvSpPr>
          <p:cNvPr id="26629" name="Rectangle 5"/>
          <p:cNvSpPr>
            <a:spLocks noGrp="1" noChangeArrowheads="1"/>
          </p:cNvSpPr>
          <p:nvPr>
            <p:ph type="subTitle" idx="1"/>
          </p:nvPr>
        </p:nvSpPr>
        <p:spPr/>
        <p:txBody>
          <a:bodyPr/>
          <a:lstStyle/>
          <a:p>
            <a:pPr eaLnBrk="1" hangingPunct="1"/>
            <a:r>
              <a:rPr lang="en-US" altLang="en-US" smtClean="0"/>
              <a:t>May the Lord help us to be effective in reaching out to others!</a:t>
            </a:r>
          </a:p>
        </p:txBody>
      </p:sp>
      <p:sp>
        <p:nvSpPr>
          <p:cNvPr id="23557" name="TextBox 4"/>
          <p:cNvSpPr txBox="1">
            <a:spLocks noChangeArrowheads="1"/>
          </p:cNvSpPr>
          <p:nvPr/>
        </p:nvSpPr>
        <p:spPr bwMode="auto">
          <a:xfrm rot="5400000" flipH="1">
            <a:off x="8063707" y="5777706"/>
            <a:ext cx="1898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latin typeface="Calibri" charset="0"/>
                <a:hlinkClick r:id="rId4"/>
              </a:rPr>
              <a:t>Abstracts of Powerpoint Talks</a:t>
            </a:r>
            <a:endParaRPr lang="en-US" altLang="en-US" sz="1000">
              <a:latin typeface="Calibri" charset="0"/>
            </a:endParaRPr>
          </a:p>
        </p:txBody>
      </p:sp>
      <p:sp>
        <p:nvSpPr>
          <p:cNvPr id="23558" name="TextBox 3"/>
          <p:cNvSpPr txBox="1">
            <a:spLocks noChangeArrowheads="1"/>
          </p:cNvSpPr>
          <p:nvPr/>
        </p:nvSpPr>
        <p:spPr bwMode="auto">
          <a:xfrm rot="5400000" flipH="1">
            <a:off x="8169276" y="760412"/>
            <a:ext cx="16875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t>- </a:t>
            </a:r>
            <a:r>
              <a:rPr lang="en-US" altLang="en-US" sz="1000">
                <a:hlinkClick r:id="rId5"/>
              </a:rPr>
              <a:t>newmanlib.ibri.org</a:t>
            </a:r>
            <a:r>
              <a:rPr lang="en-US" altLang="en-US" sz="1000"/>
              <a:t> -</a:t>
            </a:r>
          </a:p>
        </p:txBody>
      </p:sp>
    </p:spTree>
    <p:custDataLst>
      <p:tags r:id="rId1"/>
    </p:custDataLst>
  </p:cSld>
  <p:clrMapOvr>
    <a:masterClrMapping/>
  </p:clrMapOvr>
  <p:transition advTm="180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p:cTn id="7" dur="500" fill="hold"/>
                                        <p:tgtEl>
                                          <p:spTgt spid="26628"/>
                                        </p:tgtEl>
                                        <p:attrNameLst>
                                          <p:attrName>ppt_w</p:attrName>
                                        </p:attrNameLst>
                                      </p:cBhvr>
                                      <p:tavLst>
                                        <p:tav tm="0">
                                          <p:val>
                                            <p:fltVal val="0"/>
                                          </p:val>
                                        </p:tav>
                                        <p:tav tm="100000">
                                          <p:val>
                                            <p:strVal val="#ppt_w"/>
                                          </p:val>
                                        </p:tav>
                                      </p:tavLst>
                                    </p:anim>
                                    <p:anim calcmode="lin" valueType="num">
                                      <p:cBhvr>
                                        <p:cTn id="8" dur="500" fill="hold"/>
                                        <p:tgtEl>
                                          <p:spTgt spid="2662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6629">
                                            <p:txEl>
                                              <p:pRg st="0" end="0"/>
                                            </p:txEl>
                                          </p:spTgt>
                                        </p:tgtEl>
                                        <p:attrNameLst>
                                          <p:attrName>style.visibility</p:attrName>
                                        </p:attrNameLst>
                                      </p:cBhvr>
                                      <p:to>
                                        <p:strVal val="visible"/>
                                      </p:to>
                                    </p:set>
                                    <p:animEffect transition="in" filter="checkerboard(across)">
                                      <p:cBhvr>
                                        <p:cTn id="13" dur="500"/>
                                        <p:tgtEl>
                                          <p:spTgt spid="266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2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Doing Apologetics</a:t>
            </a:r>
          </a:p>
        </p:txBody>
      </p:sp>
      <p:sp>
        <p:nvSpPr>
          <p:cNvPr id="24579" name="Rectangle 3"/>
          <p:cNvSpPr>
            <a:spLocks noGrp="1" noChangeArrowheads="1"/>
          </p:cNvSpPr>
          <p:nvPr>
            <p:ph type="body" idx="1"/>
          </p:nvPr>
        </p:nvSpPr>
        <p:spPr>
          <a:xfrm>
            <a:off x="685800" y="1600200"/>
            <a:ext cx="8001000" cy="4525963"/>
          </a:xfrm>
        </p:spPr>
        <p:txBody>
          <a:bodyPr/>
          <a:lstStyle/>
          <a:p>
            <a:pPr eaLnBrk="1" hangingPunct="1"/>
            <a:r>
              <a:rPr lang="en-US" altLang="en-US" smtClean="0"/>
              <a:t>In thinking about how to help Christians and seekers in defending the faith &amp; giving evidence for it, the Bible provides some guidelines that are most helpful.</a:t>
            </a:r>
          </a:p>
          <a:p>
            <a:pPr eaLnBrk="1" hangingPunct="1"/>
            <a:r>
              <a:rPr lang="en-US" altLang="en-US" smtClean="0"/>
              <a:t>Yet some of these are puzzling; we might call them paradoxes  ̶  statements which at first sight seem to be contradictory.</a:t>
            </a:r>
          </a:p>
        </p:txBody>
      </p:sp>
      <p:sp>
        <p:nvSpPr>
          <p:cNvPr id="4100" name="TextBox 4"/>
          <p:cNvSpPr txBox="1">
            <a:spLocks noChangeArrowheads="1"/>
          </p:cNvSpPr>
          <p:nvPr/>
        </p:nvSpPr>
        <p:spPr bwMode="auto">
          <a:xfrm rot="5400000" flipH="1">
            <a:off x="8063707" y="5777706"/>
            <a:ext cx="1898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latin typeface="Calibri" charset="0"/>
                <a:hlinkClick r:id="rId3"/>
              </a:rPr>
              <a:t>Abstracts of Powerpoint Talks</a:t>
            </a:r>
            <a:endParaRPr lang="en-US" altLang="en-US" sz="1000">
              <a:latin typeface="Calibri" charset="0"/>
            </a:endParaRPr>
          </a:p>
        </p:txBody>
      </p:sp>
      <p:sp>
        <p:nvSpPr>
          <p:cNvPr id="4101" name="TextBox 3"/>
          <p:cNvSpPr txBox="1">
            <a:spLocks noChangeArrowheads="1"/>
          </p:cNvSpPr>
          <p:nvPr/>
        </p:nvSpPr>
        <p:spPr bwMode="auto">
          <a:xfrm rot="5400000" flipH="1">
            <a:off x="8169276" y="760412"/>
            <a:ext cx="16875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t>- </a:t>
            </a:r>
            <a:r>
              <a:rPr lang="en-US" altLang="en-US" sz="1000">
                <a:hlinkClick r:id="rId4"/>
              </a:rPr>
              <a:t>newmanlib.ibri.org</a:t>
            </a:r>
            <a:r>
              <a:rPr lang="en-US" altLang="en-US" sz="1000"/>
              <a:t> -</a:t>
            </a:r>
          </a:p>
        </p:txBody>
      </p:sp>
    </p:spTree>
    <p:custDataLst>
      <p:tags r:id="rId1"/>
    </p:custDataLst>
  </p:cSld>
  <p:clrMapOvr>
    <a:masterClrMapping/>
  </p:clrMapOvr>
  <p:transition advTm="2088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Three Paradoxes</a:t>
            </a:r>
          </a:p>
        </p:txBody>
      </p:sp>
      <p:sp>
        <p:nvSpPr>
          <p:cNvPr id="25603" name="Rectangle 3"/>
          <p:cNvSpPr>
            <a:spLocks noGrp="1" noChangeArrowheads="1"/>
          </p:cNvSpPr>
          <p:nvPr>
            <p:ph type="body" idx="1"/>
          </p:nvPr>
        </p:nvSpPr>
        <p:spPr>
          <a:xfrm>
            <a:off x="609600" y="1600200"/>
            <a:ext cx="8229600" cy="4525963"/>
          </a:xfrm>
        </p:spPr>
        <p:txBody>
          <a:bodyPr/>
          <a:lstStyle/>
          <a:p>
            <a:pPr eaLnBrk="1" hangingPunct="1">
              <a:lnSpc>
                <a:spcPct val="90000"/>
              </a:lnSpc>
              <a:buFontTx/>
              <a:buNone/>
            </a:pPr>
            <a:r>
              <a:rPr lang="en-US" altLang="en-US" smtClean="0"/>
              <a:t>1. Do unbelievers already know the truth?</a:t>
            </a:r>
          </a:p>
          <a:p>
            <a:pPr lvl="1" eaLnBrk="1" hangingPunct="1">
              <a:lnSpc>
                <a:spcPct val="90000"/>
              </a:lnSpc>
            </a:pPr>
            <a:r>
              <a:rPr lang="en-US" altLang="en-US" smtClean="0"/>
              <a:t>Some passages suggest the answer is yes; others that it is no.</a:t>
            </a:r>
          </a:p>
          <a:p>
            <a:pPr eaLnBrk="1" hangingPunct="1">
              <a:lnSpc>
                <a:spcPct val="90000"/>
              </a:lnSpc>
              <a:buFontTx/>
              <a:buNone/>
            </a:pPr>
            <a:r>
              <a:rPr lang="en-US" altLang="en-US" smtClean="0"/>
              <a:t>2. Just how plain to humans is the truth?</a:t>
            </a:r>
          </a:p>
          <a:p>
            <a:pPr lvl="1" eaLnBrk="1" hangingPunct="1">
              <a:lnSpc>
                <a:spcPct val="90000"/>
              </a:lnSpc>
            </a:pPr>
            <a:r>
              <a:rPr lang="en-US" altLang="en-US" smtClean="0"/>
              <a:t>Some passages suggest it is clearly seen; others that no one knows.</a:t>
            </a:r>
          </a:p>
          <a:p>
            <a:pPr eaLnBrk="1" hangingPunct="1">
              <a:lnSpc>
                <a:spcPct val="90000"/>
              </a:lnSpc>
              <a:buFontTx/>
              <a:buNone/>
            </a:pPr>
            <a:r>
              <a:rPr lang="en-US" altLang="en-US" smtClean="0"/>
              <a:t>3. What should we do to help?</a:t>
            </a:r>
          </a:p>
          <a:p>
            <a:pPr lvl="1" eaLnBrk="1" hangingPunct="1">
              <a:lnSpc>
                <a:spcPct val="90000"/>
              </a:lnSpc>
            </a:pPr>
            <a:r>
              <a:rPr lang="en-US" altLang="en-US" smtClean="0"/>
              <a:t>Should we respond or not?</a:t>
            </a:r>
          </a:p>
          <a:p>
            <a:pPr lvl="1" eaLnBrk="1" hangingPunct="1">
              <a:lnSpc>
                <a:spcPct val="90000"/>
              </a:lnSpc>
            </a:pPr>
            <a:r>
              <a:rPr lang="en-US" altLang="en-US" smtClean="0"/>
              <a:t>And how?</a:t>
            </a:r>
          </a:p>
        </p:txBody>
      </p:sp>
      <p:sp>
        <p:nvSpPr>
          <p:cNvPr id="5124" name="TextBox 4"/>
          <p:cNvSpPr txBox="1">
            <a:spLocks noChangeArrowheads="1"/>
          </p:cNvSpPr>
          <p:nvPr/>
        </p:nvSpPr>
        <p:spPr bwMode="auto">
          <a:xfrm rot="5400000" flipH="1">
            <a:off x="8063707" y="5777706"/>
            <a:ext cx="1898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latin typeface="Calibri" charset="0"/>
                <a:hlinkClick r:id="rId3"/>
              </a:rPr>
              <a:t>Abstracts of Powerpoint Talks</a:t>
            </a:r>
            <a:endParaRPr lang="en-US" altLang="en-US" sz="1000">
              <a:latin typeface="Calibri" charset="0"/>
            </a:endParaRPr>
          </a:p>
        </p:txBody>
      </p:sp>
      <p:sp>
        <p:nvSpPr>
          <p:cNvPr id="5125" name="TextBox 3"/>
          <p:cNvSpPr txBox="1">
            <a:spLocks noChangeArrowheads="1"/>
          </p:cNvSpPr>
          <p:nvPr/>
        </p:nvSpPr>
        <p:spPr bwMode="auto">
          <a:xfrm rot="5400000" flipH="1">
            <a:off x="8169276" y="760412"/>
            <a:ext cx="16875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t>- </a:t>
            </a:r>
            <a:r>
              <a:rPr lang="en-US" altLang="en-US" sz="1000">
                <a:hlinkClick r:id="rId4"/>
              </a:rPr>
              <a:t>newmanlib.ibri.org</a:t>
            </a:r>
            <a:r>
              <a:rPr lang="en-US" altLang="en-US" sz="1000"/>
              <a:t> -</a:t>
            </a:r>
          </a:p>
        </p:txBody>
      </p:sp>
    </p:spTree>
    <p:custDataLst>
      <p:tags r:id="rId1"/>
    </p:custDataLst>
  </p:cSld>
  <p:clrMapOvr>
    <a:masterClrMapping/>
  </p:clrMapOvr>
  <p:transition advTm="320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603">
                                            <p:txEl>
                                              <p:pRg st="5" end="5"/>
                                            </p:txEl>
                                          </p:spTgt>
                                        </p:tgtEl>
                                        <p:attrNameLst>
                                          <p:attrName>style.visibility</p:attrName>
                                        </p:attrNameLst>
                                      </p:cBhvr>
                                      <p:to>
                                        <p:strVal val="visible"/>
                                      </p:to>
                                    </p:set>
                                    <p:anim calcmode="lin" valueType="num">
                                      <p:cBhvr additive="base">
                                        <p:cTn id="37"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603">
                                            <p:txEl>
                                              <p:pRg st="6" end="6"/>
                                            </p:txEl>
                                          </p:spTgt>
                                        </p:tgtEl>
                                        <p:attrNameLst>
                                          <p:attrName>style.visibility</p:attrName>
                                        </p:attrNameLst>
                                      </p:cBhvr>
                                      <p:to>
                                        <p:strVal val="visible"/>
                                      </p:to>
                                    </p:set>
                                    <p:anim calcmode="lin" valueType="num">
                                      <p:cBhvr additive="base">
                                        <p:cTn id="43"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6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Do they already know?</a:t>
            </a:r>
          </a:p>
        </p:txBody>
      </p:sp>
      <p:sp>
        <p:nvSpPr>
          <p:cNvPr id="3075" name="Rectangle 3"/>
          <p:cNvSpPr>
            <a:spLocks noGrp="1" noChangeArrowheads="1"/>
          </p:cNvSpPr>
          <p:nvPr>
            <p:ph type="body" idx="1"/>
          </p:nvPr>
        </p:nvSpPr>
        <p:spPr>
          <a:xfrm>
            <a:off x="1447800" y="2057400"/>
            <a:ext cx="6324600" cy="2362200"/>
          </a:xfrm>
        </p:spPr>
        <p:txBody>
          <a:bodyPr/>
          <a:lstStyle/>
          <a:p>
            <a:pPr eaLnBrk="1" hangingPunct="1"/>
            <a:r>
              <a:rPr lang="en-US" altLang="en-US" smtClean="0"/>
              <a:t>They are suppressing the truth.</a:t>
            </a:r>
          </a:p>
          <a:p>
            <a:pPr lvl="1" eaLnBrk="1" hangingPunct="1"/>
            <a:r>
              <a:rPr lang="en-US" altLang="en-US" smtClean="0"/>
              <a:t>Romans 1:18</a:t>
            </a:r>
          </a:p>
          <a:p>
            <a:pPr eaLnBrk="1" hangingPunct="1"/>
            <a:r>
              <a:rPr lang="en-US" altLang="en-US" smtClean="0"/>
              <a:t>Their way seems right to them.</a:t>
            </a:r>
          </a:p>
          <a:p>
            <a:pPr lvl="1" eaLnBrk="1" hangingPunct="1"/>
            <a:r>
              <a:rPr lang="en-US" altLang="en-US" smtClean="0"/>
              <a:t>Proverbs 14:12</a:t>
            </a:r>
          </a:p>
          <a:p>
            <a:pPr lvl="1" eaLnBrk="1" hangingPunct="1">
              <a:buFontTx/>
              <a:buNone/>
            </a:pPr>
            <a:endParaRPr lang="en-US" altLang="en-US" smtClean="0"/>
          </a:p>
        </p:txBody>
      </p:sp>
      <p:sp>
        <p:nvSpPr>
          <p:cNvPr id="6148" name="TextBox 4"/>
          <p:cNvSpPr txBox="1">
            <a:spLocks noChangeArrowheads="1"/>
          </p:cNvSpPr>
          <p:nvPr/>
        </p:nvSpPr>
        <p:spPr bwMode="auto">
          <a:xfrm rot="5400000" flipH="1">
            <a:off x="8063707" y="5777706"/>
            <a:ext cx="1898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latin typeface="Calibri" charset="0"/>
                <a:hlinkClick r:id="rId3"/>
              </a:rPr>
              <a:t>Abstracts of Powerpoint Talks</a:t>
            </a:r>
            <a:endParaRPr lang="en-US" altLang="en-US" sz="1000">
              <a:latin typeface="Calibri" charset="0"/>
            </a:endParaRPr>
          </a:p>
        </p:txBody>
      </p:sp>
      <p:sp>
        <p:nvSpPr>
          <p:cNvPr id="6149" name="TextBox 3"/>
          <p:cNvSpPr txBox="1">
            <a:spLocks noChangeArrowheads="1"/>
          </p:cNvSpPr>
          <p:nvPr/>
        </p:nvSpPr>
        <p:spPr bwMode="auto">
          <a:xfrm rot="5400000" flipH="1">
            <a:off x="8169276" y="760412"/>
            <a:ext cx="16875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t>- </a:t>
            </a:r>
            <a:r>
              <a:rPr lang="en-US" altLang="en-US" sz="1000">
                <a:hlinkClick r:id="rId4"/>
              </a:rPr>
              <a:t>newmanlib.ibri.org</a:t>
            </a:r>
            <a:r>
              <a:rPr lang="en-US" altLang="en-US" sz="1000"/>
              <a:t> -</a:t>
            </a:r>
          </a:p>
        </p:txBody>
      </p:sp>
    </p:spTree>
    <p:custDataLst>
      <p:tags r:id="rId1"/>
    </p:custDataLst>
  </p:cSld>
  <p:clrMapOvr>
    <a:masterClrMapping/>
  </p:clrMapOvr>
  <p:transition advTm="190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en-US" altLang="en-US" smtClean="0"/>
              <a:t>Romans 1:18</a:t>
            </a:r>
          </a:p>
        </p:txBody>
      </p:sp>
      <p:sp>
        <p:nvSpPr>
          <p:cNvPr id="7173" name="Text Box 5"/>
          <p:cNvSpPr txBox="1">
            <a:spLocks noChangeArrowheads="1"/>
          </p:cNvSpPr>
          <p:nvPr/>
        </p:nvSpPr>
        <p:spPr bwMode="auto">
          <a:xfrm>
            <a:off x="914400" y="1828800"/>
            <a:ext cx="73152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3600"/>
              <a:t>18 (NIV) The wrath of God is being revealed from heaven against all the godlessness and wickedness of men who suppress the truth by their wickedness… </a:t>
            </a:r>
          </a:p>
        </p:txBody>
      </p:sp>
      <p:sp>
        <p:nvSpPr>
          <p:cNvPr id="7172" name="TextBox 4"/>
          <p:cNvSpPr txBox="1">
            <a:spLocks noChangeArrowheads="1"/>
          </p:cNvSpPr>
          <p:nvPr/>
        </p:nvSpPr>
        <p:spPr bwMode="auto">
          <a:xfrm rot="5400000" flipH="1">
            <a:off x="8063707" y="5777706"/>
            <a:ext cx="1898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latin typeface="Calibri" charset="0"/>
                <a:hlinkClick r:id="rId3"/>
              </a:rPr>
              <a:t>Abstracts of Powerpoint Talks</a:t>
            </a:r>
            <a:endParaRPr lang="en-US" altLang="en-US" sz="1000">
              <a:latin typeface="Calibri" charset="0"/>
            </a:endParaRPr>
          </a:p>
        </p:txBody>
      </p:sp>
      <p:sp>
        <p:nvSpPr>
          <p:cNvPr id="2" name="TextBox 3"/>
          <p:cNvSpPr txBox="1">
            <a:spLocks noChangeArrowheads="1"/>
          </p:cNvSpPr>
          <p:nvPr/>
        </p:nvSpPr>
        <p:spPr bwMode="auto">
          <a:xfrm rot="5400000" flipH="1">
            <a:off x="8169276" y="760412"/>
            <a:ext cx="16875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t>- </a:t>
            </a:r>
            <a:r>
              <a:rPr lang="en-US" altLang="en-US" sz="1000">
                <a:hlinkClick r:id="rId4"/>
              </a:rPr>
              <a:t>newmanlib.ibri.org</a:t>
            </a:r>
            <a:r>
              <a:rPr lang="en-US" altLang="en-US" sz="1000"/>
              <a:t> -</a:t>
            </a:r>
          </a:p>
        </p:txBody>
      </p:sp>
    </p:spTree>
    <p:custDataLst>
      <p:tags r:id="rId1"/>
    </p:custDataLst>
  </p:cSld>
  <p:clrMapOvr>
    <a:masterClrMapping/>
  </p:clrMapOvr>
  <p:transition advTm="172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checkerboard(across)">
                                      <p:cBhvr>
                                        <p:cTn id="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en-US" altLang="en-US" smtClean="0"/>
              <a:t>Proverbs 14:12</a:t>
            </a:r>
          </a:p>
        </p:txBody>
      </p:sp>
      <p:sp>
        <p:nvSpPr>
          <p:cNvPr id="9221" name="Text Box 5"/>
          <p:cNvSpPr txBox="1">
            <a:spLocks noChangeArrowheads="1"/>
          </p:cNvSpPr>
          <p:nvPr/>
        </p:nvSpPr>
        <p:spPr bwMode="auto">
          <a:xfrm>
            <a:off x="1219200" y="2286000"/>
            <a:ext cx="7315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3600"/>
              <a:t>12 (NIV) There is a way that seems right to a man, </a:t>
            </a:r>
          </a:p>
          <a:p>
            <a:pPr eaLnBrk="1" hangingPunct="1">
              <a:spcBef>
                <a:spcPct val="0"/>
              </a:spcBef>
              <a:buFontTx/>
              <a:buNone/>
            </a:pPr>
            <a:r>
              <a:rPr lang="en-US" altLang="en-US" sz="3600"/>
              <a:t>but in the end it leads to death.</a:t>
            </a:r>
          </a:p>
        </p:txBody>
      </p:sp>
      <p:sp>
        <p:nvSpPr>
          <p:cNvPr id="9222" name="Text Box 6"/>
          <p:cNvSpPr txBox="1">
            <a:spLocks noChangeArrowheads="1"/>
          </p:cNvSpPr>
          <p:nvPr/>
        </p:nvSpPr>
        <p:spPr bwMode="auto">
          <a:xfrm>
            <a:off x="1600200" y="4648200"/>
            <a:ext cx="472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800"/>
              <a:t>(see also Proverbs 16:2-5) </a:t>
            </a:r>
          </a:p>
        </p:txBody>
      </p:sp>
      <p:sp>
        <p:nvSpPr>
          <p:cNvPr id="8197" name="TextBox 4"/>
          <p:cNvSpPr txBox="1">
            <a:spLocks noChangeArrowheads="1"/>
          </p:cNvSpPr>
          <p:nvPr/>
        </p:nvSpPr>
        <p:spPr bwMode="auto">
          <a:xfrm rot="5400000" flipH="1">
            <a:off x="8063707" y="5777706"/>
            <a:ext cx="1898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latin typeface="Calibri" charset="0"/>
                <a:hlinkClick r:id="rId3"/>
              </a:rPr>
              <a:t>Abstracts of Powerpoint Talks</a:t>
            </a:r>
            <a:endParaRPr lang="en-US" altLang="en-US" sz="1000">
              <a:latin typeface="Calibri" charset="0"/>
            </a:endParaRPr>
          </a:p>
        </p:txBody>
      </p:sp>
      <p:sp>
        <p:nvSpPr>
          <p:cNvPr id="8198" name="TextBox 3"/>
          <p:cNvSpPr txBox="1">
            <a:spLocks noChangeArrowheads="1"/>
          </p:cNvSpPr>
          <p:nvPr/>
        </p:nvSpPr>
        <p:spPr bwMode="auto">
          <a:xfrm rot="5400000" flipH="1">
            <a:off x="8169276" y="760412"/>
            <a:ext cx="16875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t>- </a:t>
            </a:r>
            <a:r>
              <a:rPr lang="en-US" altLang="en-US" sz="1000">
                <a:hlinkClick r:id="rId4"/>
              </a:rPr>
              <a:t>newmanlib.ibri.org</a:t>
            </a:r>
            <a:r>
              <a:rPr lang="en-US" altLang="en-US" sz="1000"/>
              <a:t> -</a:t>
            </a:r>
          </a:p>
        </p:txBody>
      </p:sp>
    </p:spTree>
    <p:custDataLst>
      <p:tags r:id="rId1"/>
    </p:custDataLst>
  </p:cSld>
  <p:clrMapOvr>
    <a:masterClrMapping/>
  </p:clrMapOvr>
  <p:transition advTm="157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checkerboard(across)">
                                      <p:cBhvr>
                                        <p:cTn id="7" dur="500"/>
                                        <p:tgtEl>
                                          <p:spTgt spid="9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checkerboard(across)">
                                      <p:cBhvr>
                                        <p:cTn id="12"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Proverbs 16:2-5</a:t>
            </a:r>
          </a:p>
        </p:txBody>
      </p:sp>
      <p:sp>
        <p:nvSpPr>
          <p:cNvPr id="11268" name="Text Box 4"/>
          <p:cNvSpPr txBox="1">
            <a:spLocks noChangeArrowheads="1"/>
          </p:cNvSpPr>
          <p:nvPr/>
        </p:nvSpPr>
        <p:spPr bwMode="auto">
          <a:xfrm>
            <a:off x="914400" y="1600200"/>
            <a:ext cx="73152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800"/>
              <a:t>2 (NIV) All a man's ways seem innocent to him, but motives are weighed by the LORD. 3 Commit to the LORD whatever you do, and your plans will succeed. </a:t>
            </a:r>
          </a:p>
          <a:p>
            <a:pPr eaLnBrk="1" hangingPunct="1">
              <a:spcBef>
                <a:spcPct val="0"/>
              </a:spcBef>
              <a:buFontTx/>
              <a:buNone/>
            </a:pPr>
            <a:r>
              <a:rPr lang="en-US" altLang="en-US" sz="2800"/>
              <a:t>4 The LORD works out everything for his own ends  ̶</a:t>
            </a:r>
            <a:r>
              <a:rPr lang="en-US" altLang="en-US" sz="2800">
                <a:latin typeface="WP TypographicSymbols" pitchFamily="2" charset="0"/>
              </a:rPr>
              <a:t>   </a:t>
            </a:r>
            <a:r>
              <a:rPr lang="en-US" altLang="en-US" sz="2800"/>
              <a:t>even the wicked for a day of disaster. 5 The LORD detests all the proud of heart. Be sure of this: They will not go unpunished. </a:t>
            </a:r>
          </a:p>
        </p:txBody>
      </p:sp>
      <p:sp>
        <p:nvSpPr>
          <p:cNvPr id="9220" name="TextBox 4"/>
          <p:cNvSpPr txBox="1">
            <a:spLocks noChangeArrowheads="1"/>
          </p:cNvSpPr>
          <p:nvPr/>
        </p:nvSpPr>
        <p:spPr bwMode="auto">
          <a:xfrm rot="5400000" flipH="1">
            <a:off x="8063707" y="5777706"/>
            <a:ext cx="1898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latin typeface="Calibri" charset="0"/>
                <a:hlinkClick r:id="rId3"/>
              </a:rPr>
              <a:t>Abstracts of Powerpoint Talks</a:t>
            </a:r>
            <a:endParaRPr lang="en-US" altLang="en-US" sz="1000">
              <a:latin typeface="Calibri" charset="0"/>
            </a:endParaRPr>
          </a:p>
        </p:txBody>
      </p:sp>
      <p:sp>
        <p:nvSpPr>
          <p:cNvPr id="9221" name="TextBox 3"/>
          <p:cNvSpPr txBox="1">
            <a:spLocks noChangeArrowheads="1"/>
          </p:cNvSpPr>
          <p:nvPr/>
        </p:nvSpPr>
        <p:spPr bwMode="auto">
          <a:xfrm rot="5400000" flipH="1">
            <a:off x="8169276" y="760412"/>
            <a:ext cx="16875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t>- </a:t>
            </a:r>
            <a:r>
              <a:rPr lang="en-US" altLang="en-US" sz="1000">
                <a:hlinkClick r:id="rId4"/>
              </a:rPr>
              <a:t>newmanlib.ibri.org</a:t>
            </a:r>
            <a:r>
              <a:rPr lang="en-US" altLang="en-US" sz="1000"/>
              <a:t> -</a:t>
            </a:r>
          </a:p>
        </p:txBody>
      </p:sp>
    </p:spTree>
    <p:custDataLst>
      <p:tags r:id="rId1"/>
    </p:custDataLst>
  </p:cSld>
  <p:clrMapOvr>
    <a:masterClrMapping/>
  </p:clrMapOvr>
  <p:transition advTm="255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checkerboard(across)">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Do they already know?</a:t>
            </a:r>
          </a:p>
        </p:txBody>
      </p:sp>
      <p:sp>
        <p:nvSpPr>
          <p:cNvPr id="28675" name="Rectangle 3"/>
          <p:cNvSpPr>
            <a:spLocks noGrp="1" noChangeArrowheads="1"/>
          </p:cNvSpPr>
          <p:nvPr>
            <p:ph type="body" idx="1"/>
          </p:nvPr>
        </p:nvSpPr>
        <p:spPr>
          <a:xfrm>
            <a:off x="457200" y="1600200"/>
            <a:ext cx="7848600" cy="4419600"/>
          </a:xfrm>
        </p:spPr>
        <p:txBody>
          <a:bodyPr/>
          <a:lstStyle/>
          <a:p>
            <a:pPr eaLnBrk="1" hangingPunct="1"/>
            <a:r>
              <a:rPr lang="en-US" altLang="en-US" sz="2800" smtClean="0"/>
              <a:t>Yes, and no.</a:t>
            </a:r>
          </a:p>
          <a:p>
            <a:pPr eaLnBrk="1" hangingPunct="1"/>
            <a:r>
              <a:rPr lang="en-US" altLang="en-US" sz="2800" smtClean="0"/>
              <a:t>At some level they know enough to know that they don’t want to go that way. So they suppress the truth to keep from facing it.</a:t>
            </a:r>
          </a:p>
          <a:p>
            <a:pPr eaLnBrk="1" hangingPunct="1"/>
            <a:r>
              <a:rPr lang="en-US" altLang="en-US" sz="2800" smtClean="0"/>
              <a:t>To the extent they are successful in suppressing the truth, they may be able to feel relatively sincere about their lifestyle.</a:t>
            </a:r>
          </a:p>
          <a:p>
            <a:pPr eaLnBrk="1" hangingPunct="1"/>
            <a:r>
              <a:rPr lang="en-US" altLang="en-US" sz="2800" smtClean="0"/>
              <a:t>They need God to show them what is going on in their hearts.  We may be able to assist.</a:t>
            </a:r>
          </a:p>
        </p:txBody>
      </p:sp>
      <p:sp>
        <p:nvSpPr>
          <p:cNvPr id="10244" name="TextBox 4"/>
          <p:cNvSpPr txBox="1">
            <a:spLocks noChangeArrowheads="1"/>
          </p:cNvSpPr>
          <p:nvPr/>
        </p:nvSpPr>
        <p:spPr bwMode="auto">
          <a:xfrm rot="5400000" flipH="1">
            <a:off x="8063707" y="5777706"/>
            <a:ext cx="1898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latin typeface="Calibri" charset="0"/>
                <a:hlinkClick r:id="rId3"/>
              </a:rPr>
              <a:t>Abstracts of Powerpoint Talks</a:t>
            </a:r>
            <a:endParaRPr lang="en-US" altLang="en-US" sz="1000">
              <a:latin typeface="Calibri" charset="0"/>
            </a:endParaRPr>
          </a:p>
        </p:txBody>
      </p:sp>
      <p:sp>
        <p:nvSpPr>
          <p:cNvPr id="10245" name="TextBox 3"/>
          <p:cNvSpPr txBox="1">
            <a:spLocks noChangeArrowheads="1"/>
          </p:cNvSpPr>
          <p:nvPr/>
        </p:nvSpPr>
        <p:spPr bwMode="auto">
          <a:xfrm rot="5400000" flipH="1">
            <a:off x="8169276" y="760412"/>
            <a:ext cx="16875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000"/>
              <a:t>- </a:t>
            </a:r>
            <a:r>
              <a:rPr lang="en-US" altLang="en-US" sz="1000">
                <a:hlinkClick r:id="rId4"/>
              </a:rPr>
              <a:t>newmanlib.ibri.org</a:t>
            </a:r>
            <a:r>
              <a:rPr lang="en-US" altLang="en-US" sz="1000"/>
              <a:t> -</a:t>
            </a:r>
          </a:p>
        </p:txBody>
      </p:sp>
    </p:spTree>
    <p:custDataLst>
      <p:tags r:id="rId1"/>
    </p:custDataLst>
  </p:cSld>
  <p:clrMapOvr>
    <a:masterClrMapping/>
  </p:clrMapOvr>
  <p:transition advTm="361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7|3.9"/>
</p:tagLst>
</file>

<file path=ppt/tags/tag10.xml><?xml version="1.0" encoding="utf-8"?>
<p:tagLst xmlns:a="http://schemas.openxmlformats.org/drawingml/2006/main" xmlns:r="http://schemas.openxmlformats.org/officeDocument/2006/relationships" xmlns:p="http://schemas.openxmlformats.org/presentationml/2006/main">
  <p:tag name="TIMING" val="|4.5|1.3|2.9|1.7"/>
</p:tagLst>
</file>

<file path=ppt/tags/tag11.xml><?xml version="1.0" encoding="utf-8"?>
<p:tagLst xmlns:a="http://schemas.openxmlformats.org/drawingml/2006/main" xmlns:r="http://schemas.openxmlformats.org/officeDocument/2006/relationships" xmlns:p="http://schemas.openxmlformats.org/presentationml/2006/main">
  <p:tag name="TIMING" val="|4.5"/>
</p:tagLst>
</file>

<file path=ppt/tags/tag12.xml><?xml version="1.0" encoding="utf-8"?>
<p:tagLst xmlns:a="http://schemas.openxmlformats.org/drawingml/2006/main" xmlns:r="http://schemas.openxmlformats.org/officeDocument/2006/relationships" xmlns:p="http://schemas.openxmlformats.org/presentationml/2006/main">
  <p:tag name="TIMING" val="|2.4"/>
</p:tagLst>
</file>

<file path=ppt/tags/tag13.xml><?xml version="1.0" encoding="utf-8"?>
<p:tagLst xmlns:a="http://schemas.openxmlformats.org/drawingml/2006/main" xmlns:r="http://schemas.openxmlformats.org/officeDocument/2006/relationships" xmlns:p="http://schemas.openxmlformats.org/presentationml/2006/main">
  <p:tag name="TIMING" val="|3.1|21.2|6.1"/>
</p:tagLst>
</file>

<file path=ppt/tags/tag14.xml><?xml version="1.0" encoding="utf-8"?>
<p:tagLst xmlns:a="http://schemas.openxmlformats.org/drawingml/2006/main" xmlns:r="http://schemas.openxmlformats.org/officeDocument/2006/relationships" xmlns:p="http://schemas.openxmlformats.org/presentationml/2006/main">
  <p:tag name="TIMING" val="|8.7|1.5|1.1"/>
</p:tagLst>
</file>

<file path=ppt/tags/tag15.xml><?xml version="1.0" encoding="utf-8"?>
<p:tagLst xmlns:a="http://schemas.openxmlformats.org/drawingml/2006/main" xmlns:r="http://schemas.openxmlformats.org/officeDocument/2006/relationships" xmlns:p="http://schemas.openxmlformats.org/presentationml/2006/main">
  <p:tag name="TIMING" val="|0.9"/>
</p:tagLst>
</file>

<file path=ppt/tags/tag16.xml><?xml version="1.0" encoding="utf-8"?>
<p:tagLst xmlns:a="http://schemas.openxmlformats.org/drawingml/2006/main" xmlns:r="http://schemas.openxmlformats.org/officeDocument/2006/relationships" xmlns:p="http://schemas.openxmlformats.org/presentationml/2006/main">
  <p:tag name="TIMING" val="|2.4|8.1|8.8|4.8"/>
</p:tagLst>
</file>

<file path=ppt/tags/tag17.xml><?xml version="1.0" encoding="utf-8"?>
<p:tagLst xmlns:a="http://schemas.openxmlformats.org/drawingml/2006/main" xmlns:r="http://schemas.openxmlformats.org/officeDocument/2006/relationships" xmlns:p="http://schemas.openxmlformats.org/presentationml/2006/main">
  <p:tag name="TIMING" val="|4.5|3.1|1.9|1.1|2|4.3|0.9"/>
</p:tagLst>
</file>

<file path=ppt/tags/tag18.xml><?xml version="1.0" encoding="utf-8"?>
<p:tagLst xmlns:a="http://schemas.openxmlformats.org/drawingml/2006/main" xmlns:r="http://schemas.openxmlformats.org/officeDocument/2006/relationships" xmlns:p="http://schemas.openxmlformats.org/presentationml/2006/main">
  <p:tag name="TIMING" val="|3"/>
</p:tagLst>
</file>

<file path=ppt/tags/tag19.xml><?xml version="1.0" encoding="utf-8"?>
<p:tagLst xmlns:a="http://schemas.openxmlformats.org/drawingml/2006/main" xmlns:r="http://schemas.openxmlformats.org/officeDocument/2006/relationships" xmlns:p="http://schemas.openxmlformats.org/presentationml/2006/main">
  <p:tag name="TIMING" val="|2.4|2.3|1.9|1.7|1.8|4.5"/>
</p:tagLst>
</file>

<file path=ppt/tags/tag2.xml><?xml version="1.0" encoding="utf-8"?>
<p:tagLst xmlns:a="http://schemas.openxmlformats.org/drawingml/2006/main" xmlns:r="http://schemas.openxmlformats.org/officeDocument/2006/relationships" xmlns:p="http://schemas.openxmlformats.org/presentationml/2006/main">
  <p:tag name="TIMING" val="|2.6|10.9"/>
</p:tagLst>
</file>

<file path=ppt/tags/tag20.xml><?xml version="1.0" encoding="utf-8"?>
<p:tagLst xmlns:a="http://schemas.openxmlformats.org/drawingml/2006/main" xmlns:r="http://schemas.openxmlformats.org/officeDocument/2006/relationships" xmlns:p="http://schemas.openxmlformats.org/presentationml/2006/main">
  <p:tag name="TIMING" val="|3.3"/>
</p:tagLst>
</file>

<file path=ppt/tags/tag21.xml><?xml version="1.0" encoding="utf-8"?>
<p:tagLst xmlns:a="http://schemas.openxmlformats.org/drawingml/2006/main" xmlns:r="http://schemas.openxmlformats.org/officeDocument/2006/relationships" xmlns:p="http://schemas.openxmlformats.org/presentationml/2006/main">
  <p:tag name="TIMING" val="|0.8|1.7|1.6|1.9|1.7|3.5"/>
</p:tagLst>
</file>

<file path=ppt/tags/tag22.xml><?xml version="1.0" encoding="utf-8"?>
<p:tagLst xmlns:a="http://schemas.openxmlformats.org/drawingml/2006/main" xmlns:r="http://schemas.openxmlformats.org/officeDocument/2006/relationships" xmlns:p="http://schemas.openxmlformats.org/presentationml/2006/main">
  <p:tag name="TIMING" val="|7.7|1.6"/>
</p:tagLst>
</file>

<file path=ppt/tags/tag3.xml><?xml version="1.0" encoding="utf-8"?>
<p:tagLst xmlns:a="http://schemas.openxmlformats.org/drawingml/2006/main" xmlns:r="http://schemas.openxmlformats.org/officeDocument/2006/relationships" xmlns:p="http://schemas.openxmlformats.org/presentationml/2006/main">
  <p:tag name="TIMING" val="|4|7.9"/>
</p:tagLst>
</file>

<file path=ppt/tags/tag4.xml><?xml version="1.0" encoding="utf-8"?>
<p:tagLst xmlns:a="http://schemas.openxmlformats.org/drawingml/2006/main" xmlns:r="http://schemas.openxmlformats.org/officeDocument/2006/relationships" xmlns:p="http://schemas.openxmlformats.org/presentationml/2006/main">
  <p:tag name="TIMING" val="|2.6|3.9|5.5|4|6.5|2.4|2.9"/>
</p:tagLst>
</file>

<file path=ppt/tags/tag5.xml><?xml version="1.0" encoding="utf-8"?>
<p:tagLst xmlns:a="http://schemas.openxmlformats.org/drawingml/2006/main" xmlns:r="http://schemas.openxmlformats.org/officeDocument/2006/relationships" xmlns:p="http://schemas.openxmlformats.org/presentationml/2006/main">
  <p:tag name="TIMING" val="|5|1.2|5.1|1.2"/>
</p:tagLst>
</file>

<file path=ppt/tags/tag6.xml><?xml version="1.0" encoding="utf-8"?>
<p:tagLst xmlns:a="http://schemas.openxmlformats.org/drawingml/2006/main" xmlns:r="http://schemas.openxmlformats.org/officeDocument/2006/relationships" xmlns:p="http://schemas.openxmlformats.org/presentationml/2006/main">
  <p:tag name="TIMING" val="|6"/>
</p:tagLst>
</file>

<file path=ppt/tags/tag7.xml><?xml version="1.0" encoding="utf-8"?>
<p:tagLst xmlns:a="http://schemas.openxmlformats.org/drawingml/2006/main" xmlns:r="http://schemas.openxmlformats.org/officeDocument/2006/relationships" xmlns:p="http://schemas.openxmlformats.org/presentationml/2006/main">
  <p:tag name="TIMING" val="|3.4|8.3"/>
</p:tagLst>
</file>

<file path=ppt/tags/tag8.xml><?xml version="1.0" encoding="utf-8"?>
<p:tagLst xmlns:a="http://schemas.openxmlformats.org/drawingml/2006/main" xmlns:r="http://schemas.openxmlformats.org/officeDocument/2006/relationships" xmlns:p="http://schemas.openxmlformats.org/presentationml/2006/main">
  <p:tag name="TIMING" val="|1.4"/>
</p:tagLst>
</file>

<file path=ppt/tags/tag9.xml><?xml version="1.0" encoding="utf-8"?>
<p:tagLst xmlns:a="http://schemas.openxmlformats.org/drawingml/2006/main" xmlns:r="http://schemas.openxmlformats.org/officeDocument/2006/relationships" xmlns:p="http://schemas.openxmlformats.org/presentationml/2006/main">
  <p:tag name="TIMING" val="|2.7|2.7|10|10.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152</TotalTime>
  <Words>1218</Words>
  <Application>Microsoft Office PowerPoint</Application>
  <PresentationFormat>On-screen Show (4:3)</PresentationFormat>
  <Paragraphs>138</Paragraphs>
  <Slides>22</Slides>
  <Notes>0</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Three Paradoxes of Biblical Apologetics</vt:lpstr>
      <vt:lpstr>What is Apologetics?</vt:lpstr>
      <vt:lpstr>Doing Apologetics</vt:lpstr>
      <vt:lpstr>Three Paradoxes</vt:lpstr>
      <vt:lpstr>Do they already know?</vt:lpstr>
      <vt:lpstr>Romans 1:18</vt:lpstr>
      <vt:lpstr>Proverbs 14:12</vt:lpstr>
      <vt:lpstr>Proverbs 16:2-5</vt:lpstr>
      <vt:lpstr>Do they already know?</vt:lpstr>
      <vt:lpstr>How plain is the truth?</vt:lpstr>
      <vt:lpstr>Romans 1:19-20</vt:lpstr>
      <vt:lpstr>Ecclesiastes 8:16-17</vt:lpstr>
      <vt:lpstr>How clear is the truth?</vt:lpstr>
      <vt:lpstr>What should we do?</vt:lpstr>
      <vt:lpstr>Proverbs 26:4-5</vt:lpstr>
      <vt:lpstr>What should we do?</vt:lpstr>
      <vt:lpstr>Summary on Apologetics</vt:lpstr>
      <vt:lpstr>1 Peter 3:15</vt:lpstr>
      <vt:lpstr>1 Peter 3:15</vt:lpstr>
      <vt:lpstr>2 Timothy 2:24-26</vt:lpstr>
      <vt:lpstr>2 Timothy 2:24-26</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Paradoxes of Biblical Apologetics</dc:title>
  <dc:creator>rnewman</dc:creator>
  <cp:lastModifiedBy>Newman</cp:lastModifiedBy>
  <cp:revision>86</cp:revision>
  <dcterms:created xsi:type="dcterms:W3CDTF">2010-09-19T22:06:29Z</dcterms:created>
  <dcterms:modified xsi:type="dcterms:W3CDTF">2015-07-09T15:24:11Z</dcterms:modified>
</cp:coreProperties>
</file>