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9" r:id="rId4"/>
    <p:sldId id="262" r:id="rId5"/>
    <p:sldId id="258" r:id="rId6"/>
    <p:sldId id="265" r:id="rId7"/>
    <p:sldId id="261" r:id="rId8"/>
    <p:sldId id="263" r:id="rId9"/>
    <p:sldId id="269" r:id="rId10"/>
    <p:sldId id="264" r:id="rId11"/>
    <p:sldId id="270" r:id="rId12"/>
    <p:sldId id="266" r:id="rId13"/>
    <p:sldId id="267" r:id="rId14"/>
    <p:sldId id="268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4" r:id="rId26"/>
    <p:sldId id="285" r:id="rId27"/>
    <p:sldId id="286" r:id="rId28"/>
    <p:sldId id="281" r:id="rId29"/>
    <p:sldId id="282" r:id="rId30"/>
    <p:sldId id="283" r:id="rId31"/>
    <p:sldId id="287" r:id="rId32"/>
    <p:sldId id="288" r:id="rId33"/>
    <p:sldId id="289" r:id="rId34"/>
    <p:sldId id="295" r:id="rId35"/>
    <p:sldId id="296" r:id="rId36"/>
    <p:sldId id="297" r:id="rId37"/>
    <p:sldId id="290" r:id="rId38"/>
    <p:sldId id="291" r:id="rId39"/>
    <p:sldId id="292" r:id="rId40"/>
    <p:sldId id="293" r:id="rId41"/>
    <p:sldId id="294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6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grpSp>
          <p:nvGrpSpPr>
            <p:cNvPr id="6149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6150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151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152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153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154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155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15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157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158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159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6160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69D8C74-88BA-4A23-ABE0-5DC02E0E606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0439A5-A775-439B-B64A-DE73BA9CD1D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34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282E18-D90F-4A80-9AD7-14FB11859AC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4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CCEFE15-C2A0-474F-A442-A484B9A0819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362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EF87C3B-5B26-4E01-A22D-909C46A81A8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50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0AD454-BEC3-42B6-AAD0-EA3A08866D8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070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0C29D-7964-4BC7-9327-2107710617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87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1676D6-8605-4382-9E6F-08C3E973E7A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95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DDAFC4-A9B9-4D8F-858E-FD7D3A17795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19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72B6A4-6936-4EE5-AA59-A054C0FA71E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33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9C9FAD-7FA3-40AB-A7DA-E1250F6360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83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E05E5F-8054-43C4-8505-7808F5220A4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19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5AFDD2-6F3E-4B4E-9E75-4B15590DEFE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43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084B535E-94B2-4C75-AB60-52AD18D18827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513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4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ob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71800"/>
            <a:ext cx="4481513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1828800"/>
            <a:ext cx="6705600" cy="2209800"/>
          </a:xfrm>
        </p:spPr>
        <p:txBody>
          <a:bodyPr/>
          <a:lstStyle/>
          <a:p>
            <a:r>
              <a:rPr lang="en-US" altLang="en-US"/>
              <a:t>This is Your Life, </a:t>
            </a:r>
            <a:br>
              <a:rPr lang="en-US" altLang="en-US"/>
            </a:br>
            <a:r>
              <a:rPr lang="en-US" altLang="en-US"/>
              <a:t>Bob Newman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" name="ThisYourLife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" y="5718175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7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Science Education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3886200" cy="4419600"/>
          </a:xfrm>
        </p:spPr>
        <p:txBody>
          <a:bodyPr/>
          <a:lstStyle/>
          <a:p>
            <a:r>
              <a:rPr lang="en-US" altLang="en-US" sz="2400"/>
              <a:t>Duke University 1959-1963</a:t>
            </a:r>
          </a:p>
          <a:p>
            <a:pPr lvl="1"/>
            <a:r>
              <a:rPr lang="en-US" altLang="en-US" sz="2000"/>
              <a:t>BS, physics</a:t>
            </a:r>
          </a:p>
          <a:p>
            <a:r>
              <a:rPr lang="en-US" altLang="en-US" sz="2400"/>
              <a:t>Cornell University 1963-1967</a:t>
            </a:r>
          </a:p>
          <a:p>
            <a:pPr lvl="1"/>
            <a:r>
              <a:rPr lang="en-US" altLang="en-US" sz="2000"/>
              <a:t>PhD, astrophysics</a:t>
            </a:r>
          </a:p>
          <a:p>
            <a:r>
              <a:rPr lang="en-US" altLang="en-US" sz="2400"/>
              <a:t>University of Wisconsin summer 1966</a:t>
            </a:r>
          </a:p>
          <a:p>
            <a:pPr lvl="1"/>
            <a:r>
              <a:rPr lang="en-US" altLang="en-US" sz="2000"/>
              <a:t>Seminar on Cosmic Gas Dynamics</a:t>
            </a:r>
          </a:p>
        </p:txBody>
      </p:sp>
      <p:pic>
        <p:nvPicPr>
          <p:cNvPr id="22533" name="Picture 5" descr="duk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762000"/>
            <a:ext cx="1990725" cy="2990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4" name="Picture 6" descr="cornellcamp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19400"/>
            <a:ext cx="26670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6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Science Education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Strangely, the greatest challenges to my faith at Duke were my two required religion courses.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These courses raised questions about the truth of Christianity; eventually they were significant in my going to seminary.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I was helped a great deal at that time by the writings of C.S. Lewis.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At Cornell, I came into contact with Herman Eckelmann, a pastor and a research associate in the Cornell Space Center.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The result was that I went to Faith Seminary after completing my PhD at Cornell.</a:t>
            </a:r>
          </a:p>
        </p:txBody>
      </p:sp>
    </p:spTree>
    <p:custDataLst>
      <p:tags r:id="rId1"/>
    </p:custDataLst>
  </p:cSld>
  <p:clrMapOvr>
    <a:masterClrMapping/>
  </p:clrMapOvr>
  <p:transition advTm="354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Theological Education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Faith Seminary, MDiv, 1967-70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Biblical Seminary, STM in OT, 1970-72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Univ of Pennsylvania, grad studies in religious thought, 1974-75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Institute of Holy Land Studies, January 1978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Westminster Seminary, grad studies in biblical interpretation, 1981-84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clipArt" sz="half" idx="2"/>
          </p:nvPr>
        </p:nvSpPr>
        <p:spPr/>
      </p:sp>
      <p:pic>
        <p:nvPicPr>
          <p:cNvPr id="26629" name="Picture 5" descr="macr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838200"/>
            <a:ext cx="213518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2002_0426_115633A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39116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581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Teaching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During seminary, I began my teaching career…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…part-time at Shelton College, Cape May, NJ, 1968-71…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…teaching physical science and mathematics.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clipArt" sz="half" idx="2"/>
          </p:nvPr>
        </p:nvSpPr>
        <p:spPr/>
      </p:sp>
      <p:pic>
        <p:nvPicPr>
          <p:cNvPr id="28678" name="Picture 6" descr="sheltoncol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0"/>
          <a:stretch>
            <a:fillRect/>
          </a:stretch>
        </p:blipFill>
        <p:spPr bwMode="auto">
          <a:xfrm>
            <a:off x="4648200" y="1905000"/>
            <a:ext cx="39624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97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Teaching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35052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In 1971, I began teaching at Biblical Seminary.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I became Professor of NT in 1977.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I have taught all the NT courses at Biblical, except for a few added recently.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I plan to retire in June 2006.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clipArt" sz="half" idx="2"/>
          </p:nvPr>
        </p:nvSpPr>
        <p:spPr/>
      </p:sp>
      <p:pic>
        <p:nvPicPr>
          <p:cNvPr id="30726" name="Picture 6" descr="bobgr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436245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321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Teaching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My main teaching and research emphasis in the NT has been in the Gospels.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Particularly in the Synoptics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Especially in the Parables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Another interest has been the word-pictures the Bible provides to help us understand its message.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 have also taught the course </a:t>
            </a:r>
            <a:r>
              <a:rPr lang="en-US" altLang="en-US" i="1"/>
              <a:t>Evidence for the Christian Faith</a:t>
            </a:r>
            <a:r>
              <a:rPr lang="en-US" altLang="en-US"/>
              <a:t> a number of times.</a:t>
            </a:r>
          </a:p>
        </p:txBody>
      </p:sp>
    </p:spTree>
    <p:custDataLst>
      <p:tags r:id="rId1"/>
    </p:custDataLst>
  </p:cSld>
  <p:clrMapOvr>
    <a:masterClrMapping/>
  </p:clrMapOvr>
  <p:transition advTm="188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IBRI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In 1979, several of us at Biblical formed an organization we call </a:t>
            </a:r>
            <a:r>
              <a:rPr lang="en-US" altLang="en-US" sz="2400">
                <a:cs typeface="Arial" charset="0"/>
              </a:rPr>
              <a:t>"</a:t>
            </a:r>
            <a:r>
              <a:rPr lang="en-US" altLang="en-US" sz="2400"/>
              <a:t>IBRI.</a:t>
            </a:r>
            <a:r>
              <a:rPr lang="en-US" altLang="en-US" sz="2400">
                <a:cs typeface="Arial" charset="0"/>
              </a:rPr>
              <a:t>"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The full name is the Interdisciplinary Biblical Research Institute.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This was founded to strengthen Christians in outreach to seekers with advanced education, particularly in the sciences.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clipArt" sz="half" idx="2"/>
          </p:nvPr>
        </p:nvSpPr>
        <p:spPr/>
      </p:sp>
      <p:pic>
        <p:nvPicPr>
          <p:cNvPr id="34821" name="Picture 5" descr="IBRI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9600"/>
            <a:ext cx="3052763" cy="216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2004_0529_122849AA"/>
          <p:cNvPicPr>
            <a:picLocks noChangeAspect="1" noChangeArrowheads="1"/>
          </p:cNvPicPr>
          <p:nvPr/>
        </p:nvPicPr>
        <p:blipFill>
          <a:blip r:embed="rId4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718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377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IBRI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IBRI over its history has published: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54 research reports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21 books and pamphlets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10 tracts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 have held numerous public meetings: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165 colloquium sessions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16 multi-speaker seminars at various places on evidence of design in nature and for the truth of Christianity.</a:t>
            </a:r>
          </a:p>
        </p:txBody>
      </p:sp>
      <p:pic>
        <p:nvPicPr>
          <p:cNvPr id="37892" name="Picture 4" descr="IBRI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"/>
            <a:ext cx="1604963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55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www.ibri.org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In recent years, we have put together a website to help Christians and seekers.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 now have posted for free access: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All our Research Reports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All our tracts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Several books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60 PowerPoint talks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Over 400 audio lectures</a:t>
            </a:r>
          </a:p>
        </p:txBody>
      </p:sp>
      <p:pic>
        <p:nvPicPr>
          <p:cNvPr id="38916" name="Picture 4" descr="j03005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6383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92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Speaking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Over the years, I have done a good deal of speaking outside the seminary.</a:t>
            </a:r>
          </a:p>
          <a:p>
            <a:r>
              <a:rPr lang="en-US" altLang="en-US" sz="2800"/>
              <a:t>This is usually in one of two settings:</a:t>
            </a:r>
          </a:p>
          <a:p>
            <a:pPr lvl="1"/>
            <a:r>
              <a:rPr lang="en-US" altLang="en-US" sz="2400"/>
              <a:t>Churches</a:t>
            </a:r>
          </a:p>
          <a:p>
            <a:pPr lvl="1"/>
            <a:r>
              <a:rPr lang="en-US" altLang="en-US" sz="2400"/>
              <a:t>Colleges</a:t>
            </a:r>
          </a:p>
        </p:txBody>
      </p:sp>
      <p:pic>
        <p:nvPicPr>
          <p:cNvPr id="39943" name="Picture 7" descr="2004_0108_051610A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0175" y="1981200"/>
            <a:ext cx="2914650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83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Birth &amp; Early Life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Born 2 April 1941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Washington, DC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Raised in Virginia suburbs 1941-59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Arlington, VA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3</a:t>
            </a:r>
            <a:r>
              <a:rPr lang="en-US" altLang="en-US" sz="2400" baseline="30000"/>
              <a:t>rd</a:t>
            </a:r>
            <a:r>
              <a:rPr lang="en-US" altLang="en-US" sz="2400"/>
              <a:t> of 5 kids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Perry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Beth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/>
              <a:t>Bob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Jim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Ellen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en-US" sz="2400"/>
          </a:p>
        </p:txBody>
      </p:sp>
      <p:pic>
        <p:nvPicPr>
          <p:cNvPr id="7172" name="Picture 4" descr="RC00-BobBaby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763963" cy="477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57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Speaking in Churches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This often involves preaching, mostly from the NT, frequently from the Gospels, often from the parables.</a:t>
            </a:r>
          </a:p>
          <a:p>
            <a:r>
              <a:rPr lang="en-US" altLang="en-US" sz="2400"/>
              <a:t>Also I give talks on subjects related to apologetics and Christian evidences.</a:t>
            </a:r>
          </a:p>
        </p:txBody>
      </p:sp>
      <p:pic>
        <p:nvPicPr>
          <p:cNvPr id="40965" name="Picture 5" descr="ButlerPA9-9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033588"/>
            <a:ext cx="3987800" cy="3306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23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Speaking at Colleges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These are usually at the invitation of campus Christian organizations, such as Inter-Varsity or Campus Crusade.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They are typically on Christian evidences or apologetics, though of diverse sorts: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Science and origins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Reliability and historicity of Bible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Popular religious phenomena or cults</a:t>
            </a:r>
          </a:p>
        </p:txBody>
      </p:sp>
      <p:pic>
        <p:nvPicPr>
          <p:cNvPr id="41988" name="Picture 4" descr="MCBD06926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"/>
            <a:ext cx="2717800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00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Speaking at Colleges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Over the years I</a:t>
            </a:r>
            <a:r>
              <a:rPr lang="en-US" altLang="en-US" sz="2800">
                <a:cs typeface="Arial" charset="0"/>
              </a:rPr>
              <a:t>'</a:t>
            </a:r>
            <a:r>
              <a:rPr lang="en-US" altLang="en-US" sz="2800"/>
              <a:t>ve spoken at some fifty or sixty schools, mostly in the East.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Some of these are: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Cornell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Princeton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Penn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Colorado School of Mines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University of California at Davis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University of Cologne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University of Malaya</a:t>
            </a:r>
          </a:p>
          <a:p>
            <a:pPr lvl="1">
              <a:lnSpc>
                <a:spcPct val="80000"/>
              </a:lnSpc>
            </a:pPr>
            <a:endParaRPr lang="en-US" altLang="en-US" sz="2400"/>
          </a:p>
        </p:txBody>
      </p:sp>
      <p:pic>
        <p:nvPicPr>
          <p:cNvPr id="43012" name="Picture 4" descr="MCBL00699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"/>
            <a:ext cx="1987550" cy="1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04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Speaking at Colleges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i="1"/>
              <a:t>Some more notable opportunities:</a:t>
            </a:r>
          </a:p>
          <a:p>
            <a:pPr>
              <a:lnSpc>
                <a:spcPct val="90000"/>
              </a:lnSpc>
            </a:pPr>
            <a:r>
              <a:rPr lang="en-US" altLang="en-US"/>
              <a:t>Response to von D</a:t>
            </a:r>
            <a:r>
              <a:rPr lang="en-US" altLang="en-US">
                <a:cs typeface="Arial" charset="0"/>
              </a:rPr>
              <a:t>ä</a:t>
            </a:r>
            <a:r>
              <a:rPr lang="en-US" altLang="en-US"/>
              <a:t>niken’s </a:t>
            </a:r>
            <a:r>
              <a:rPr lang="en-US" altLang="en-US" i="1"/>
              <a:t>Chariots of the Gods</a:t>
            </a:r>
            <a:r>
              <a:rPr lang="en-US" altLang="en-US"/>
              <a:t> at Cornell</a:t>
            </a:r>
          </a:p>
          <a:p>
            <a:pPr>
              <a:lnSpc>
                <a:spcPct val="90000"/>
              </a:lnSpc>
            </a:pPr>
            <a:r>
              <a:rPr lang="en-US" altLang="en-US"/>
              <a:t>Debate on Easter accounts at Cornell</a:t>
            </a:r>
          </a:p>
          <a:p>
            <a:pPr>
              <a:lnSpc>
                <a:spcPct val="90000"/>
              </a:lnSpc>
            </a:pPr>
            <a:r>
              <a:rPr lang="en-US" altLang="en-US"/>
              <a:t>Critique of Sagan’s </a:t>
            </a:r>
            <a:r>
              <a:rPr lang="en-US" altLang="en-US" i="1"/>
              <a:t>Cosmos</a:t>
            </a:r>
            <a:r>
              <a:rPr lang="en-US" altLang="en-US"/>
              <a:t> at Cornell</a:t>
            </a:r>
          </a:p>
          <a:p>
            <a:pPr>
              <a:lnSpc>
                <a:spcPct val="90000"/>
              </a:lnSpc>
            </a:pPr>
            <a:r>
              <a:rPr lang="en-US" altLang="en-US"/>
              <a:t>Evidence of design in nature at UC-Davis</a:t>
            </a:r>
          </a:p>
          <a:p>
            <a:pPr>
              <a:lnSpc>
                <a:spcPct val="90000"/>
              </a:lnSpc>
            </a:pPr>
            <a:r>
              <a:rPr lang="en-US" altLang="en-US"/>
              <a:t>Fulfilled prophecy re/ Jesus at Penn</a:t>
            </a:r>
          </a:p>
        </p:txBody>
      </p:sp>
      <p:pic>
        <p:nvPicPr>
          <p:cNvPr id="44036" name="Picture 4" descr="MCPE04145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"/>
            <a:ext cx="1925638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51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Research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800" i="1"/>
              <a:t>My major interests are:</a:t>
            </a:r>
          </a:p>
          <a:p>
            <a:r>
              <a:rPr lang="en-US" altLang="en-US" sz="2800"/>
              <a:t>Biblical studies</a:t>
            </a:r>
          </a:p>
          <a:p>
            <a:r>
              <a:rPr lang="en-US" altLang="en-US" sz="2800"/>
              <a:t>Christian evidences</a:t>
            </a:r>
          </a:p>
          <a:p>
            <a:r>
              <a:rPr lang="en-US" altLang="en-US" sz="2800"/>
              <a:t>Interaction of science &amp; Christianity</a:t>
            </a:r>
          </a:p>
        </p:txBody>
      </p:sp>
      <p:pic>
        <p:nvPicPr>
          <p:cNvPr id="45061" name="Picture 5" descr="MCj0382575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981200"/>
            <a:ext cx="3886200" cy="3886200"/>
          </a:xfrm>
        </p:spPr>
      </p:pic>
    </p:spTree>
    <p:custDataLst>
      <p:tags r:id="rId1"/>
    </p:custDataLst>
  </p:cSld>
  <p:clrMapOvr>
    <a:masterClrMapping/>
  </p:clrMapOvr>
  <p:transition advTm="87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Research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495800" cy="3886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i="1"/>
              <a:t>Under biblical studies: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Parables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Other biblical figures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NT background (cultural, historical)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Scientific aspects of biblical passages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Fulfilled prophecy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Eschatology</a:t>
            </a:r>
          </a:p>
          <a:p>
            <a:pPr lvl="1">
              <a:lnSpc>
                <a:spcPct val="80000"/>
              </a:lnSpc>
            </a:pPr>
            <a:endParaRPr lang="en-US" altLang="en-US" sz="2400"/>
          </a:p>
        </p:txBody>
      </p:sp>
      <p:pic>
        <p:nvPicPr>
          <p:cNvPr id="51204" name="Picture 4" descr="MCj038256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5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Research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i="1"/>
              <a:t>Under Christian evidences: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Cosmology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Intelligent design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Origin &amp; history of life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Preknowledge of science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Fulfilled prophecy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Jesus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Transformed lives &amp; societies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800"/>
          </a:p>
        </p:txBody>
      </p:sp>
      <p:pic>
        <p:nvPicPr>
          <p:cNvPr id="52229" name="Picture 5" descr="MCj02935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1295400"/>
            <a:ext cx="3170237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38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Research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495800" cy="4191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i="1"/>
              <a:t>Under interaction of science &amp; Christianity: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History of science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Philosophy of science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Doing science in a theistic universe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Problems for naturalism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Problems for evolution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Atheistic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Theistic</a:t>
            </a:r>
          </a:p>
          <a:p>
            <a:pPr>
              <a:lnSpc>
                <a:spcPct val="80000"/>
              </a:lnSpc>
            </a:pPr>
            <a:endParaRPr lang="en-US" altLang="en-US" sz="2800"/>
          </a:p>
        </p:txBody>
      </p:sp>
      <p:pic>
        <p:nvPicPr>
          <p:cNvPr id="53252" name="Picture 4" descr="MCj035361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1143000"/>
            <a:ext cx="33147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55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Writing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419600" cy="4343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i="1"/>
              <a:t>35 journal articles, in: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400" i="1"/>
          </a:p>
          <a:p>
            <a:pPr>
              <a:lnSpc>
                <a:spcPct val="80000"/>
              </a:lnSpc>
            </a:pPr>
            <a:r>
              <a:rPr lang="en-US" altLang="en-US" sz="2400"/>
              <a:t>Astrophysical Journal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Planetary &amp; Space Science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Journal ASA/PSCF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Journal of the ETS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Westminster Theol Journal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Grace Theol Journal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Concordia Theol Journal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Presbyterion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Philosophia Christi</a:t>
            </a:r>
          </a:p>
        </p:txBody>
      </p:sp>
      <p:pic>
        <p:nvPicPr>
          <p:cNvPr id="46087" name="Picture 7" descr="MCj023323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1981200"/>
            <a:ext cx="3517900" cy="355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304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Writing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i="1"/>
              <a:t>22 contributions to books, encyclopedias: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400" i="1"/>
          </a:p>
          <a:p>
            <a:pPr>
              <a:lnSpc>
                <a:spcPct val="80000"/>
              </a:lnSpc>
            </a:pPr>
            <a:r>
              <a:rPr lang="en-US" altLang="en-US" sz="2400"/>
              <a:t>Kantzer &amp; Henry, </a:t>
            </a:r>
            <a:r>
              <a:rPr lang="en-US" altLang="en-US" sz="2400" i="1"/>
              <a:t>Evangelical Affirmations</a:t>
            </a: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Montgomery, </a:t>
            </a:r>
            <a:r>
              <a:rPr lang="en-US" altLang="en-US" sz="2400" i="1"/>
              <a:t>Evidence for Faith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Youngblood, </a:t>
            </a:r>
            <a:r>
              <a:rPr lang="en-US" altLang="en-US" sz="2400" i="1"/>
              <a:t>The Genesis Debate</a:t>
            </a: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Geivett &amp; Habermas, </a:t>
            </a:r>
            <a:r>
              <a:rPr lang="en-US" altLang="en-US" sz="2400" i="1"/>
              <a:t>In Defense of Miracles</a:t>
            </a: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Zondervan </a:t>
            </a:r>
            <a:r>
              <a:rPr lang="en-US" altLang="en-US" sz="2400" i="1"/>
              <a:t>New Intl Dict of OT Theol &amp; Exegesis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Dembski, </a:t>
            </a:r>
            <a:r>
              <a:rPr lang="en-US" altLang="en-US" sz="2400" i="1"/>
              <a:t>Mere Creation</a:t>
            </a: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Moreland &amp; Reynolds, </a:t>
            </a:r>
            <a:r>
              <a:rPr lang="en-US" altLang="en-US" sz="2400" i="1"/>
              <a:t>3 Views of Creation &amp; Evolution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InterVarsity</a:t>
            </a:r>
            <a:r>
              <a:rPr lang="en-US" altLang="en-US" sz="2400" i="1"/>
              <a:t> Dictionary of NT Background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Routledge </a:t>
            </a:r>
            <a:r>
              <a:rPr lang="en-US" altLang="en-US" sz="2400" i="1"/>
              <a:t>Encyclopedia of Fundamentalism</a:t>
            </a:r>
          </a:p>
        </p:txBody>
      </p:sp>
      <p:pic>
        <p:nvPicPr>
          <p:cNvPr id="47108" name="Picture 4" descr="MCj037014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1739900" cy="18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348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Parents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Father: Allan Lanham Carhart Newman</a:t>
            </a:r>
          </a:p>
          <a:p>
            <a:pPr lvl="1"/>
            <a:r>
              <a:rPr lang="en-US" altLang="en-US" sz="2400"/>
              <a:t>Born 1900, Washington, DC</a:t>
            </a:r>
          </a:p>
          <a:p>
            <a:r>
              <a:rPr lang="en-US" altLang="en-US" sz="2800"/>
              <a:t>Mother: Lois May Gardner</a:t>
            </a:r>
          </a:p>
          <a:p>
            <a:pPr lvl="1"/>
            <a:r>
              <a:rPr lang="en-US" altLang="en-US" sz="2400"/>
              <a:t>Born 1912, Louisburg, Kansas</a:t>
            </a:r>
          </a:p>
        </p:txBody>
      </p:sp>
      <p:pic>
        <p:nvPicPr>
          <p:cNvPr id="12297" name="Picture 9" descr="alc19-hom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8238" y="838200"/>
            <a:ext cx="352425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8" name="Picture 10" descr="L00a-HSGradCrop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272573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93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Writing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800" i="1"/>
              <a:t>Several books:</a:t>
            </a:r>
          </a:p>
          <a:p>
            <a:r>
              <a:rPr lang="en-US" altLang="en-US" sz="2800" i="1"/>
              <a:t>Science Speaks</a:t>
            </a:r>
          </a:p>
          <a:p>
            <a:r>
              <a:rPr lang="en-US" altLang="en-US" sz="2800" i="1"/>
              <a:t>Genesis One &amp; Origin of Earth</a:t>
            </a:r>
          </a:p>
          <a:p>
            <a:r>
              <a:rPr lang="en-US" altLang="en-US" sz="2800" i="1"/>
              <a:t>Evidence of Prophecy</a:t>
            </a:r>
          </a:p>
          <a:p>
            <a:r>
              <a:rPr lang="en-US" altLang="en-US" sz="2800" i="1"/>
              <a:t>What’s Darwin Got to Do with It?</a:t>
            </a:r>
          </a:p>
          <a:p>
            <a:r>
              <a:rPr lang="en-US" altLang="en-US" sz="2800" i="1"/>
              <a:t>The Biblical Firmament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48132" name="Picture 4" descr="09447889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2844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WDarwin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33600"/>
            <a:ext cx="2836863" cy="43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1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Activities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Trinity House</a:t>
            </a:r>
          </a:p>
          <a:p>
            <a:r>
              <a:rPr lang="en-US" altLang="en-US"/>
              <a:t>Genealogy</a:t>
            </a:r>
          </a:p>
          <a:p>
            <a:r>
              <a:rPr lang="en-US" altLang="en-US"/>
              <a:t>Reading</a:t>
            </a:r>
          </a:p>
          <a:p>
            <a:r>
              <a:rPr lang="en-US" altLang="en-US"/>
              <a:t>Hiking</a:t>
            </a:r>
          </a:p>
          <a:p>
            <a:r>
              <a:rPr lang="en-US" altLang="en-US"/>
              <a:t>Photography</a:t>
            </a:r>
          </a:p>
          <a:p>
            <a:r>
              <a:rPr lang="en-US" altLang="en-US"/>
              <a:t>Travel</a:t>
            </a:r>
          </a:p>
        </p:txBody>
      </p:sp>
      <p:pic>
        <p:nvPicPr>
          <p:cNvPr id="58372" name="Picture 4" descr="MCj029576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00225"/>
            <a:ext cx="3733800" cy="354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00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Trinity House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Purchased 1982</a:t>
            </a:r>
          </a:p>
          <a:p>
            <a:r>
              <a:rPr lang="en-US" altLang="en-US" sz="2800"/>
              <a:t>To house myself and a number of Biblical students</a:t>
            </a:r>
          </a:p>
          <a:p>
            <a:r>
              <a:rPr lang="en-US" altLang="en-US" sz="2800"/>
              <a:t>Capacity: 8</a:t>
            </a:r>
          </a:p>
          <a:p>
            <a:r>
              <a:rPr lang="en-US" altLang="en-US" sz="2800"/>
              <a:t>Total number of residents in 22 years: about 100</a:t>
            </a:r>
          </a:p>
        </p:txBody>
      </p:sp>
      <p:pic>
        <p:nvPicPr>
          <p:cNvPr id="59397" name="Picture 5" descr="2002_0426_180429A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09825"/>
            <a:ext cx="4038600" cy="302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96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Genealogy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Have been interested in family history since junior high school</a:t>
            </a:r>
          </a:p>
          <a:p>
            <a:r>
              <a:rPr lang="en-US" altLang="en-US" sz="2400"/>
              <a:t>Began working in earnest in early 1970s</a:t>
            </a:r>
          </a:p>
          <a:p>
            <a:r>
              <a:rPr lang="en-US" altLang="en-US" sz="2400"/>
              <a:t>Real breakthroughs with the development of genealogical information on the internet</a:t>
            </a:r>
          </a:p>
        </p:txBody>
      </p:sp>
      <p:pic>
        <p:nvPicPr>
          <p:cNvPr id="61445" name="Picture 5" descr="TopsfieldMemori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6375" y="1981200"/>
            <a:ext cx="2762250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12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Reading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3434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I like to read.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For 25 years (when I kept track) I averaged over 80 books read per year.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Some of these were books for my teaching and research, others were for pleasure.</a:t>
            </a:r>
          </a:p>
        </p:txBody>
      </p:sp>
      <p:pic>
        <p:nvPicPr>
          <p:cNvPr id="72708" name="Picture 4" descr="MCj038257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95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Reading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i="1"/>
              <a:t>My favorite topics are:</a:t>
            </a:r>
          </a:p>
          <a:p>
            <a:r>
              <a:rPr lang="en-US" altLang="en-US"/>
              <a:t>Fiction/fantasy</a:t>
            </a:r>
          </a:p>
          <a:p>
            <a:r>
              <a:rPr lang="en-US" altLang="en-US"/>
              <a:t>History</a:t>
            </a:r>
          </a:p>
          <a:p>
            <a:pPr lvl="1"/>
            <a:r>
              <a:rPr lang="en-US" altLang="en-US"/>
              <a:t>Ancient</a:t>
            </a:r>
          </a:p>
          <a:p>
            <a:pPr lvl="1"/>
            <a:r>
              <a:rPr lang="en-US" altLang="en-US"/>
              <a:t>British</a:t>
            </a:r>
          </a:p>
          <a:p>
            <a:pPr lvl="1"/>
            <a:r>
              <a:rPr lang="en-US" altLang="en-US"/>
              <a:t>American</a:t>
            </a:r>
          </a:p>
          <a:p>
            <a:r>
              <a:rPr lang="en-US" altLang="en-US"/>
              <a:t>Science</a:t>
            </a:r>
          </a:p>
        </p:txBody>
      </p:sp>
      <p:pic>
        <p:nvPicPr>
          <p:cNvPr id="73732" name="Picture 4" descr="MCj038257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08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Reading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i="1"/>
              <a:t>My favorite authors are:</a:t>
            </a:r>
          </a:p>
          <a:p>
            <a:r>
              <a:rPr lang="en-US" altLang="en-US"/>
              <a:t>C. S. Lewis</a:t>
            </a:r>
          </a:p>
          <a:p>
            <a:r>
              <a:rPr lang="en-US" altLang="en-US"/>
              <a:t>J. R. R. Tolkien</a:t>
            </a:r>
          </a:p>
          <a:p>
            <a:r>
              <a:rPr lang="en-US" altLang="en-US"/>
              <a:t>J. K. Rowling</a:t>
            </a:r>
          </a:p>
          <a:p>
            <a:r>
              <a:rPr lang="en-US" altLang="en-US"/>
              <a:t>Stephen Lawhead</a:t>
            </a:r>
          </a:p>
          <a:p>
            <a:r>
              <a:rPr lang="en-US" altLang="en-US"/>
              <a:t>George MacDonald</a:t>
            </a:r>
          </a:p>
        </p:txBody>
      </p:sp>
      <p:pic>
        <p:nvPicPr>
          <p:cNvPr id="74756" name="Picture 4" descr="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4"/>
          <a:stretch>
            <a:fillRect/>
          </a:stretch>
        </p:blipFill>
        <p:spPr bwMode="auto">
          <a:xfrm>
            <a:off x="5438775" y="1981200"/>
            <a:ext cx="2879725" cy="31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77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Hiking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Have enjoyed hiking since I was a Boy Scout</a:t>
            </a:r>
          </a:p>
          <a:p>
            <a:r>
              <a:rPr lang="en-US" altLang="en-US" sz="2400"/>
              <a:t>Have taken a number of week pack hikes, but not since I hurt my back in grad school</a:t>
            </a:r>
          </a:p>
          <a:p>
            <a:r>
              <a:rPr lang="en-US" altLang="en-US" sz="2400"/>
              <a:t>Have hiked all of the Appalachian Trail in MD and WV</a:t>
            </a:r>
          </a:p>
        </p:txBody>
      </p:sp>
      <p:pic>
        <p:nvPicPr>
          <p:cNvPr id="63493" name="Picture 5" descr="2004_0629_142341A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09825"/>
            <a:ext cx="4038600" cy="302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73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Photography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My earlier photography was in slide format, much of it for my slide-illustrated lectures.</a:t>
            </a:r>
          </a:p>
          <a:p>
            <a:r>
              <a:rPr lang="en-US" altLang="en-US" sz="2400"/>
              <a:t>More recently, I have been using a digital camera, with computer, PowerPoint, and projector.</a:t>
            </a:r>
          </a:p>
        </p:txBody>
      </p:sp>
      <p:pic>
        <p:nvPicPr>
          <p:cNvPr id="65541" name="Picture 5" descr="MCj0233962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252663"/>
            <a:ext cx="3352800" cy="3268662"/>
          </a:xfrm>
        </p:spPr>
      </p:pic>
    </p:spTree>
    <p:custDataLst>
      <p:tags r:id="rId1"/>
    </p:custDataLst>
  </p:cSld>
  <p:clrMapOvr>
    <a:masterClrMapping/>
  </p:clrMapOvr>
  <p:transition advTm="144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Travel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I like to travel, but I don’t like to do it just for recreation.</a:t>
            </a:r>
          </a:p>
          <a:p>
            <a:r>
              <a:rPr lang="en-US" altLang="en-US" sz="2800"/>
              <a:t>I have tried to make some sort of ministry a part of most of my travels.</a:t>
            </a:r>
          </a:p>
        </p:txBody>
      </p:sp>
      <p:pic>
        <p:nvPicPr>
          <p:cNvPr id="67589" name="Picture 5" descr="2004_0116_061850A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09825"/>
            <a:ext cx="4038600" cy="302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90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Ancestry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The Newmans (and allied families) came into Virginia &amp; Maryland from England in 1600s.</a:t>
            </a:r>
          </a:p>
          <a:p>
            <a:r>
              <a:rPr lang="en-US" altLang="en-US" sz="2400"/>
              <a:t>The Gardners (and allied families) came into MA and RI from England in 1600s, later moving west into CT, NY, OH, IL, MI, KS.</a:t>
            </a:r>
          </a:p>
        </p:txBody>
      </p:sp>
      <p:pic>
        <p:nvPicPr>
          <p:cNvPr id="19460" name="Picture 4" descr="en03-JT&amp;AENewm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990600"/>
            <a:ext cx="3170238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5" descr="OscarL&amp;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r="7054"/>
          <a:stretch>
            <a:fillRect/>
          </a:stretch>
        </p:blipFill>
        <p:spPr bwMode="auto">
          <a:xfrm>
            <a:off x="4648200" y="3200400"/>
            <a:ext cx="3962400" cy="32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1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Travel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i="1"/>
              <a:t>Some places I’ve visited:</a:t>
            </a:r>
          </a:p>
          <a:p>
            <a:pPr>
              <a:lnSpc>
                <a:spcPct val="90000"/>
              </a:lnSpc>
            </a:pPr>
            <a:r>
              <a:rPr lang="en-US" altLang="en-US"/>
              <a:t>Israel &amp; Middle East</a:t>
            </a:r>
          </a:p>
          <a:p>
            <a:pPr>
              <a:lnSpc>
                <a:spcPct val="90000"/>
              </a:lnSpc>
            </a:pPr>
            <a:r>
              <a:rPr lang="en-US" altLang="en-US"/>
              <a:t>Caribbean</a:t>
            </a:r>
          </a:p>
          <a:p>
            <a:pPr>
              <a:lnSpc>
                <a:spcPct val="90000"/>
              </a:lnSpc>
            </a:pPr>
            <a:r>
              <a:rPr lang="en-US" altLang="en-US"/>
              <a:t>Ireland, UK, Germany</a:t>
            </a:r>
          </a:p>
          <a:p>
            <a:pPr>
              <a:lnSpc>
                <a:spcPct val="90000"/>
              </a:lnSpc>
            </a:pPr>
            <a:r>
              <a:rPr lang="en-US" altLang="en-US"/>
              <a:t>Russia</a:t>
            </a:r>
          </a:p>
          <a:p>
            <a:pPr>
              <a:lnSpc>
                <a:spcPct val="90000"/>
              </a:lnSpc>
            </a:pPr>
            <a:r>
              <a:rPr lang="en-US" altLang="en-US"/>
              <a:t>Singapore &amp; Malaysia</a:t>
            </a:r>
          </a:p>
          <a:p>
            <a:pPr>
              <a:lnSpc>
                <a:spcPct val="90000"/>
              </a:lnSpc>
            </a:pPr>
            <a:r>
              <a:rPr lang="en-US" altLang="en-US"/>
              <a:t>Hawaii</a:t>
            </a:r>
          </a:p>
        </p:txBody>
      </p:sp>
      <p:pic>
        <p:nvPicPr>
          <p:cNvPr id="69636" name="Picture 4" descr="2002_0826_230854A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19150"/>
            <a:ext cx="33782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7" name="Picture 5" descr="2004_0803_083844A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43350"/>
            <a:ext cx="33782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95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Going downhill …</a:t>
            </a:r>
          </a:p>
          <a:p>
            <a:r>
              <a:rPr lang="en-US" altLang="en-US"/>
              <a:t>… but not dead yet!</a:t>
            </a:r>
          </a:p>
        </p:txBody>
      </p:sp>
    </p:spTree>
    <p:custDataLst>
      <p:tags r:id="rId1"/>
    </p:custDataLst>
  </p:cSld>
  <p:clrMapOvr>
    <a:masterClrMapping/>
  </p:clrMapOvr>
  <p:transition advTm="140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7066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Family, 1951</a:t>
            </a:r>
          </a:p>
        </p:txBody>
      </p:sp>
      <p:pic>
        <p:nvPicPr>
          <p:cNvPr id="10245" name="Picture 5" descr="k48a-NewmansMiamiMo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6962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03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Home Church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1</a:t>
            </a:r>
            <a:r>
              <a:rPr lang="en-US" altLang="en-US" sz="2800" baseline="30000"/>
              <a:t>st</a:t>
            </a:r>
            <a:r>
              <a:rPr lang="en-US" altLang="en-US" sz="2800"/>
              <a:t> Baptist Church of Clarendon, Arlington, VA</a:t>
            </a:r>
          </a:p>
          <a:p>
            <a:r>
              <a:rPr lang="en-US" altLang="en-US" sz="2800"/>
              <a:t>Southern Baptist</a:t>
            </a:r>
          </a:p>
          <a:p>
            <a:r>
              <a:rPr lang="en-US" altLang="en-US" sz="2800"/>
              <a:t>Not very conservative</a:t>
            </a:r>
          </a:p>
          <a:p>
            <a:r>
              <a:rPr lang="en-US" altLang="en-US" sz="2800"/>
              <a:t>But went forward to receive Christ here at age 7</a:t>
            </a:r>
          </a:p>
        </p:txBody>
      </p:sp>
      <p:pic>
        <p:nvPicPr>
          <p:cNvPr id="24585" name="Picture 9" descr="clarendon-metr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8838" y="1524000"/>
            <a:ext cx="3616325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249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Family, 2001</a:t>
            </a:r>
          </a:p>
        </p:txBody>
      </p:sp>
      <p:pic>
        <p:nvPicPr>
          <p:cNvPr id="16389" name="Picture 5" descr="K67-FamilySept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38950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330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3331" r="2962"/>
          <a:stretch>
            <a:fillRect/>
          </a:stretch>
        </p:blipFill>
        <p:spPr bwMode="auto">
          <a:xfrm>
            <a:off x="5715000" y="685800"/>
            <a:ext cx="2971800" cy="22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Public Education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Elementary school: Cherrydale, 1947-53</a:t>
            </a:r>
          </a:p>
          <a:p>
            <a:r>
              <a:rPr lang="en-US" altLang="en-US" sz="2800"/>
              <a:t>Junior High: Stratford, 1953-56</a:t>
            </a:r>
          </a:p>
          <a:p>
            <a:r>
              <a:rPr lang="en-US" altLang="en-US" sz="2800"/>
              <a:t>Senior High: Washington-Lee, 1956-59</a:t>
            </a:r>
          </a:p>
        </p:txBody>
      </p:sp>
      <p:pic>
        <p:nvPicPr>
          <p:cNvPr id="20487" name="Picture 7" descr="StratfordJH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09800"/>
            <a:ext cx="3810000" cy="2501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8" name="Picture 8" descr="washl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57600"/>
            <a:ext cx="413385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446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Public Education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My first contact with evolution as an alternative to creation</a:t>
            </a:r>
          </a:p>
          <a:p>
            <a:r>
              <a:rPr lang="en-US" altLang="en-US"/>
              <a:t>My interest in science began in elementary school, later encouraged by a physics teacher in high school.</a:t>
            </a:r>
          </a:p>
          <a:p>
            <a:r>
              <a:rPr lang="en-US" altLang="en-US"/>
              <a:t>The upshot was that I went to Duke to major in physics.</a:t>
            </a:r>
          </a:p>
        </p:txBody>
      </p:sp>
    </p:spTree>
    <p:custDataLst>
      <p:tags r:id="rId1"/>
    </p:custDataLst>
  </p:cSld>
  <p:clrMapOvr>
    <a:masterClrMapping/>
  </p:clrMapOvr>
  <p:transition advTm="19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7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7.2|0.8|1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6|6.6|7.9|6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8|9.9|17.3|2.1|5.7|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3|1|5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3.1|6|4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8|1.7|3.3|4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|3.8|5.7|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3.8|4.2|2.5|1.5|2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4|1.1|1.6|1|1.6|4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7|1.1|1.3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2|7.2|6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1|4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.9|4.1|1.1|2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7|1.2|1.1|1|2.7|1.8|2.7|1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5.1|3.1|4.1|3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0.7|0.7|1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0.8|1.6|2.2|1.8|4.2|1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8|0.9|1.3|1.5|1.5|1.4|1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1|0.8|0.7|0.8|2|1.7|1.6|0.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2|2.3|1.9|2|5.2|3.1|1.6|2.1|1.8|1.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4|5.2|2.2|3.1|2.2|4.1|2.1|3.8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8|6.9|1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2|0.9|2.7|2.4|2|2|0.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1.8|2|0.6|1|1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|4.1|2.1|3.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1.1|2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0.9|3.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1.1|2|1.2|0.9|0.8|1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8|0.8|1.5|1.5|1.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8|1.7|5.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|4.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7|6|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|0.5|1|1.7|1.2|1.9|1.2|1.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6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9|10.9|2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5|15.3|3.1|7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7.2|5.8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587</TotalTime>
  <Words>1327</Words>
  <Application>Microsoft Office PowerPoint</Application>
  <PresentationFormat>On-screen Show (4:3)</PresentationFormat>
  <Paragraphs>238</Paragraphs>
  <Slides>41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Pixel</vt:lpstr>
      <vt:lpstr>This is Your Life,  Bob Newman</vt:lpstr>
      <vt:lpstr>Birth &amp; Early Life</vt:lpstr>
      <vt:lpstr>Parents</vt:lpstr>
      <vt:lpstr>Ancestry</vt:lpstr>
      <vt:lpstr>Family, 1951</vt:lpstr>
      <vt:lpstr>Home Church</vt:lpstr>
      <vt:lpstr>Family, 2001</vt:lpstr>
      <vt:lpstr>Public Education</vt:lpstr>
      <vt:lpstr>Public Education</vt:lpstr>
      <vt:lpstr>Science Education</vt:lpstr>
      <vt:lpstr>Science Education</vt:lpstr>
      <vt:lpstr>Theological Education</vt:lpstr>
      <vt:lpstr>Teaching</vt:lpstr>
      <vt:lpstr>Teaching</vt:lpstr>
      <vt:lpstr>Teaching</vt:lpstr>
      <vt:lpstr>IBRI</vt:lpstr>
      <vt:lpstr>IBRI</vt:lpstr>
      <vt:lpstr>www.ibri.org</vt:lpstr>
      <vt:lpstr>Speaking</vt:lpstr>
      <vt:lpstr>Speaking in Churches</vt:lpstr>
      <vt:lpstr>Speaking at Colleges</vt:lpstr>
      <vt:lpstr>Speaking at Colleges</vt:lpstr>
      <vt:lpstr>Speaking at Colleges</vt:lpstr>
      <vt:lpstr>Research</vt:lpstr>
      <vt:lpstr>Research</vt:lpstr>
      <vt:lpstr>Research</vt:lpstr>
      <vt:lpstr>Research</vt:lpstr>
      <vt:lpstr>Writing</vt:lpstr>
      <vt:lpstr>Writing</vt:lpstr>
      <vt:lpstr> Writing</vt:lpstr>
      <vt:lpstr>Other Activities</vt:lpstr>
      <vt:lpstr>Trinity House</vt:lpstr>
      <vt:lpstr>Genealogy</vt:lpstr>
      <vt:lpstr>Reading</vt:lpstr>
      <vt:lpstr>Reading</vt:lpstr>
      <vt:lpstr>Reading</vt:lpstr>
      <vt:lpstr>Hiking</vt:lpstr>
      <vt:lpstr>Photography</vt:lpstr>
      <vt:lpstr>Travel</vt:lpstr>
      <vt:lpstr>Travel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Life, Robert Newman</dc:title>
  <dc:creator>Dr. Robert C. Newman</dc:creator>
  <cp:lastModifiedBy>Newman</cp:lastModifiedBy>
  <cp:revision>251</cp:revision>
  <dcterms:created xsi:type="dcterms:W3CDTF">2005-02-23T17:13:33Z</dcterms:created>
  <dcterms:modified xsi:type="dcterms:W3CDTF">2015-07-09T15:20:33Z</dcterms:modified>
</cp:coreProperties>
</file>