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62" r:id="rId4"/>
    <p:sldId id="263" r:id="rId5"/>
    <p:sldId id="258" r:id="rId6"/>
    <p:sldId id="259" r:id="rId7"/>
    <p:sldId id="272" r:id="rId8"/>
    <p:sldId id="277" r:id="rId9"/>
    <p:sldId id="260" r:id="rId10"/>
    <p:sldId id="261" r:id="rId11"/>
    <p:sldId id="264" r:id="rId12"/>
    <p:sldId id="265" r:id="rId13"/>
    <p:sldId id="266" r:id="rId14"/>
    <p:sldId id="273" r:id="rId15"/>
    <p:sldId id="274" r:id="rId16"/>
    <p:sldId id="275" r:id="rId17"/>
    <p:sldId id="267" r:id="rId18"/>
    <p:sldId id="268" r:id="rId19"/>
    <p:sldId id="276" r:id="rId20"/>
    <p:sldId id="269" r:id="rId21"/>
    <p:sldId id="270" r:id="rId22"/>
    <p:sldId id="27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3800475" y="1789113"/>
            <a:ext cx="5340350" cy="5056187"/>
            <a:chOff x="2394" y="1127"/>
            <a:chExt cx="3364" cy="3185"/>
          </a:xfrm>
        </p:grpSpPr>
        <p:sp>
          <p:nvSpPr>
            <p:cNvPr id="717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4"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0"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8"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0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0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03"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4"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05" name="Rectangle 37"/>
          <p:cNvSpPr>
            <a:spLocks noGrp="1" noChangeArrowheads="1"/>
          </p:cNvSpPr>
          <p:nvPr>
            <p:ph type="dt" sz="half" idx="2"/>
          </p:nvPr>
        </p:nvSpPr>
        <p:spPr/>
        <p:txBody>
          <a:bodyPr/>
          <a:lstStyle>
            <a:lvl1pPr>
              <a:defRPr/>
            </a:lvl1pPr>
          </a:lstStyle>
          <a:p>
            <a:endParaRPr lang="en-US" altLang="en-US"/>
          </a:p>
        </p:txBody>
      </p:sp>
      <p:sp>
        <p:nvSpPr>
          <p:cNvPr id="7206" name="Rectangle 38"/>
          <p:cNvSpPr>
            <a:spLocks noGrp="1" noChangeArrowheads="1"/>
          </p:cNvSpPr>
          <p:nvPr>
            <p:ph type="ftr" sz="quarter" idx="3"/>
          </p:nvPr>
        </p:nvSpPr>
        <p:spPr/>
        <p:txBody>
          <a:bodyPr/>
          <a:lstStyle>
            <a:lvl1pPr>
              <a:defRPr/>
            </a:lvl1pPr>
          </a:lstStyle>
          <a:p>
            <a:endParaRPr lang="en-US" altLang="en-US"/>
          </a:p>
        </p:txBody>
      </p:sp>
      <p:sp>
        <p:nvSpPr>
          <p:cNvPr id="720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720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7209" name="Rectangle 41"/>
          <p:cNvSpPr>
            <a:spLocks noGrp="1" noChangeArrowheads="1"/>
          </p:cNvSpPr>
          <p:nvPr>
            <p:ph type="sldNum" sz="quarter" idx="4"/>
          </p:nvPr>
        </p:nvSpPr>
        <p:spPr/>
        <p:txBody>
          <a:bodyPr/>
          <a:lstStyle>
            <a:lvl1pPr>
              <a:defRPr/>
            </a:lvl1pPr>
          </a:lstStyle>
          <a:p>
            <a:fld id="{8E0532E2-1517-4FCE-8F20-00915988870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A041A9-6A94-4C52-AEA6-86ADB0EEEF4F}" type="slidenum">
              <a:rPr lang="en-US" altLang="en-US"/>
              <a:pPr/>
              <a:t>‹#›</a:t>
            </a:fld>
            <a:endParaRPr lang="en-US" altLang="en-US"/>
          </a:p>
        </p:txBody>
      </p:sp>
    </p:spTree>
    <p:extLst>
      <p:ext uri="{BB962C8B-B14F-4D97-AF65-F5344CB8AC3E}">
        <p14:creationId xmlns:p14="http://schemas.microsoft.com/office/powerpoint/2010/main" val="133006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AD738B-170E-42B1-BCE8-518EAD7B0BBF}" type="slidenum">
              <a:rPr lang="en-US" altLang="en-US"/>
              <a:pPr/>
              <a:t>‹#›</a:t>
            </a:fld>
            <a:endParaRPr lang="en-US" altLang="en-US"/>
          </a:p>
        </p:txBody>
      </p:sp>
    </p:spTree>
    <p:extLst>
      <p:ext uri="{BB962C8B-B14F-4D97-AF65-F5344CB8AC3E}">
        <p14:creationId xmlns:p14="http://schemas.microsoft.com/office/powerpoint/2010/main" val="255131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2BF169-EF06-4D2C-B036-F0185B512B35}" type="slidenum">
              <a:rPr lang="en-US" altLang="en-US"/>
              <a:pPr/>
              <a:t>‹#›</a:t>
            </a:fld>
            <a:endParaRPr lang="en-US" altLang="en-US"/>
          </a:p>
        </p:txBody>
      </p:sp>
    </p:spTree>
    <p:extLst>
      <p:ext uri="{BB962C8B-B14F-4D97-AF65-F5344CB8AC3E}">
        <p14:creationId xmlns:p14="http://schemas.microsoft.com/office/powerpoint/2010/main" val="23546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8B6913-410D-47D3-B645-0C56F8A70200}" type="slidenum">
              <a:rPr lang="en-US" altLang="en-US"/>
              <a:pPr/>
              <a:t>‹#›</a:t>
            </a:fld>
            <a:endParaRPr lang="en-US" altLang="en-US"/>
          </a:p>
        </p:txBody>
      </p:sp>
    </p:spTree>
    <p:extLst>
      <p:ext uri="{BB962C8B-B14F-4D97-AF65-F5344CB8AC3E}">
        <p14:creationId xmlns:p14="http://schemas.microsoft.com/office/powerpoint/2010/main" val="35712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156678-B6A9-40BC-B36E-DE0D49353390}" type="slidenum">
              <a:rPr lang="en-US" altLang="en-US"/>
              <a:pPr/>
              <a:t>‹#›</a:t>
            </a:fld>
            <a:endParaRPr lang="en-US" altLang="en-US"/>
          </a:p>
        </p:txBody>
      </p:sp>
    </p:spTree>
    <p:extLst>
      <p:ext uri="{BB962C8B-B14F-4D97-AF65-F5344CB8AC3E}">
        <p14:creationId xmlns:p14="http://schemas.microsoft.com/office/powerpoint/2010/main" val="116704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1E8BC14-5DA8-4E75-904C-41DDEBF099A6}" type="slidenum">
              <a:rPr lang="en-US" altLang="en-US"/>
              <a:pPr/>
              <a:t>‹#›</a:t>
            </a:fld>
            <a:endParaRPr lang="en-US" altLang="en-US"/>
          </a:p>
        </p:txBody>
      </p:sp>
    </p:spTree>
    <p:extLst>
      <p:ext uri="{BB962C8B-B14F-4D97-AF65-F5344CB8AC3E}">
        <p14:creationId xmlns:p14="http://schemas.microsoft.com/office/powerpoint/2010/main" val="278951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73795E9-0094-4FC7-9473-C7B375A5A10F}" type="slidenum">
              <a:rPr lang="en-US" altLang="en-US"/>
              <a:pPr/>
              <a:t>‹#›</a:t>
            </a:fld>
            <a:endParaRPr lang="en-US" altLang="en-US"/>
          </a:p>
        </p:txBody>
      </p:sp>
    </p:spTree>
    <p:extLst>
      <p:ext uri="{BB962C8B-B14F-4D97-AF65-F5344CB8AC3E}">
        <p14:creationId xmlns:p14="http://schemas.microsoft.com/office/powerpoint/2010/main" val="213594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D523A3C-6413-4905-87EC-6EAD11E4E569}" type="slidenum">
              <a:rPr lang="en-US" altLang="en-US"/>
              <a:pPr/>
              <a:t>‹#›</a:t>
            </a:fld>
            <a:endParaRPr lang="en-US" altLang="en-US"/>
          </a:p>
        </p:txBody>
      </p:sp>
    </p:spTree>
    <p:extLst>
      <p:ext uri="{BB962C8B-B14F-4D97-AF65-F5344CB8AC3E}">
        <p14:creationId xmlns:p14="http://schemas.microsoft.com/office/powerpoint/2010/main" val="21631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A0C123-2301-43E1-B348-DB90261B3AD6}" type="slidenum">
              <a:rPr lang="en-US" altLang="en-US"/>
              <a:pPr/>
              <a:t>‹#›</a:t>
            </a:fld>
            <a:endParaRPr lang="en-US" altLang="en-US"/>
          </a:p>
        </p:txBody>
      </p:sp>
    </p:spTree>
    <p:extLst>
      <p:ext uri="{BB962C8B-B14F-4D97-AF65-F5344CB8AC3E}">
        <p14:creationId xmlns:p14="http://schemas.microsoft.com/office/powerpoint/2010/main" val="142650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CA030F-4D6B-454C-A950-673FD9AB8F85}" type="slidenum">
              <a:rPr lang="en-US" altLang="en-US"/>
              <a:pPr/>
              <a:t>‹#›</a:t>
            </a:fld>
            <a:endParaRPr lang="en-US" altLang="en-US"/>
          </a:p>
        </p:txBody>
      </p:sp>
    </p:spTree>
    <p:extLst>
      <p:ext uri="{BB962C8B-B14F-4D97-AF65-F5344CB8AC3E}">
        <p14:creationId xmlns:p14="http://schemas.microsoft.com/office/powerpoint/2010/main" val="248191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800475" y="1789113"/>
            <a:ext cx="5340350" cy="5056187"/>
            <a:chOff x="2394" y="1127"/>
            <a:chExt cx="3364" cy="3185"/>
          </a:xfrm>
        </p:grpSpPr>
        <p:sp>
          <p:nvSpPr>
            <p:cNvPr id="61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8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8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8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618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618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F969B2A-37EB-470B-96B7-8F94343008D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Theological Liberalism</a:t>
            </a:r>
            <a:br>
              <a:rPr lang="en-US" altLang="en-US"/>
            </a:br>
            <a:r>
              <a:rPr lang="en-US" altLang="en-US"/>
              <a:t>&amp; Biblical Christianity</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TheolLiberalis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33400" y="5638800"/>
            <a:ext cx="609600" cy="609600"/>
          </a:xfrm>
          <a:prstGeom prst="rect">
            <a:avLst/>
          </a:prstGeom>
        </p:spPr>
      </p:pic>
    </p:spTree>
    <p:custDataLst>
      <p:tags r:id="rId1"/>
    </p:custDataLst>
  </p:cSld>
  <p:clrMapOvr>
    <a:masterClrMapping/>
  </p:clrMapOvr>
  <p:transition advTm="3286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en-US" altLang="en-US"/>
              <a:t>The Person &amp; Work of Jesus</a:t>
            </a:r>
          </a:p>
        </p:txBody>
      </p:sp>
      <p:sp>
        <p:nvSpPr>
          <p:cNvPr id="12292" name="Rectangle 4"/>
          <p:cNvSpPr>
            <a:spLocks noGrp="1" noChangeArrowheads="1"/>
          </p:cNvSpPr>
          <p:nvPr>
            <p:ph type="subTitle" idx="1"/>
          </p:nvPr>
        </p:nvSpPr>
        <p:spPr/>
        <p:txBody>
          <a:bodyPr/>
          <a:lstStyle/>
          <a:p>
            <a:r>
              <a:rPr lang="en-US" altLang="en-US"/>
              <a:t>Who is He? </a:t>
            </a:r>
          </a:p>
          <a:p>
            <a:r>
              <a:rPr lang="en-US" altLang="en-US"/>
              <a:t>What did He come to do? </a:t>
            </a:r>
          </a:p>
        </p:txBody>
      </p:sp>
    </p:spTree>
    <p:custDataLst>
      <p:tags r:id="rId1"/>
    </p:custDataLst>
  </p:cSld>
  <p:clrMapOvr>
    <a:masterClrMapping/>
  </p:clrMapOvr>
  <p:transition advTm="117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13" dur="500"/>
                                        <p:tgtEl>
                                          <p:spTgt spid="1229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292">
                                            <p:txEl>
                                              <p:pRg st="1" end="1"/>
                                            </p:txEl>
                                          </p:spTgt>
                                        </p:tgtEl>
                                        <p:attrNameLst>
                                          <p:attrName>style.visibility</p:attrName>
                                        </p:attrNameLst>
                                      </p:cBhvr>
                                      <p:to>
                                        <p:strVal val="visible"/>
                                      </p:to>
                                    </p:set>
                                    <p:animEffect transition="in" filter="checkerboard(across)">
                                      <p:cBhvr>
                                        <p:cTn id="18" dur="5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His Deity &amp; Humanity</a:t>
            </a:r>
          </a:p>
        </p:txBody>
      </p:sp>
      <p:sp>
        <p:nvSpPr>
          <p:cNvPr id="17411" name="Rectangle 3"/>
          <p:cNvSpPr>
            <a:spLocks noGrp="1" noChangeArrowheads="1"/>
          </p:cNvSpPr>
          <p:nvPr>
            <p:ph type="body" idx="1"/>
          </p:nvPr>
        </p:nvSpPr>
        <p:spPr/>
        <p:txBody>
          <a:bodyPr/>
          <a:lstStyle/>
          <a:p>
            <a:r>
              <a:rPr lang="en-US" altLang="en-US"/>
              <a:t>Taught throughout the Bible</a:t>
            </a:r>
          </a:p>
          <a:p>
            <a:pPr lvl="1"/>
            <a:r>
              <a:rPr lang="en-US" altLang="en-US"/>
              <a:t>OT and NT</a:t>
            </a:r>
          </a:p>
          <a:p>
            <a:pPr lvl="1"/>
            <a:r>
              <a:rPr lang="en-US" altLang="en-US"/>
              <a:t>Gospels and Epistles</a:t>
            </a:r>
          </a:p>
          <a:p>
            <a:r>
              <a:rPr lang="en-US" altLang="en-US"/>
              <a:t>Liberal Substitutions</a:t>
            </a:r>
          </a:p>
          <a:p>
            <a:pPr lvl="1"/>
            <a:r>
              <a:rPr lang="en-US" altLang="en-US"/>
              <a:t>Jesus never made any such claims.  His followers got carried away.</a:t>
            </a:r>
          </a:p>
          <a:p>
            <a:pPr lvl="1"/>
            <a:r>
              <a:rPr lang="en-US" altLang="en-US"/>
              <a:t>Jesus made such claims but was mistaken.</a:t>
            </a:r>
          </a:p>
          <a:p>
            <a:pPr lvl="1"/>
            <a:r>
              <a:rPr lang="en-US" altLang="en-US"/>
              <a:t>Jesus was just a good man.</a:t>
            </a:r>
          </a:p>
        </p:txBody>
      </p:sp>
    </p:spTree>
    <p:custDataLst>
      <p:tags r:id="rId1"/>
    </p:custDataLst>
  </p:cSld>
  <p:clrMapOvr>
    <a:masterClrMapping/>
  </p:clrMapOvr>
  <p:transition advTm="134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His Sinlessness</a:t>
            </a:r>
          </a:p>
        </p:txBody>
      </p:sp>
      <p:sp>
        <p:nvSpPr>
          <p:cNvPr id="18435" name="Rectangle 3"/>
          <p:cNvSpPr>
            <a:spLocks noGrp="1" noChangeArrowheads="1"/>
          </p:cNvSpPr>
          <p:nvPr>
            <p:ph type="body" idx="1"/>
          </p:nvPr>
        </p:nvSpPr>
        <p:spPr/>
        <p:txBody>
          <a:bodyPr/>
          <a:lstStyle/>
          <a:p>
            <a:r>
              <a:rPr lang="en-US" altLang="en-US"/>
              <a:t>As measured by Biblical standards, not by secular ones.</a:t>
            </a:r>
          </a:p>
          <a:p>
            <a:r>
              <a:rPr lang="en-US" altLang="en-US"/>
              <a:t>Liberalism stresses God</a:t>
            </a:r>
            <a:r>
              <a:rPr lang="en-US" altLang="en-US">
                <a:cs typeface="Tahoma" pitchFamily="34" charset="0"/>
              </a:rPr>
              <a:t>'</a:t>
            </a:r>
            <a:r>
              <a:rPr lang="en-US" altLang="en-US"/>
              <a:t>s love to the neglect of his righteousness and justice.</a:t>
            </a:r>
          </a:p>
          <a:p>
            <a:r>
              <a:rPr lang="en-US" altLang="en-US"/>
              <a:t>Thus they must reject any Bible passages that disagree with this.</a:t>
            </a:r>
          </a:p>
        </p:txBody>
      </p:sp>
    </p:spTree>
    <p:custDataLst>
      <p:tags r:id="rId1"/>
    </p:custDataLst>
  </p:cSld>
  <p:clrMapOvr>
    <a:masterClrMapping/>
  </p:clrMapOvr>
  <p:transition advTm="624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His Death as Payment for Sin</a:t>
            </a:r>
          </a:p>
        </p:txBody>
      </p:sp>
      <p:sp>
        <p:nvSpPr>
          <p:cNvPr id="1945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Liberalism tends to reject this as unworthy and substitute Jesus</a:t>
            </a:r>
            <a:r>
              <a:rPr lang="en-US" altLang="en-US">
                <a:cs typeface="Tahoma" pitchFamily="34" charset="0"/>
              </a:rPr>
              <a:t>'</a:t>
            </a:r>
            <a:r>
              <a:rPr lang="en-US" altLang="en-US"/>
              <a:t> death as example.</a:t>
            </a:r>
          </a:p>
          <a:p>
            <a:pPr>
              <a:lnSpc>
                <a:spcPct val="90000"/>
              </a:lnSpc>
            </a:pPr>
            <a:r>
              <a:rPr lang="en-US" altLang="en-US"/>
              <a:t>But this is also taught throughout the Bible.</a:t>
            </a:r>
          </a:p>
          <a:p>
            <a:pPr lvl="1">
              <a:lnSpc>
                <a:spcPct val="90000"/>
              </a:lnSpc>
            </a:pPr>
            <a:r>
              <a:rPr lang="en-US" altLang="en-US"/>
              <a:t>Isaiah 53:4-6</a:t>
            </a:r>
          </a:p>
          <a:p>
            <a:pPr lvl="1">
              <a:lnSpc>
                <a:spcPct val="90000"/>
              </a:lnSpc>
            </a:pPr>
            <a:r>
              <a:rPr lang="en-US" altLang="en-US"/>
              <a:t>2 Corinthians 5:21</a:t>
            </a:r>
          </a:p>
          <a:p>
            <a:pPr lvl="1">
              <a:lnSpc>
                <a:spcPct val="90000"/>
              </a:lnSpc>
            </a:pPr>
            <a:r>
              <a:rPr lang="en-US" altLang="en-US"/>
              <a:t>1 Peter 3:18</a:t>
            </a:r>
          </a:p>
          <a:p>
            <a:pPr>
              <a:lnSpc>
                <a:spcPct val="90000"/>
              </a:lnSpc>
            </a:pPr>
            <a:r>
              <a:rPr lang="en-US" altLang="en-US"/>
              <a:t>Necessary if God is to be just and also declare sinners righteous.</a:t>
            </a:r>
          </a:p>
          <a:p>
            <a:pPr lvl="1">
              <a:lnSpc>
                <a:spcPct val="90000"/>
              </a:lnSpc>
            </a:pPr>
            <a:r>
              <a:rPr lang="en-US" altLang="en-US"/>
              <a:t>Romans 3:26</a:t>
            </a:r>
          </a:p>
        </p:txBody>
      </p:sp>
    </p:spTree>
    <p:custDataLst>
      <p:tags r:id="rId1"/>
    </p:custDataLst>
  </p:cSld>
  <p:clrMapOvr>
    <a:masterClrMapping/>
  </p:clrMapOvr>
  <p:transition advTm="435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Isaiah 53:4-5</a:t>
            </a:r>
          </a:p>
        </p:txBody>
      </p:sp>
      <p:sp>
        <p:nvSpPr>
          <p:cNvPr id="27651" name="Rectangle 3"/>
          <p:cNvSpPr>
            <a:spLocks noGrp="1" noChangeArrowheads="1"/>
          </p:cNvSpPr>
          <p:nvPr>
            <p:ph type="body" idx="1"/>
          </p:nvPr>
        </p:nvSpPr>
        <p:spPr/>
        <p:txBody>
          <a:bodyPr/>
          <a:lstStyle/>
          <a:p>
            <a:pPr>
              <a:buFont typeface="Wingdings" pitchFamily="2" charset="2"/>
              <a:buNone/>
            </a:pPr>
            <a:r>
              <a:rPr lang="en-US" altLang="en-US" sz="2800">
                <a:effectLst/>
              </a:rPr>
              <a:t>	Isaiah 53:4-6 (NIV) Surely he took up our infirmities and carried our sorrows, yet we considered him stricken by God, smitten by him, and afflicted. 5 But he was pierced for our transgressions, he was crushed for our iniquities; the punishment that brought us peace was upon him, and by his wounds we are healed. 6 We all, like sheep, have gone astray, each of us has turned to his own way; and the LORD has laid on him the iniquity of us all. </a:t>
            </a:r>
          </a:p>
          <a:p>
            <a:endParaRPr lang="en-US" altLang="en-US" sz="2800"/>
          </a:p>
        </p:txBody>
      </p:sp>
    </p:spTree>
    <p:custDataLst>
      <p:tags r:id="rId1"/>
    </p:custDataLst>
  </p:cSld>
  <p:clrMapOvr>
    <a:masterClrMapping/>
  </p:clrMapOvr>
  <p:transition advTm="564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New Testament</a:t>
            </a:r>
          </a:p>
        </p:txBody>
      </p:sp>
      <p:sp>
        <p:nvSpPr>
          <p:cNvPr id="28675" name="Rectangle 3"/>
          <p:cNvSpPr>
            <a:spLocks noGrp="1" noChangeArrowheads="1"/>
          </p:cNvSpPr>
          <p:nvPr>
            <p:ph type="body" idx="1"/>
          </p:nvPr>
        </p:nvSpPr>
        <p:spPr/>
        <p:txBody>
          <a:bodyPr/>
          <a:lstStyle/>
          <a:p>
            <a:pPr>
              <a:buFont typeface="Wingdings" pitchFamily="2" charset="2"/>
              <a:buNone/>
            </a:pPr>
            <a:r>
              <a:rPr lang="en-US" altLang="en-US">
                <a:effectLst/>
              </a:rPr>
              <a:t>2Cor 5:21 (NIV) God made him who had no sin to be sin {[21] Or be a sin offering} for us, so that in him we might become the righteousness of God. </a:t>
            </a:r>
          </a:p>
          <a:p>
            <a:pPr>
              <a:buFont typeface="Wingdings" pitchFamily="2" charset="2"/>
              <a:buNone/>
            </a:pPr>
            <a:r>
              <a:rPr lang="en-US" altLang="en-US">
                <a:effectLst/>
              </a:rPr>
              <a:t>1Pet 3:18 (NIV) For Christ died for sins once for all, the righteous for the unrighteous, to bring you to God. He was put to death in the body but made alive by the Spirit…</a:t>
            </a:r>
          </a:p>
          <a:p>
            <a:endParaRPr lang="en-US" altLang="en-US"/>
          </a:p>
        </p:txBody>
      </p:sp>
    </p:spTree>
    <p:custDataLst>
      <p:tags r:id="rId1"/>
    </p:custDataLst>
  </p:cSld>
  <p:clrMapOvr>
    <a:masterClrMapping/>
  </p:clrMapOvr>
  <p:transition advTm="294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000"/>
              <a:t>God as just, yet justifying sinners</a:t>
            </a:r>
          </a:p>
        </p:txBody>
      </p:sp>
      <p:sp>
        <p:nvSpPr>
          <p:cNvPr id="29699" name="Rectangle 3"/>
          <p:cNvSpPr>
            <a:spLocks noGrp="1" noChangeArrowheads="1"/>
          </p:cNvSpPr>
          <p:nvPr>
            <p:ph type="body" idx="1"/>
          </p:nvPr>
        </p:nvSpPr>
        <p:spPr/>
        <p:txBody>
          <a:bodyPr/>
          <a:lstStyle/>
          <a:p>
            <a:endParaRPr lang="en-US" altLang="en-US">
              <a:effectLst/>
            </a:endParaRPr>
          </a:p>
          <a:p>
            <a:pPr>
              <a:buFont typeface="Wingdings" pitchFamily="2" charset="2"/>
              <a:buNone/>
            </a:pPr>
            <a:r>
              <a:rPr lang="en-US" altLang="en-US">
                <a:effectLst/>
              </a:rPr>
              <a:t>Romans 3:26 (NIV) he did it to demonstrate his justice at the present time, so as to be just and the one who justifies those who have faith in Jesus. </a:t>
            </a:r>
          </a:p>
          <a:p>
            <a:pPr>
              <a:buFont typeface="Wingdings" pitchFamily="2" charset="2"/>
              <a:buNone/>
            </a:pPr>
            <a:endParaRPr lang="en-US" altLang="en-US"/>
          </a:p>
        </p:txBody>
      </p:sp>
    </p:spTree>
    <p:custDataLst>
      <p:tags r:id="rId1"/>
    </p:custDataLst>
  </p:cSld>
  <p:clrMapOvr>
    <a:masterClrMapping/>
  </p:clrMapOvr>
  <p:transition advTm="178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7"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His Resurrection</a:t>
            </a:r>
          </a:p>
        </p:txBody>
      </p:sp>
      <p:sp>
        <p:nvSpPr>
          <p:cNvPr id="20483" name="Rectangle 3"/>
          <p:cNvSpPr>
            <a:spLocks noGrp="1" noChangeArrowheads="1"/>
          </p:cNvSpPr>
          <p:nvPr>
            <p:ph type="body" idx="1"/>
          </p:nvPr>
        </p:nvSpPr>
        <p:spPr/>
        <p:txBody>
          <a:bodyPr/>
          <a:lstStyle/>
          <a:p>
            <a:pPr>
              <a:lnSpc>
                <a:spcPct val="90000"/>
              </a:lnSpc>
            </a:pPr>
            <a:r>
              <a:rPr lang="en-US" altLang="en-US"/>
              <a:t>Liberals typically claim Jesus</a:t>
            </a:r>
            <a:r>
              <a:rPr lang="en-US" altLang="en-US">
                <a:cs typeface="Tahoma" pitchFamily="34" charset="0"/>
              </a:rPr>
              <a:t>'</a:t>
            </a:r>
            <a:r>
              <a:rPr lang="en-US" altLang="en-US"/>
              <a:t> resurrection was really:</a:t>
            </a:r>
          </a:p>
          <a:p>
            <a:pPr lvl="1">
              <a:lnSpc>
                <a:spcPct val="90000"/>
              </a:lnSpc>
            </a:pPr>
            <a:r>
              <a:rPr lang="en-US" altLang="en-US"/>
              <a:t>Recovery from a coma</a:t>
            </a:r>
          </a:p>
          <a:p>
            <a:pPr lvl="1">
              <a:lnSpc>
                <a:spcPct val="90000"/>
              </a:lnSpc>
            </a:pPr>
            <a:r>
              <a:rPr lang="en-US" altLang="en-US"/>
              <a:t>Fraud by Jesus or disciples</a:t>
            </a:r>
          </a:p>
          <a:p>
            <a:pPr lvl="1">
              <a:lnSpc>
                <a:spcPct val="90000"/>
              </a:lnSpc>
            </a:pPr>
            <a:r>
              <a:rPr lang="en-US" altLang="en-US"/>
              <a:t>Hallucinations</a:t>
            </a:r>
          </a:p>
          <a:p>
            <a:pPr>
              <a:lnSpc>
                <a:spcPct val="90000"/>
              </a:lnSpc>
            </a:pPr>
            <a:r>
              <a:rPr lang="en-US" altLang="en-US"/>
              <a:t>But Jesus appeared on numerous occasions, for extended periods of time, to multiple witnesses, of whom hundreds were still alive 20+ years later.</a:t>
            </a:r>
          </a:p>
        </p:txBody>
      </p:sp>
    </p:spTree>
    <p:custDataLst>
      <p:tags r:id="rId1"/>
    </p:custDataLst>
  </p:cSld>
  <p:clrMapOvr>
    <a:masterClrMapping/>
  </p:clrMapOvr>
  <p:transition advTm="746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His Return</a:t>
            </a:r>
          </a:p>
        </p:txBody>
      </p:sp>
      <p:sp>
        <p:nvSpPr>
          <p:cNvPr id="21507" name="Rectangle 3"/>
          <p:cNvSpPr>
            <a:spLocks noGrp="1" noChangeArrowheads="1"/>
          </p:cNvSpPr>
          <p:nvPr>
            <p:ph type="body" idx="1"/>
          </p:nvPr>
        </p:nvSpPr>
        <p:spPr/>
        <p:txBody>
          <a:bodyPr/>
          <a:lstStyle/>
          <a:p>
            <a:r>
              <a:rPr lang="en-US" altLang="en-US"/>
              <a:t>The liberal rejection of this teaching takes the form of the scoffing pictured in 2 Peter 3:3-4.</a:t>
            </a:r>
          </a:p>
          <a:p>
            <a:r>
              <a:rPr lang="en-US" altLang="en-US"/>
              <a:t>We need to remember (&amp; remind others of) the evidence that Christianity is true.</a:t>
            </a:r>
          </a:p>
          <a:p>
            <a:r>
              <a:rPr lang="en-US" altLang="en-US"/>
              <a:t>It will be too late for them to change sides when they die or when Jesus returns.</a:t>
            </a:r>
          </a:p>
        </p:txBody>
      </p:sp>
    </p:spTree>
    <p:custDataLst>
      <p:tags r:id="rId1"/>
    </p:custDataLst>
  </p:cSld>
  <p:clrMapOvr>
    <a:masterClrMapping/>
  </p:clrMapOvr>
  <p:transition advTm="27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Peter on Scoffers</a:t>
            </a:r>
          </a:p>
        </p:txBody>
      </p:sp>
      <p:sp>
        <p:nvSpPr>
          <p:cNvPr id="30723" name="Rectangle 3"/>
          <p:cNvSpPr>
            <a:spLocks noGrp="1" noChangeArrowheads="1"/>
          </p:cNvSpPr>
          <p:nvPr>
            <p:ph type="body" idx="1"/>
          </p:nvPr>
        </p:nvSpPr>
        <p:spPr>
          <a:xfrm>
            <a:off x="457200" y="1371600"/>
            <a:ext cx="8229600" cy="4530725"/>
          </a:xfrm>
        </p:spPr>
        <p:txBody>
          <a:bodyPr/>
          <a:lstStyle/>
          <a:p>
            <a:endParaRPr lang="en-US" altLang="en-US">
              <a:effectLst/>
            </a:endParaRPr>
          </a:p>
          <a:p>
            <a:pPr>
              <a:buFont typeface="Wingdings" pitchFamily="2" charset="2"/>
              <a:buNone/>
            </a:pPr>
            <a:r>
              <a:rPr lang="en-US" altLang="en-US">
                <a:effectLst/>
              </a:rPr>
              <a:t>	2Pet 3:3 (NIV) First of all, you must understand that in the last days scoffers will come, scoffing and following their own evil desires. 4 They will say, </a:t>
            </a:r>
            <a:r>
              <a:rPr lang="en-US" altLang="en-US">
                <a:effectLst/>
                <a:cs typeface="Tahoma" pitchFamily="34" charset="0"/>
              </a:rPr>
              <a:t>"</a:t>
            </a:r>
            <a:r>
              <a:rPr lang="en-US" altLang="en-US">
                <a:effectLst/>
              </a:rPr>
              <a:t>Where is this </a:t>
            </a:r>
            <a:r>
              <a:rPr lang="en-US" altLang="en-US">
                <a:effectLst/>
                <a:cs typeface="Tahoma" pitchFamily="34" charset="0"/>
              </a:rPr>
              <a:t>'</a:t>
            </a:r>
            <a:r>
              <a:rPr lang="en-US" altLang="en-US">
                <a:effectLst/>
              </a:rPr>
              <a:t>coming</a:t>
            </a:r>
            <a:r>
              <a:rPr lang="en-US" altLang="en-US">
                <a:effectLst/>
                <a:cs typeface="Tahoma" pitchFamily="34" charset="0"/>
              </a:rPr>
              <a:t>'</a:t>
            </a:r>
            <a:r>
              <a:rPr lang="en-US" altLang="en-US">
                <a:effectLst/>
              </a:rPr>
              <a:t> he promised? Ever since our fathers died, everything goes on as it has since the beginning of creation." </a:t>
            </a:r>
            <a:endParaRPr lang="en-US" altLang="en-US"/>
          </a:p>
        </p:txBody>
      </p:sp>
    </p:spTree>
    <p:custDataLst>
      <p:tags r:id="rId1"/>
    </p:custDataLst>
  </p:cSld>
  <p:clrMapOvr>
    <a:masterClrMapping/>
  </p:clrMapOvr>
  <p:transition advTm="309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Influence of Liberalism</a:t>
            </a:r>
          </a:p>
        </p:txBody>
      </p:sp>
      <p:sp>
        <p:nvSpPr>
          <p:cNvPr id="8195" name="Rectangle 3"/>
          <p:cNvSpPr>
            <a:spLocks noGrp="1" noChangeArrowheads="1"/>
          </p:cNvSpPr>
          <p:nvPr>
            <p:ph type="body" idx="1"/>
          </p:nvPr>
        </p:nvSpPr>
        <p:spPr>
          <a:xfrm>
            <a:off x="457200" y="1600200"/>
            <a:ext cx="8229600" cy="5029200"/>
          </a:xfrm>
        </p:spPr>
        <p:txBody>
          <a:bodyPr/>
          <a:lstStyle/>
          <a:p>
            <a:r>
              <a:rPr lang="en-US" altLang="en-US"/>
              <a:t>Individually:</a:t>
            </a:r>
          </a:p>
          <a:p>
            <a:pPr lvl="1"/>
            <a:r>
              <a:rPr lang="en-US" altLang="en-US"/>
              <a:t>My own experience at Duke U in 1960s.</a:t>
            </a:r>
          </a:p>
          <a:p>
            <a:pPr lvl="1"/>
            <a:r>
              <a:rPr lang="en-US" altLang="en-US"/>
              <a:t>Some others I know.</a:t>
            </a:r>
          </a:p>
          <a:p>
            <a:r>
              <a:rPr lang="en-US" altLang="en-US"/>
              <a:t>Collectively:</a:t>
            </a:r>
          </a:p>
          <a:p>
            <a:pPr lvl="1"/>
            <a:r>
              <a:rPr lang="en-US" altLang="en-US"/>
              <a:t>Europe since mid 1800s</a:t>
            </a:r>
          </a:p>
          <a:p>
            <a:pPr lvl="1"/>
            <a:r>
              <a:rPr lang="en-US" altLang="en-US"/>
              <a:t>United States since early 1900s</a:t>
            </a:r>
          </a:p>
        </p:txBody>
      </p:sp>
    </p:spTree>
    <p:custDataLst>
      <p:tags r:id="rId1"/>
    </p:custDataLst>
  </p:cSld>
  <p:clrMapOvr>
    <a:masterClrMapping/>
  </p:clrMapOvr>
  <p:transition advTm="189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Conclusions</a:t>
            </a:r>
          </a:p>
        </p:txBody>
      </p:sp>
      <p:sp>
        <p:nvSpPr>
          <p:cNvPr id="22531" name="Rectangle 3"/>
          <p:cNvSpPr>
            <a:spLocks noGrp="1" noChangeArrowheads="1"/>
          </p:cNvSpPr>
          <p:nvPr>
            <p:ph type="body" idx="1"/>
          </p:nvPr>
        </p:nvSpPr>
        <p:spPr/>
        <p:txBody>
          <a:bodyPr/>
          <a:lstStyle/>
          <a:p>
            <a:pPr>
              <a:lnSpc>
                <a:spcPct val="80000"/>
              </a:lnSpc>
            </a:pPr>
            <a:r>
              <a:rPr lang="en-US" altLang="en-US"/>
              <a:t>What can we do? </a:t>
            </a:r>
            <a:endParaRPr lang="en-US" altLang="en-US">
              <a:effectLst/>
            </a:endParaRPr>
          </a:p>
          <a:p>
            <a:pPr>
              <a:lnSpc>
                <a:spcPct val="80000"/>
              </a:lnSpc>
            </a:pPr>
            <a:r>
              <a:rPr lang="en-US" altLang="en-US" sz="2400">
                <a:effectLst/>
              </a:rPr>
              <a:t>Jude 1:20-25 (NIV) But you, dear friends, build yourselves up in your most holy faith and pray in the Holy Spirit. 21 Keep yourselves in God's love as you wait for the mercy of our Lord Jesus Christ to bring you to eternal life. 22 Be merciful to those who doubt; 23 snatch others from the fire and save them; to others show mercy, mixed with fear</a:t>
            </a:r>
            <a:r>
              <a:rPr lang="en-US" altLang="en-US" sz="2400">
                <a:effectLst/>
                <a:cs typeface="Tahoma" pitchFamily="34" charset="0"/>
              </a:rPr>
              <a:t>—</a:t>
            </a:r>
            <a:r>
              <a:rPr lang="en-US" altLang="en-US" sz="2400">
                <a:effectLst/>
              </a:rPr>
              <a:t>hating even the clothing stained by corrupted flesh. 24 To him who is able to keep you from falling and to present you before his glorious presence without fault and with great joy</a:t>
            </a:r>
            <a:r>
              <a:rPr lang="en-US" altLang="en-US" sz="2400">
                <a:effectLst/>
                <a:cs typeface="Tahoma" pitchFamily="34" charset="0"/>
              </a:rPr>
              <a:t>—</a:t>
            </a:r>
            <a:r>
              <a:rPr lang="en-US" altLang="en-US" sz="2400">
                <a:effectLst/>
              </a:rPr>
              <a:t> 25 to the only God our Savior be glory, majesty, power and authority, through Jesus Christ our Lord, before all ages, now and forevermore! Amen. </a:t>
            </a:r>
          </a:p>
          <a:p>
            <a:pPr>
              <a:lnSpc>
                <a:spcPct val="80000"/>
              </a:lnSpc>
              <a:buFont typeface="Wingdings" pitchFamily="2" charset="2"/>
              <a:buNone/>
            </a:pPr>
            <a:endParaRPr lang="en-US" altLang="en-US" sz="2400"/>
          </a:p>
        </p:txBody>
      </p:sp>
    </p:spTree>
    <p:custDataLst>
      <p:tags r:id="rId1"/>
    </p:custDataLst>
  </p:cSld>
  <p:clrMapOvr>
    <a:masterClrMapping/>
  </p:clrMapOvr>
  <p:transition advTm="707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Conclusions</a:t>
            </a:r>
          </a:p>
        </p:txBody>
      </p:sp>
      <p:sp>
        <p:nvSpPr>
          <p:cNvPr id="23555" name="Rectangle 3"/>
          <p:cNvSpPr>
            <a:spLocks noGrp="1" noChangeArrowheads="1"/>
          </p:cNvSpPr>
          <p:nvPr>
            <p:ph type="body" idx="1"/>
          </p:nvPr>
        </p:nvSpPr>
        <p:spPr>
          <a:xfrm>
            <a:off x="2057400" y="2057400"/>
            <a:ext cx="5257800" cy="4530725"/>
          </a:xfrm>
        </p:spPr>
        <p:txBody>
          <a:bodyPr/>
          <a:lstStyle/>
          <a:p>
            <a:pPr>
              <a:buFont typeface="Wingdings" pitchFamily="2" charset="2"/>
              <a:buNone/>
            </a:pPr>
            <a:r>
              <a:rPr lang="en-US" altLang="en-US" sz="4000"/>
              <a:t>What can we do? </a:t>
            </a:r>
            <a:endParaRPr lang="en-US" altLang="en-US" sz="4000">
              <a:effectLst/>
            </a:endParaRPr>
          </a:p>
          <a:p>
            <a:r>
              <a:rPr lang="en-US" altLang="en-US"/>
              <a:t>Keep ourselves.</a:t>
            </a:r>
          </a:p>
          <a:p>
            <a:r>
              <a:rPr lang="en-US" altLang="en-US"/>
              <a:t>Have mercy on others.</a:t>
            </a:r>
          </a:p>
          <a:p>
            <a:r>
              <a:rPr lang="en-US" altLang="en-US"/>
              <a:t>Trust God.</a:t>
            </a:r>
          </a:p>
        </p:txBody>
      </p:sp>
    </p:spTree>
    <p:custDataLst>
      <p:tags r:id="rId1"/>
    </p:custDataLst>
  </p:cSld>
  <p:clrMapOvr>
    <a:masterClrMapping/>
  </p:clrMapOvr>
  <p:transition advTm="56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p:txBody>
          <a:bodyPr/>
          <a:lstStyle/>
          <a:p>
            <a:r>
              <a:rPr lang="en-US" altLang="en-US"/>
              <a:t>The End</a:t>
            </a:r>
          </a:p>
        </p:txBody>
      </p:sp>
      <p:sp>
        <p:nvSpPr>
          <p:cNvPr id="24581" name="Rectangle 5"/>
          <p:cNvSpPr>
            <a:spLocks noGrp="1" noChangeArrowheads="1"/>
          </p:cNvSpPr>
          <p:nvPr>
            <p:ph type="subTitle" idx="1"/>
          </p:nvPr>
        </p:nvSpPr>
        <p:spPr/>
        <p:txBody>
          <a:bodyPr/>
          <a:lstStyle/>
          <a:p>
            <a:r>
              <a:rPr lang="en-US" altLang="en-US"/>
              <a:t>Some form of unbelief will continue till Jesus returns.</a:t>
            </a:r>
          </a:p>
        </p:txBody>
      </p:sp>
    </p:spTree>
    <p:custDataLst>
      <p:tags r:id="rId1"/>
    </p:custDataLst>
  </p:cSld>
  <p:clrMapOvr>
    <a:masterClrMapping/>
  </p:clrMapOvr>
  <p:transition advTm="151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3"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Major Differences</a:t>
            </a:r>
          </a:p>
        </p:txBody>
      </p:sp>
      <p:sp>
        <p:nvSpPr>
          <p:cNvPr id="13315" name="Rectangle 3"/>
          <p:cNvSpPr>
            <a:spLocks noGrp="1" noChangeArrowheads="1"/>
          </p:cNvSpPr>
          <p:nvPr>
            <p:ph type="body" idx="1"/>
          </p:nvPr>
        </p:nvSpPr>
        <p:spPr>
          <a:xfrm>
            <a:off x="1143000" y="2327275"/>
            <a:ext cx="6858000" cy="3463925"/>
          </a:xfrm>
        </p:spPr>
        <p:txBody>
          <a:bodyPr/>
          <a:lstStyle/>
          <a:p>
            <a:pPr>
              <a:buFont typeface="Wingdings" pitchFamily="2" charset="2"/>
              <a:buNone/>
            </a:pPr>
            <a:r>
              <a:rPr lang="en-US" altLang="en-US"/>
              <a:t>	The main differences between theological liberalism &amp; biblical Christianity involve:</a:t>
            </a:r>
          </a:p>
          <a:p>
            <a:r>
              <a:rPr lang="en-US" altLang="en-US"/>
              <a:t>Their view of the Bible</a:t>
            </a:r>
          </a:p>
          <a:p>
            <a:r>
              <a:rPr lang="en-US" altLang="en-US"/>
              <a:t>Their view of the Person &amp; Work of Jesus Christ</a:t>
            </a:r>
          </a:p>
        </p:txBody>
      </p:sp>
    </p:spTree>
    <p:custDataLst>
      <p:tags r:id="rId1"/>
    </p:custDataLst>
  </p:cSld>
  <p:clrMapOvr>
    <a:masterClrMapping/>
  </p:clrMapOvr>
  <p:transition advTm="16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p:txBody>
          <a:bodyPr/>
          <a:lstStyle/>
          <a:p>
            <a:r>
              <a:rPr lang="en-US" altLang="en-US"/>
              <a:t>The Bible</a:t>
            </a:r>
          </a:p>
        </p:txBody>
      </p:sp>
      <p:sp>
        <p:nvSpPr>
          <p:cNvPr id="14341" name="Rectangle 5"/>
          <p:cNvSpPr>
            <a:spLocks noGrp="1" noChangeArrowheads="1"/>
          </p:cNvSpPr>
          <p:nvPr>
            <p:ph type="subTitle" idx="1"/>
          </p:nvPr>
        </p:nvSpPr>
        <p:spPr/>
        <p:txBody>
          <a:bodyPr/>
          <a:lstStyle/>
          <a:p>
            <a:r>
              <a:rPr lang="en-US" altLang="en-US"/>
              <a:t>Is it God</a:t>
            </a:r>
            <a:r>
              <a:rPr lang="en-US" altLang="en-US">
                <a:cs typeface="Tahoma" pitchFamily="34" charset="0"/>
              </a:rPr>
              <a:t>'</a:t>
            </a:r>
            <a:r>
              <a:rPr lang="en-US" altLang="en-US"/>
              <a:t>s Word?</a:t>
            </a:r>
          </a:p>
        </p:txBody>
      </p:sp>
    </p:spTree>
    <p:custDataLst>
      <p:tags r:id="rId1"/>
    </p:custDataLst>
  </p:cSld>
  <p:clrMapOvr>
    <a:masterClrMapping/>
  </p:clrMapOvr>
  <p:transition advTm="129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Effect transition="in" filter="checkerboard(across)">
                                      <p:cBhvr>
                                        <p:cTn id="13" dur="500"/>
                                        <p:tgtEl>
                                          <p:spTgt spid="14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Its Authority &amp; Inerrancy</a:t>
            </a:r>
          </a:p>
        </p:txBody>
      </p:sp>
      <p:sp>
        <p:nvSpPr>
          <p:cNvPr id="921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800"/>
              <a:t>Liberals reject full Biblical authority, noting the problem passages.</a:t>
            </a:r>
          </a:p>
          <a:p>
            <a:pPr>
              <a:lnSpc>
                <a:spcPct val="90000"/>
              </a:lnSpc>
            </a:pPr>
            <a:r>
              <a:rPr lang="en-US" altLang="en-US" sz="2800"/>
              <a:t>Evangelicals counter by noting the Biblical claims.</a:t>
            </a:r>
          </a:p>
          <a:p>
            <a:pPr>
              <a:lnSpc>
                <a:spcPct val="90000"/>
              </a:lnSpc>
            </a:pPr>
            <a:r>
              <a:rPr lang="en-US" altLang="en-US" sz="2800"/>
              <a:t>We have a similar situation with:</a:t>
            </a:r>
          </a:p>
          <a:p>
            <a:pPr lvl="1">
              <a:lnSpc>
                <a:spcPct val="90000"/>
              </a:lnSpc>
            </a:pPr>
            <a:r>
              <a:rPr lang="en-US" altLang="en-US" sz="2400"/>
              <a:t>The sinless of Christ</a:t>
            </a:r>
          </a:p>
          <a:p>
            <a:pPr lvl="1">
              <a:lnSpc>
                <a:spcPct val="90000"/>
              </a:lnSpc>
            </a:pPr>
            <a:r>
              <a:rPr lang="en-US" altLang="en-US" sz="2400"/>
              <a:t>The goodness of God</a:t>
            </a:r>
          </a:p>
          <a:p>
            <a:pPr>
              <a:lnSpc>
                <a:spcPct val="90000"/>
              </a:lnSpc>
            </a:pPr>
            <a:r>
              <a:rPr lang="en-US" altLang="en-US" sz="2800"/>
              <a:t>We cannot prove all objections are mistaken.</a:t>
            </a:r>
          </a:p>
          <a:p>
            <a:pPr lvl="1">
              <a:lnSpc>
                <a:spcPct val="90000"/>
              </a:lnSpc>
            </a:pPr>
            <a:r>
              <a:rPr lang="en-US" altLang="en-US" sz="2400"/>
              <a:t>These are revealed doctrines.</a:t>
            </a:r>
          </a:p>
          <a:p>
            <a:pPr lvl="1">
              <a:lnSpc>
                <a:spcPct val="90000"/>
              </a:lnSpc>
            </a:pPr>
            <a:r>
              <a:rPr lang="en-US" altLang="en-US" sz="2400"/>
              <a:t>But we have good evidence that the Bible is God</a:t>
            </a:r>
            <a:r>
              <a:rPr lang="en-US" altLang="en-US" sz="2400">
                <a:cs typeface="Tahoma" pitchFamily="34" charset="0"/>
              </a:rPr>
              <a:t>'</a:t>
            </a:r>
            <a:r>
              <a:rPr lang="en-US" altLang="en-US" sz="2400"/>
              <a:t>s revelation.</a:t>
            </a:r>
          </a:p>
        </p:txBody>
      </p:sp>
    </p:spTree>
    <p:custDataLst>
      <p:tags r:id="rId1"/>
    </p:custDataLst>
  </p:cSld>
  <p:clrMapOvr>
    <a:masterClrMapping/>
  </p:clrMapOvr>
  <p:transition advTm="2013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Its Authorship</a:t>
            </a:r>
          </a:p>
        </p:txBody>
      </p:sp>
      <p:sp>
        <p:nvSpPr>
          <p:cNvPr id="10243" name="Rectangle 3"/>
          <p:cNvSpPr>
            <a:spLocks noGrp="1" noChangeArrowheads="1"/>
          </p:cNvSpPr>
          <p:nvPr>
            <p:ph type="body" idx="1"/>
          </p:nvPr>
        </p:nvSpPr>
        <p:spPr/>
        <p:txBody>
          <a:bodyPr/>
          <a:lstStyle/>
          <a:p>
            <a:r>
              <a:rPr lang="en-US" altLang="en-US"/>
              <a:t>Liberals typically reject the traditional authorship of many Biblical books:</a:t>
            </a:r>
          </a:p>
          <a:p>
            <a:pPr lvl="1"/>
            <a:r>
              <a:rPr lang="en-US" altLang="en-US"/>
              <a:t>Pentateuch</a:t>
            </a:r>
          </a:p>
          <a:p>
            <a:pPr lvl="1"/>
            <a:r>
              <a:rPr lang="en-US" altLang="en-US"/>
              <a:t>Isaiah</a:t>
            </a:r>
          </a:p>
          <a:p>
            <a:pPr lvl="1"/>
            <a:r>
              <a:rPr lang="en-US" altLang="en-US"/>
              <a:t>Daniel</a:t>
            </a:r>
          </a:p>
          <a:p>
            <a:pPr lvl="1"/>
            <a:r>
              <a:rPr lang="en-US" altLang="en-US"/>
              <a:t>Matthew</a:t>
            </a:r>
          </a:p>
          <a:p>
            <a:pPr lvl="1"/>
            <a:r>
              <a:rPr lang="en-US" altLang="en-US"/>
              <a:t>John</a:t>
            </a:r>
            <a:r>
              <a:rPr lang="en-US" altLang="en-US">
                <a:cs typeface="Tahoma" pitchFamily="34" charset="0"/>
              </a:rPr>
              <a:t>'</a:t>
            </a:r>
            <a:r>
              <a:rPr lang="en-US" altLang="en-US"/>
              <a:t>s Gospel &amp; letters</a:t>
            </a:r>
          </a:p>
          <a:p>
            <a:pPr lvl="1"/>
            <a:r>
              <a:rPr lang="en-US" altLang="en-US"/>
              <a:t>Peter</a:t>
            </a:r>
            <a:r>
              <a:rPr lang="en-US" altLang="en-US">
                <a:cs typeface="Tahoma" pitchFamily="34" charset="0"/>
              </a:rPr>
              <a:t>'</a:t>
            </a:r>
            <a:r>
              <a:rPr lang="en-US" altLang="en-US"/>
              <a:t>s letters</a:t>
            </a:r>
          </a:p>
          <a:p>
            <a:pPr lvl="1"/>
            <a:endParaRPr lang="en-US" altLang="en-US"/>
          </a:p>
        </p:txBody>
      </p:sp>
    </p:spTree>
    <p:custDataLst>
      <p:tags r:id="rId1"/>
    </p:custDataLst>
  </p:cSld>
  <p:clrMapOvr>
    <a:masterClrMapping/>
  </p:clrMapOvr>
  <p:transition advTm="1661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Its Authorship</a:t>
            </a:r>
          </a:p>
        </p:txBody>
      </p:sp>
      <p:sp>
        <p:nvSpPr>
          <p:cNvPr id="26627" name="Rectangle 3"/>
          <p:cNvSpPr>
            <a:spLocks noGrp="1" noChangeArrowheads="1"/>
          </p:cNvSpPr>
          <p:nvPr>
            <p:ph type="body" idx="1"/>
          </p:nvPr>
        </p:nvSpPr>
        <p:spPr/>
        <p:txBody>
          <a:bodyPr/>
          <a:lstStyle/>
          <a:p>
            <a:pPr>
              <a:lnSpc>
                <a:spcPct val="90000"/>
              </a:lnSpc>
            </a:pPr>
            <a:r>
              <a:rPr lang="en-US" altLang="en-US"/>
              <a:t>Evangelicals don</a:t>
            </a:r>
            <a:r>
              <a:rPr lang="en-US" altLang="en-US">
                <a:cs typeface="Tahoma" pitchFamily="34" charset="0"/>
              </a:rPr>
              <a:t>'</a:t>
            </a:r>
            <a:r>
              <a:rPr lang="en-US" altLang="en-US"/>
              <a:t>t object in principle to sources &amp; multiple authorship.</a:t>
            </a:r>
          </a:p>
          <a:p>
            <a:pPr>
              <a:lnSpc>
                <a:spcPct val="90000"/>
              </a:lnSpc>
            </a:pPr>
            <a:r>
              <a:rPr lang="en-US" altLang="en-US"/>
              <a:t>They do object to claims of contradictory sources and false authorship.</a:t>
            </a:r>
          </a:p>
          <a:p>
            <a:pPr>
              <a:lnSpc>
                <a:spcPct val="90000"/>
              </a:lnSpc>
            </a:pPr>
            <a:r>
              <a:rPr lang="en-US" altLang="en-US"/>
              <a:t>Liberals reject external evidence for speculation.</a:t>
            </a:r>
          </a:p>
          <a:p>
            <a:pPr lvl="1">
              <a:lnSpc>
                <a:spcPct val="90000"/>
              </a:lnSpc>
            </a:pPr>
            <a:r>
              <a:rPr lang="en-US" altLang="en-US"/>
              <a:t>See CS Lewis</a:t>
            </a:r>
            <a:r>
              <a:rPr lang="en-US" altLang="en-US">
                <a:cs typeface="Tahoma" pitchFamily="34" charset="0"/>
              </a:rPr>
              <a:t>'</a:t>
            </a:r>
            <a:r>
              <a:rPr lang="en-US" altLang="en-US"/>
              <a:t> article </a:t>
            </a:r>
            <a:r>
              <a:rPr lang="en-US" altLang="en-US">
                <a:cs typeface="Tahoma" pitchFamily="34" charset="0"/>
              </a:rPr>
              <a:t>"</a:t>
            </a:r>
            <a:r>
              <a:rPr lang="en-US" altLang="en-US"/>
              <a:t>On Criticism</a:t>
            </a:r>
            <a:r>
              <a:rPr lang="en-US" altLang="en-US">
                <a:cs typeface="Tahoma" pitchFamily="34" charset="0"/>
              </a:rPr>
              <a:t>"</a:t>
            </a:r>
            <a:r>
              <a:rPr lang="en-US" altLang="en-US"/>
              <a:t> in his collected essays </a:t>
            </a:r>
            <a:r>
              <a:rPr lang="en-US" altLang="en-US" i="1"/>
              <a:t>On Stories</a:t>
            </a:r>
            <a:r>
              <a:rPr lang="en-US" altLang="en-US"/>
              <a:t> and </a:t>
            </a:r>
            <a:r>
              <a:rPr lang="en-US" altLang="en-US" i="1"/>
              <a:t>Of Other Worlds</a:t>
            </a:r>
            <a:r>
              <a:rPr lang="en-US" altLang="en-US"/>
              <a:t>.</a:t>
            </a:r>
          </a:p>
        </p:txBody>
      </p:sp>
    </p:spTree>
    <p:custDataLst>
      <p:tags r:id="rId1"/>
    </p:custDataLst>
  </p:cSld>
  <p:clrMapOvr>
    <a:masterClrMapping/>
  </p:clrMapOvr>
  <p:transition advTm="914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Its Authorship</a:t>
            </a:r>
          </a:p>
        </p:txBody>
      </p:sp>
      <p:sp>
        <p:nvSpPr>
          <p:cNvPr id="31748" name="Text Box 4"/>
          <p:cNvSpPr txBox="1">
            <a:spLocks noChangeArrowheads="1"/>
          </p:cNvSpPr>
          <p:nvPr/>
        </p:nvSpPr>
        <p:spPr bwMode="auto">
          <a:xfrm>
            <a:off x="685800" y="1447800"/>
            <a:ext cx="7848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ahoma" pitchFamily="34" charset="0"/>
              </a:rPr>
              <a:t>"</a:t>
            </a:r>
            <a:r>
              <a:rPr lang="en-US" altLang="en-US" sz="2800"/>
              <a:t>Nearly all critics are prone to imagine that they know a great many facts relevant to a book which in reality that don</a:t>
            </a:r>
            <a:r>
              <a:rPr lang="en-US" altLang="en-US" sz="2800">
                <a:cs typeface="Tahoma" pitchFamily="34" charset="0"/>
              </a:rPr>
              <a:t>'</a:t>
            </a:r>
            <a:r>
              <a:rPr lang="en-US" altLang="en-US" sz="2800"/>
              <a:t>t know.  The author inevitably perceives their ignorance because he (often he alone) knows the real facts…  Surely he is as well placed for guessing about me as any scholar is for guessing about the dead.  Yet he seldom guesses right.  Hence I cannot resist the conviction that similar guesses about the dead seem plausible only because the dead are not there to refute them…</a:t>
            </a:r>
            <a:r>
              <a:rPr lang="en-US" altLang="en-US" sz="2800">
                <a:cs typeface="Tahoma" pitchFamily="34" charset="0"/>
              </a:rPr>
              <a:t>"</a:t>
            </a:r>
            <a:r>
              <a:rPr lang="en-US" altLang="en-US" sz="2800"/>
              <a:t> </a:t>
            </a:r>
            <a:r>
              <a:rPr lang="en-US" altLang="en-US" sz="2800" i="1"/>
              <a:t>On Stories</a:t>
            </a:r>
            <a:r>
              <a:rPr lang="en-US" altLang="en-US" sz="2800"/>
              <a:t>, 132-33</a:t>
            </a:r>
          </a:p>
        </p:txBody>
      </p:sp>
    </p:spTree>
    <p:custDataLst>
      <p:tags r:id="rId1"/>
    </p:custDataLst>
  </p:cSld>
  <p:clrMapOvr>
    <a:masterClrMapping/>
  </p:clrMapOvr>
  <p:transition advTm="2548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Its Miracles</a:t>
            </a:r>
          </a:p>
        </p:txBody>
      </p:sp>
      <p:sp>
        <p:nvSpPr>
          <p:cNvPr id="11267" name="Rectangle 3"/>
          <p:cNvSpPr>
            <a:spLocks noGrp="1" noChangeArrowheads="1"/>
          </p:cNvSpPr>
          <p:nvPr>
            <p:ph type="body" idx="1"/>
          </p:nvPr>
        </p:nvSpPr>
        <p:spPr/>
        <p:txBody>
          <a:bodyPr/>
          <a:lstStyle/>
          <a:p>
            <a:pPr>
              <a:lnSpc>
                <a:spcPct val="90000"/>
              </a:lnSpc>
            </a:pPr>
            <a:r>
              <a:rPr lang="en-US" altLang="en-US"/>
              <a:t>Liberals reject the historical reality of miracles.</a:t>
            </a:r>
          </a:p>
          <a:p>
            <a:pPr>
              <a:lnSpc>
                <a:spcPct val="90000"/>
              </a:lnSpc>
            </a:pPr>
            <a:r>
              <a:rPr lang="en-US" altLang="en-US"/>
              <a:t>Liberal Arguments against Miracles:</a:t>
            </a:r>
          </a:p>
          <a:p>
            <a:pPr lvl="1">
              <a:lnSpc>
                <a:spcPct val="90000"/>
              </a:lnSpc>
            </a:pPr>
            <a:r>
              <a:rPr lang="en-US" altLang="en-US"/>
              <a:t>Hume</a:t>
            </a:r>
          </a:p>
          <a:p>
            <a:pPr lvl="1">
              <a:lnSpc>
                <a:spcPct val="90000"/>
              </a:lnSpc>
            </a:pPr>
            <a:r>
              <a:rPr lang="en-US" altLang="en-US"/>
              <a:t>Harnack</a:t>
            </a:r>
          </a:p>
          <a:p>
            <a:pPr lvl="1">
              <a:lnSpc>
                <a:spcPct val="90000"/>
              </a:lnSpc>
            </a:pPr>
            <a:r>
              <a:rPr lang="en-US" altLang="en-US"/>
              <a:t>Bultmann </a:t>
            </a:r>
          </a:p>
          <a:p>
            <a:pPr>
              <a:lnSpc>
                <a:spcPct val="90000"/>
              </a:lnSpc>
            </a:pPr>
            <a:r>
              <a:rPr lang="en-US" altLang="en-US"/>
              <a:t>What Would a Miracle Look Like?</a:t>
            </a:r>
          </a:p>
          <a:p>
            <a:pPr lvl="1">
              <a:lnSpc>
                <a:spcPct val="90000"/>
              </a:lnSpc>
            </a:pPr>
            <a:r>
              <a:rPr lang="en-US" altLang="en-US"/>
              <a:t>Creation</a:t>
            </a:r>
          </a:p>
          <a:p>
            <a:pPr lvl="1">
              <a:lnSpc>
                <a:spcPct val="90000"/>
              </a:lnSpc>
            </a:pPr>
            <a:r>
              <a:rPr lang="en-US" altLang="en-US"/>
              <a:t>Fulfilled Prophecy</a:t>
            </a:r>
          </a:p>
        </p:txBody>
      </p:sp>
    </p:spTree>
    <p:custDataLst>
      <p:tags r:id="rId1"/>
    </p:custDataLst>
  </p:cSld>
  <p:clrMapOvr>
    <a:masterClrMapping/>
  </p:clrMapOvr>
  <p:transition advTm="217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3.4"/>
</p:tagLst>
</file>

<file path=ppt/tags/tag10.xml><?xml version="1.0" encoding="utf-8"?>
<p:tagLst xmlns:a="http://schemas.openxmlformats.org/drawingml/2006/main" xmlns:r="http://schemas.openxmlformats.org/officeDocument/2006/relationships" xmlns:p="http://schemas.openxmlformats.org/presentationml/2006/main">
  <p:tag name="TIMING" val="|0.4|3.8|1"/>
</p:tagLst>
</file>

<file path=ppt/tags/tag11.xml><?xml version="1.0" encoding="utf-8"?>
<p:tagLst xmlns:a="http://schemas.openxmlformats.org/drawingml/2006/main" xmlns:r="http://schemas.openxmlformats.org/officeDocument/2006/relationships" xmlns:p="http://schemas.openxmlformats.org/presentationml/2006/main">
  <p:tag name="TIMING" val="|0.8|8.7|11.5|35.3|5|29.3|12"/>
</p:tagLst>
</file>

<file path=ppt/tags/tag12.xml><?xml version="1.0" encoding="utf-8"?>
<p:tagLst xmlns:a="http://schemas.openxmlformats.org/drawingml/2006/main" xmlns:r="http://schemas.openxmlformats.org/officeDocument/2006/relationships" xmlns:p="http://schemas.openxmlformats.org/presentationml/2006/main">
  <p:tag name="TIMING" val="|1.4|22.5|23.3"/>
</p:tagLst>
</file>

<file path=ppt/tags/tag13.xml><?xml version="1.0" encoding="utf-8"?>
<p:tagLst xmlns:a="http://schemas.openxmlformats.org/drawingml/2006/main" xmlns:r="http://schemas.openxmlformats.org/officeDocument/2006/relationships" xmlns:p="http://schemas.openxmlformats.org/presentationml/2006/main">
  <p:tag name="TIMING" val="|0.6|14.5|2|3.6|3.9|5.2|7.2"/>
</p:tagLst>
</file>

<file path=ppt/tags/tag14.xml><?xml version="1.0" encoding="utf-8"?>
<p:tagLst xmlns:a="http://schemas.openxmlformats.org/drawingml/2006/main" xmlns:r="http://schemas.openxmlformats.org/officeDocument/2006/relationships" xmlns:p="http://schemas.openxmlformats.org/presentationml/2006/main">
  <p:tag name="TIMING" val="|0.3"/>
</p:tagLst>
</file>

<file path=ppt/tags/tag15.xml><?xml version="1.0" encoding="utf-8"?>
<p:tagLst xmlns:a="http://schemas.openxmlformats.org/drawingml/2006/main" xmlns:r="http://schemas.openxmlformats.org/officeDocument/2006/relationships" xmlns:p="http://schemas.openxmlformats.org/presentationml/2006/main">
  <p:tag name="TIMING" val="|0.4|16.9"/>
</p:tagLst>
</file>

<file path=ppt/tags/tag16.xml><?xml version="1.0" encoding="utf-8"?>
<p:tagLst xmlns:a="http://schemas.openxmlformats.org/drawingml/2006/main" xmlns:r="http://schemas.openxmlformats.org/officeDocument/2006/relationships" xmlns:p="http://schemas.openxmlformats.org/presentationml/2006/main">
  <p:tag name="TIMING" val="|2.5"/>
</p:tagLst>
</file>

<file path=ppt/tags/tag17.xml><?xml version="1.0" encoding="utf-8"?>
<p:tagLst xmlns:a="http://schemas.openxmlformats.org/drawingml/2006/main" xmlns:r="http://schemas.openxmlformats.org/officeDocument/2006/relationships" xmlns:p="http://schemas.openxmlformats.org/presentationml/2006/main">
  <p:tag name="TIMING" val="|0.8|1.8|3.9|3.6|49.1"/>
</p:tagLst>
</file>

<file path=ppt/tags/tag18.xml><?xml version="1.0" encoding="utf-8"?>
<p:tagLst xmlns:a="http://schemas.openxmlformats.org/drawingml/2006/main" xmlns:r="http://schemas.openxmlformats.org/officeDocument/2006/relationships" xmlns:p="http://schemas.openxmlformats.org/presentationml/2006/main">
  <p:tag name="TIMING" val="|0.5|8.7|6"/>
</p:tagLst>
</file>

<file path=ppt/tags/tag19.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8|8.3|47.6|47.6|2.5|26.3"/>
</p:tagLst>
</file>

<file path=ppt/tags/tag20.xml><?xml version="1.0" encoding="utf-8"?>
<p:tagLst xmlns:a="http://schemas.openxmlformats.org/drawingml/2006/main" xmlns:r="http://schemas.openxmlformats.org/officeDocument/2006/relationships" xmlns:p="http://schemas.openxmlformats.org/presentationml/2006/main">
  <p:tag name="TIMING" val="|0.2|19.7"/>
</p:tagLst>
</file>

<file path=ppt/tags/tag21.xml><?xml version="1.0" encoding="utf-8"?>
<p:tagLst xmlns:a="http://schemas.openxmlformats.org/drawingml/2006/main" xmlns:r="http://schemas.openxmlformats.org/officeDocument/2006/relationships" xmlns:p="http://schemas.openxmlformats.org/presentationml/2006/main">
  <p:tag name="TIMING" val="|0.3|0.9|16.2|14.8"/>
</p:tagLst>
</file>

<file path=ppt/tags/tag22.xml><?xml version="1.0" encoding="utf-8"?>
<p:tagLst xmlns:a="http://schemas.openxmlformats.org/drawingml/2006/main" xmlns:r="http://schemas.openxmlformats.org/officeDocument/2006/relationships" xmlns:p="http://schemas.openxmlformats.org/presentationml/2006/main">
  <p:tag name="TIMING" val="|0.4|3.9"/>
</p:tagLst>
</file>

<file path=ppt/tags/tag3.xml><?xml version="1.0" encoding="utf-8"?>
<p:tagLst xmlns:a="http://schemas.openxmlformats.org/drawingml/2006/main" xmlns:r="http://schemas.openxmlformats.org/officeDocument/2006/relationships" xmlns:p="http://schemas.openxmlformats.org/presentationml/2006/main">
  <p:tag name="TIMING" val="|3.3|4.3|1.4"/>
</p:tagLst>
</file>

<file path=ppt/tags/tag4.xml><?xml version="1.0" encoding="utf-8"?>
<p:tagLst xmlns:a="http://schemas.openxmlformats.org/drawingml/2006/main" xmlns:r="http://schemas.openxmlformats.org/officeDocument/2006/relationships" xmlns:p="http://schemas.openxmlformats.org/presentationml/2006/main">
  <p:tag name="TIMING" val="|0.9|0.9"/>
</p:tagLst>
</file>

<file path=ppt/tags/tag5.xml><?xml version="1.0" encoding="utf-8"?>
<p:tagLst xmlns:a="http://schemas.openxmlformats.org/drawingml/2006/main" xmlns:r="http://schemas.openxmlformats.org/officeDocument/2006/relationships" xmlns:p="http://schemas.openxmlformats.org/presentationml/2006/main">
  <p:tag name="TIMING" val="|1.5|29.2|24.9|6.2|1.8|54.1|19.5|20.9"/>
</p:tagLst>
</file>

<file path=ppt/tags/tag6.xml><?xml version="1.0" encoding="utf-8"?>
<p:tagLst xmlns:a="http://schemas.openxmlformats.org/drawingml/2006/main" xmlns:r="http://schemas.openxmlformats.org/officeDocument/2006/relationships" xmlns:p="http://schemas.openxmlformats.org/presentationml/2006/main">
  <p:tag name="TIMING" val="|0.8|4.6|69.8|18.9|39.7|14.1|9.9"/>
</p:tagLst>
</file>

<file path=ppt/tags/tag7.xml><?xml version="1.0" encoding="utf-8"?>
<p:tagLst xmlns:a="http://schemas.openxmlformats.org/drawingml/2006/main" xmlns:r="http://schemas.openxmlformats.org/officeDocument/2006/relationships" xmlns:p="http://schemas.openxmlformats.org/presentationml/2006/main">
  <p:tag name="TIMING" val="|0.6|30.6|27.5|14.6"/>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1.2|5.9|3.5|2.8|2.1|80.7|8.3|33.5"/>
</p:tagLst>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145</TotalTime>
  <Words>874</Words>
  <Application>Microsoft Office PowerPoint</Application>
  <PresentationFormat>On-screen Show (4:3)</PresentationFormat>
  <Paragraphs>102</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Balance</vt:lpstr>
      <vt:lpstr>Theological Liberalism &amp; Biblical Christianity</vt:lpstr>
      <vt:lpstr>The Influence of Liberalism</vt:lpstr>
      <vt:lpstr>The Major Differences</vt:lpstr>
      <vt:lpstr>The Bible</vt:lpstr>
      <vt:lpstr>Its Authority &amp; Inerrancy</vt:lpstr>
      <vt:lpstr>Its Authorship</vt:lpstr>
      <vt:lpstr>Its Authorship</vt:lpstr>
      <vt:lpstr>Its Authorship</vt:lpstr>
      <vt:lpstr>Its Miracles</vt:lpstr>
      <vt:lpstr>The Person &amp; Work of Jesus</vt:lpstr>
      <vt:lpstr>His Deity &amp; Humanity</vt:lpstr>
      <vt:lpstr>His Sinlessness</vt:lpstr>
      <vt:lpstr>His Death as Payment for Sin</vt:lpstr>
      <vt:lpstr>Isaiah 53:4-5</vt:lpstr>
      <vt:lpstr>New Testament</vt:lpstr>
      <vt:lpstr>God as just, yet justifying sinners</vt:lpstr>
      <vt:lpstr>His Resurrection</vt:lpstr>
      <vt:lpstr>His Return</vt:lpstr>
      <vt:lpstr>Peter on Scoffers</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Theological Liberalism &amp; Biblical Christianity</dc:title>
  <dc:creator>rnewman</dc:creator>
  <cp:lastModifiedBy>Newman</cp:lastModifiedBy>
  <cp:revision>84</cp:revision>
  <dcterms:created xsi:type="dcterms:W3CDTF">2007-03-23T19:05:50Z</dcterms:created>
  <dcterms:modified xsi:type="dcterms:W3CDTF">2015-07-09T15:05:18Z</dcterms:modified>
</cp:coreProperties>
</file>