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FDD40B-8E89-4F26-A621-635423C5EB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175F6-9CF3-448F-8A16-95E9DC44C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86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5EC0-6165-4789-B008-E94EC1B4B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382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6AD8E4-5DCD-4393-9EB8-15B2C3E00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61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0F35D-70B4-472B-B427-A36348946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9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88CD5-8549-49D5-85C2-A16EAA7A6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50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E1D86-0BCF-4780-BEB5-77ACA542C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0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DAA4-32F9-4A07-83CE-A3B0806E4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79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9E77-AF1D-464C-BD3C-6B5A13CEE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94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8CFF9-564A-45E7-8DD1-D7D22B369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7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AEDB-ABD7-4A3C-92D3-D070C1A76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90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ADF9A-261B-4FBE-AD9C-7823B34BC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7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1146AD-2B55-46DB-B2A6-0B183DFEA8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Synoptic Problem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TheSynopProb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638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Overlap &amp; Uniqueness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Canon/Content/Sections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1 – All Four – 74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2 – 3 Synoptics – 111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3 – Mt/Lk/Jn – 22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4 – Mt/Mk/Jn – 25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5 – Mt/Lk – 82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6 – Mt/Mk – 47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7 – Mt/Jn – 7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8 – Lk/Mk – 13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9 – Lk/Jn – 21 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Canon/Content/Sections</a:t>
            </a:r>
          </a:p>
          <a:p>
            <a:r>
              <a:rPr lang="en-US" altLang="en-US" sz="2400"/>
              <a:t>10a – Matthew – 62</a:t>
            </a:r>
          </a:p>
          <a:p>
            <a:r>
              <a:rPr lang="en-US" altLang="en-US" sz="2400"/>
              <a:t>10b – Mark – 19</a:t>
            </a:r>
          </a:p>
          <a:p>
            <a:r>
              <a:rPr lang="en-US" altLang="en-US" sz="2400"/>
              <a:t>10c – Luke – 72</a:t>
            </a:r>
          </a:p>
          <a:p>
            <a:r>
              <a:rPr lang="en-US" altLang="en-US" sz="2400"/>
              <a:t>10d – John - 96</a:t>
            </a:r>
          </a:p>
        </p:txBody>
      </p:sp>
    </p:spTree>
    <p:custDataLst>
      <p:tags r:id="rId1"/>
    </p:custDataLst>
  </p:cSld>
  <p:clrMapOvr>
    <a:masterClrMapping/>
  </p:clrMapOvr>
  <p:transition advTm="275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  <p:bldP spid="10342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on Overlap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Almost all of Mark is in Matthew or Luke.</a:t>
            </a:r>
          </a:p>
          <a:p>
            <a:r>
              <a:rPr lang="en-US" altLang="en-US"/>
              <a:t>Matthew &amp; Luke have much in common that is not in Mark.</a:t>
            </a:r>
          </a:p>
          <a:p>
            <a:r>
              <a:rPr lang="en-US" altLang="en-US"/>
              <a:t>Matthew &amp; Luke have much material unique to each.</a:t>
            </a:r>
          </a:p>
        </p:txBody>
      </p:sp>
    </p:spTree>
    <p:custDataLst>
      <p:tags r:id="rId1"/>
    </p:custDataLst>
  </p:cSld>
  <p:clrMapOvr>
    <a:masterClrMapping/>
  </p:clrMapOvr>
  <p:transition advTm="340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Sketch History </a:t>
            </a:r>
            <a:br>
              <a:rPr lang="en-US" altLang="en-US"/>
            </a:br>
            <a:r>
              <a:rPr lang="en-US" altLang="en-US"/>
              <a:t>of the Synoptic Problem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498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History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Tatian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</a:t>
            </a:r>
            <a:r>
              <a:rPr lang="en-US" altLang="en-US" i="1"/>
              <a:t>Diatessaron</a:t>
            </a:r>
            <a:r>
              <a:rPr lang="en-US" altLang="en-US"/>
              <a:t> (c170)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Canons of Eusebius (c330)</a:t>
            </a:r>
          </a:p>
          <a:p>
            <a:pPr>
              <a:lnSpc>
                <a:spcPct val="90000"/>
              </a:lnSpc>
            </a:pPr>
            <a:r>
              <a:rPr lang="en-US" altLang="en-US"/>
              <a:t>Augustine, </a:t>
            </a:r>
            <a:r>
              <a:rPr lang="en-US" altLang="en-US" i="1"/>
              <a:t>Harmony of the Evangelists</a:t>
            </a:r>
            <a:r>
              <a:rPr lang="en-US" altLang="en-US"/>
              <a:t> (c400)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Successive dependence Mt – Mk – Lk 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Reformation Harmonies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Two different strategies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Lump or split?</a:t>
            </a:r>
          </a:p>
        </p:txBody>
      </p:sp>
    </p:spTree>
    <p:custDataLst>
      <p:tags r:id="rId1"/>
    </p:custDataLst>
  </p:cSld>
  <p:clrMapOvr>
    <a:masterClrMapping/>
  </p:clrMapOvr>
  <p:transition advTm="260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Modern History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Primitive Gospel (Urevangelium)</a:t>
            </a:r>
          </a:p>
          <a:p>
            <a:r>
              <a:rPr lang="en-US" altLang="en-US"/>
              <a:t>Successive Dependence</a:t>
            </a:r>
          </a:p>
          <a:p>
            <a:r>
              <a:rPr lang="en-US" altLang="en-US"/>
              <a:t>Fragmentary</a:t>
            </a:r>
          </a:p>
          <a:p>
            <a:r>
              <a:rPr lang="en-US" altLang="en-US"/>
              <a:t>Oral Tradition</a:t>
            </a:r>
          </a:p>
          <a:p>
            <a:r>
              <a:rPr lang="en-US" altLang="en-US"/>
              <a:t>Two Document</a:t>
            </a:r>
          </a:p>
          <a:p>
            <a:r>
              <a:rPr lang="en-US" altLang="en-US"/>
              <a:t>Four Document</a:t>
            </a:r>
          </a:p>
        </p:txBody>
      </p:sp>
    </p:spTree>
    <p:custDataLst>
      <p:tags r:id="rId1"/>
    </p:custDataLst>
  </p:cSld>
  <p:clrMapOvr>
    <a:masterClrMapping/>
  </p:clrMapOvr>
  <p:transition advTm="31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Primitive Gospel (Urevangelium)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Common source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Might have disappeared w/ language change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Problems: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No evidence for this document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If Aramaic Matthew, why so diff from Greek?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Order differences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Apparent discrepancies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Why did Mark pick only what is in Matt &amp; Luke?</a:t>
            </a:r>
          </a:p>
        </p:txBody>
      </p:sp>
      <p:grpSp>
        <p:nvGrpSpPr>
          <p:cNvPr id="109576" name="Group 8"/>
          <p:cNvGrpSpPr>
            <a:grpSpLocks/>
          </p:cNvGrpSpPr>
          <p:nvPr/>
        </p:nvGrpSpPr>
        <p:grpSpPr bwMode="auto">
          <a:xfrm>
            <a:off x="3184525" y="1285875"/>
            <a:ext cx="2928938" cy="1990725"/>
            <a:chOff x="0" y="1446"/>
            <a:chExt cx="1845" cy="1446"/>
          </a:xfrm>
        </p:grpSpPr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0" y="1446"/>
              <a:ext cx="1845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0" y="1446"/>
              <a:ext cx="184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09577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-160" r="-154" b="-160"/>
          <a:stretch>
            <a:fillRect/>
          </a:stretch>
        </p:blipFill>
        <p:spPr>
          <a:xfrm>
            <a:off x="4953000" y="2743200"/>
            <a:ext cx="3810000" cy="2747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28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Successive Dependence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Advantages:</a:t>
            </a:r>
          </a:p>
          <a:p>
            <a:pPr lvl="1"/>
            <a:r>
              <a:rPr lang="en-US" altLang="en-US" sz="2000"/>
              <a:t>No need to postulate missing documents.</a:t>
            </a:r>
          </a:p>
          <a:p>
            <a:r>
              <a:rPr lang="en-US" altLang="en-US" sz="2400"/>
              <a:t>Problems</a:t>
            </a:r>
          </a:p>
          <a:p>
            <a:pPr lvl="1"/>
            <a:r>
              <a:rPr lang="en-US" altLang="en-US" sz="2000"/>
              <a:t>Order not obvious</a:t>
            </a:r>
          </a:p>
          <a:p>
            <a:pPr lvl="1"/>
            <a:r>
              <a:rPr lang="en-US" altLang="en-US" sz="2000"/>
              <a:t>How verbal differences arise?</a:t>
            </a:r>
          </a:p>
          <a:p>
            <a:pPr lvl="1"/>
            <a:r>
              <a:rPr lang="en-US" altLang="en-US" sz="2000"/>
              <a:t>Where does later material come from?</a:t>
            </a:r>
          </a:p>
          <a:p>
            <a:pPr lvl="1"/>
            <a:r>
              <a:rPr lang="en-US" altLang="en-US" sz="2000"/>
              <a:t>How explain apparent discrepancies?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08610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0599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-160" r="-154" b="-160"/>
          <a:stretch>
            <a:fillRect/>
          </a:stretch>
        </p:blipFill>
        <p:spPr>
          <a:xfrm>
            <a:off x="4953000" y="2514600"/>
            <a:ext cx="3810000" cy="2747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65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Fragmentary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Luke 1 implies many attempts.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Gospels look like series of anecdotes.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Apparently a variety of sources used.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Problems: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Often used to reduce reliability of sources.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View shares problems of Form Criticism.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Probably some merit, but needs repair.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grpSp>
        <p:nvGrpSpPr>
          <p:cNvPr id="111624" name="Group 8"/>
          <p:cNvGrpSpPr>
            <a:grpSpLocks/>
          </p:cNvGrpSpPr>
          <p:nvPr/>
        </p:nvGrpSpPr>
        <p:grpSpPr bwMode="auto">
          <a:xfrm>
            <a:off x="3184525" y="1285875"/>
            <a:ext cx="2928938" cy="1990725"/>
            <a:chOff x="0" y="1446"/>
            <a:chExt cx="1845" cy="1446"/>
          </a:xfrm>
        </p:grpSpPr>
        <p:sp>
          <p:nvSpPr>
            <p:cNvPr id="111622" name="Rectangle 6"/>
            <p:cNvSpPr>
              <a:spLocks noChangeArrowheads="1"/>
            </p:cNvSpPr>
            <p:nvPr/>
          </p:nvSpPr>
          <p:spPr bwMode="auto">
            <a:xfrm>
              <a:off x="0" y="1446"/>
              <a:ext cx="1845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1623" name="Rectangle 7"/>
            <p:cNvSpPr>
              <a:spLocks noChangeArrowheads="1"/>
            </p:cNvSpPr>
            <p:nvPr/>
          </p:nvSpPr>
          <p:spPr bwMode="auto">
            <a:xfrm>
              <a:off x="0" y="1446"/>
              <a:ext cx="184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11625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-160" r="-154" b="-160"/>
          <a:stretch>
            <a:fillRect/>
          </a:stretch>
        </p:blipFill>
        <p:spPr>
          <a:xfrm>
            <a:off x="5029200" y="2667000"/>
            <a:ext cx="3810000" cy="2747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3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Oral Tradition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Seems to have been an early oral period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But oral transmission is often very reliable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Problems: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Should not insist all sources were oral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Shorthand did exist in antiquity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Probably a combination of oral &amp; written sources</a:t>
            </a:r>
          </a:p>
        </p:txBody>
      </p:sp>
      <p:grpSp>
        <p:nvGrpSpPr>
          <p:cNvPr id="112648" name="Group 8"/>
          <p:cNvGrpSpPr>
            <a:grpSpLocks/>
          </p:cNvGrpSpPr>
          <p:nvPr/>
        </p:nvGrpSpPr>
        <p:grpSpPr bwMode="auto">
          <a:xfrm>
            <a:off x="3184525" y="1285875"/>
            <a:ext cx="2928938" cy="1990725"/>
            <a:chOff x="0" y="1446"/>
            <a:chExt cx="1845" cy="1446"/>
          </a:xfrm>
        </p:grpSpPr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0" y="1446"/>
              <a:ext cx="1845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0" y="1446"/>
              <a:ext cx="184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12649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-160" r="-154" b="-160"/>
          <a:stretch>
            <a:fillRect/>
          </a:stretch>
        </p:blipFill>
        <p:spPr>
          <a:xfrm>
            <a:off x="5145088" y="2700338"/>
            <a:ext cx="3810000" cy="2747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06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&amp; Four Document Theories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Matt &amp; Luke do follow Mark’s order.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When divergent, don’t follow each other.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Problems: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No evidence for Q, M, L.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Verbal differences peculiar for copying.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Why did Luke omit a large section of Mark?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Why did Matt follow Mark so slavishly?</a:t>
            </a:r>
          </a:p>
        </p:txBody>
      </p:sp>
      <p:grpSp>
        <p:nvGrpSpPr>
          <p:cNvPr id="113672" name="Group 8"/>
          <p:cNvGrpSpPr>
            <a:grpSpLocks/>
          </p:cNvGrpSpPr>
          <p:nvPr/>
        </p:nvGrpSpPr>
        <p:grpSpPr bwMode="auto">
          <a:xfrm>
            <a:off x="3184525" y="1285875"/>
            <a:ext cx="2928938" cy="1990725"/>
            <a:chOff x="0" y="1446"/>
            <a:chExt cx="1845" cy="1446"/>
          </a:xfrm>
        </p:grpSpPr>
        <p:sp>
          <p:nvSpPr>
            <p:cNvPr id="113670" name="Rectangle 6"/>
            <p:cNvSpPr>
              <a:spLocks noChangeArrowheads="1"/>
            </p:cNvSpPr>
            <p:nvPr/>
          </p:nvSpPr>
          <p:spPr bwMode="auto">
            <a:xfrm>
              <a:off x="0" y="1446"/>
              <a:ext cx="1845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671" name="Rectangle 7"/>
            <p:cNvSpPr>
              <a:spLocks noChangeArrowheads="1"/>
            </p:cNvSpPr>
            <p:nvPr/>
          </p:nvSpPr>
          <p:spPr bwMode="auto">
            <a:xfrm>
              <a:off x="0" y="1446"/>
              <a:ext cx="184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13678" name="Group 14"/>
          <p:cNvGrpSpPr>
            <a:grpSpLocks/>
          </p:cNvGrpSpPr>
          <p:nvPr/>
        </p:nvGrpSpPr>
        <p:grpSpPr bwMode="auto">
          <a:xfrm>
            <a:off x="3184525" y="1285875"/>
            <a:ext cx="2928938" cy="1990725"/>
            <a:chOff x="0" y="1446"/>
            <a:chExt cx="1845" cy="1446"/>
          </a:xfrm>
        </p:grpSpPr>
        <p:sp>
          <p:nvSpPr>
            <p:cNvPr id="113676" name="Rectangle 12"/>
            <p:cNvSpPr>
              <a:spLocks noChangeArrowheads="1"/>
            </p:cNvSpPr>
            <p:nvPr/>
          </p:nvSpPr>
          <p:spPr bwMode="auto">
            <a:xfrm>
              <a:off x="0" y="1446"/>
              <a:ext cx="1845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677" name="Rectangle 13"/>
            <p:cNvSpPr>
              <a:spLocks noChangeArrowheads="1"/>
            </p:cNvSpPr>
            <p:nvPr/>
          </p:nvSpPr>
          <p:spPr bwMode="auto">
            <a:xfrm>
              <a:off x="0" y="1446"/>
              <a:ext cx="184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136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-160" r="-154" b="-160"/>
          <a:stretch>
            <a:fillRect/>
          </a:stretch>
        </p:blipFill>
        <p:spPr bwMode="auto">
          <a:xfrm>
            <a:off x="5638800" y="1295400"/>
            <a:ext cx="29718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82" name="Group 18"/>
          <p:cNvGrpSpPr>
            <a:grpSpLocks/>
          </p:cNvGrpSpPr>
          <p:nvPr/>
        </p:nvGrpSpPr>
        <p:grpSpPr bwMode="auto">
          <a:xfrm>
            <a:off x="3184525" y="1285875"/>
            <a:ext cx="2928938" cy="1990725"/>
            <a:chOff x="0" y="1446"/>
            <a:chExt cx="1845" cy="1446"/>
          </a:xfrm>
        </p:grpSpPr>
        <p:sp>
          <p:nvSpPr>
            <p:cNvPr id="113680" name="Rectangle 16"/>
            <p:cNvSpPr>
              <a:spLocks noChangeArrowheads="1"/>
            </p:cNvSpPr>
            <p:nvPr/>
          </p:nvSpPr>
          <p:spPr bwMode="auto">
            <a:xfrm>
              <a:off x="0" y="1446"/>
              <a:ext cx="1845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681" name="Rectangle 17"/>
            <p:cNvSpPr>
              <a:spLocks noChangeArrowheads="1"/>
            </p:cNvSpPr>
            <p:nvPr/>
          </p:nvSpPr>
          <p:spPr bwMode="auto">
            <a:xfrm>
              <a:off x="0" y="1446"/>
              <a:ext cx="184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13686" name="Group 22"/>
          <p:cNvGrpSpPr>
            <a:grpSpLocks/>
          </p:cNvGrpSpPr>
          <p:nvPr/>
        </p:nvGrpSpPr>
        <p:grpSpPr bwMode="auto">
          <a:xfrm>
            <a:off x="3184525" y="1285875"/>
            <a:ext cx="2928938" cy="1990725"/>
            <a:chOff x="0" y="1446"/>
            <a:chExt cx="1845" cy="1446"/>
          </a:xfrm>
        </p:grpSpPr>
        <p:sp>
          <p:nvSpPr>
            <p:cNvPr id="113684" name="Rectangle 20"/>
            <p:cNvSpPr>
              <a:spLocks noChangeArrowheads="1"/>
            </p:cNvSpPr>
            <p:nvPr/>
          </p:nvSpPr>
          <p:spPr bwMode="auto">
            <a:xfrm>
              <a:off x="0" y="1446"/>
              <a:ext cx="1845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685" name="Rectangle 21"/>
            <p:cNvSpPr>
              <a:spLocks noChangeArrowheads="1"/>
            </p:cNvSpPr>
            <p:nvPr/>
          </p:nvSpPr>
          <p:spPr bwMode="auto">
            <a:xfrm>
              <a:off x="0" y="1446"/>
              <a:ext cx="184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13687" name="Picture 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-160" r="-154" b="-160"/>
          <a:stretch>
            <a:fillRect/>
          </a:stretch>
        </p:blipFill>
        <p:spPr>
          <a:xfrm>
            <a:off x="5105400" y="3657600"/>
            <a:ext cx="3810000" cy="2747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26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Synoptic Problem?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Synoptic means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looking together.</a:t>
            </a:r>
            <a:r>
              <a:rPr lang="en-US" altLang="en-US">
                <a:cs typeface="Tahoma" pitchFamily="34" charset="0"/>
              </a:rPr>
              <a:t>"</a:t>
            </a:r>
          </a:p>
          <a:p>
            <a:pPr lvl="1"/>
            <a:r>
              <a:rPr lang="en-US" altLang="en-US"/>
              <a:t>Matthew, Mark &amp; Luke are very similar.</a:t>
            </a:r>
          </a:p>
          <a:p>
            <a:pPr lvl="1"/>
            <a:r>
              <a:rPr lang="en-US" altLang="en-US"/>
              <a:t>John is rather different.</a:t>
            </a:r>
          </a:p>
          <a:p>
            <a:r>
              <a:rPr lang="en-US" altLang="en-US"/>
              <a:t>How are the Synoptic Gospels related?</a:t>
            </a:r>
          </a:p>
          <a:p>
            <a:pPr lvl="1"/>
            <a:r>
              <a:rPr lang="en-US" altLang="en-US"/>
              <a:t>How explain their similarities?</a:t>
            </a:r>
          </a:p>
          <a:p>
            <a:pPr lvl="1"/>
            <a:r>
              <a:rPr lang="en-US" altLang="en-US"/>
              <a:t>How explain their differences?</a:t>
            </a:r>
          </a:p>
        </p:txBody>
      </p:sp>
    </p:spTree>
    <p:custDataLst>
      <p:tags r:id="rId1"/>
    </p:custDataLst>
  </p:cSld>
  <p:clrMapOvr>
    <a:masterClrMapping/>
  </p:clrMapOvr>
  <p:transition advTm="343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Proposed Solution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Gospels written by traditional authors, who used both oral and written sources.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Internal evidence looks like Mark is source for Matthew &amp; Luke, but doesn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t fit order of writing.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Suggest that Matt &amp; Luke depend on oral form of Mark, i.e. the apostolic tradition.</a:t>
            </a:r>
          </a:p>
        </p:txBody>
      </p:sp>
      <p:grpSp>
        <p:nvGrpSpPr>
          <p:cNvPr id="114696" name="Group 8"/>
          <p:cNvGrpSpPr>
            <a:grpSpLocks/>
          </p:cNvGrpSpPr>
          <p:nvPr/>
        </p:nvGrpSpPr>
        <p:grpSpPr bwMode="auto">
          <a:xfrm>
            <a:off x="2795588" y="704850"/>
            <a:ext cx="3705225" cy="2552700"/>
            <a:chOff x="0" y="1800"/>
            <a:chExt cx="2334" cy="1800"/>
          </a:xfrm>
        </p:grpSpPr>
        <p:sp>
          <p:nvSpPr>
            <p:cNvPr id="114694" name="Rectangle 6"/>
            <p:cNvSpPr>
              <a:spLocks noChangeArrowheads="1"/>
            </p:cNvSpPr>
            <p:nvPr/>
          </p:nvSpPr>
          <p:spPr bwMode="auto">
            <a:xfrm>
              <a:off x="0" y="1800"/>
              <a:ext cx="2334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695" name="Rectangle 7"/>
            <p:cNvSpPr>
              <a:spLocks noChangeArrowheads="1"/>
            </p:cNvSpPr>
            <p:nvPr/>
          </p:nvSpPr>
          <p:spPr bwMode="auto">
            <a:xfrm>
              <a:off x="0" y="1800"/>
              <a:ext cx="233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14697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" t="-171" r="-162" b="-171"/>
          <a:stretch>
            <a:fillRect/>
          </a:stretch>
        </p:blipFill>
        <p:spPr>
          <a:xfrm>
            <a:off x="4953000" y="2590800"/>
            <a:ext cx="3810000" cy="2757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86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this </a:t>
            </a:r>
            <a:br>
              <a:rPr lang="en-US" altLang="en-US"/>
            </a:br>
            <a:r>
              <a:rPr lang="en-US" altLang="en-US"/>
              <a:t>explain the similarities?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All depend on the life of Christ, real series of historical events.</a:t>
            </a:r>
          </a:p>
          <a:p>
            <a:r>
              <a:rPr lang="en-US" altLang="en-US" sz="2800"/>
              <a:t>All depend on oral teaching of Apostles.</a:t>
            </a:r>
          </a:p>
          <a:p>
            <a:r>
              <a:rPr lang="en-US" altLang="en-US" sz="2800"/>
              <a:t>Peter (source of Mark) was their spokesman.</a:t>
            </a:r>
          </a:p>
          <a:p>
            <a:r>
              <a:rPr lang="en-US" altLang="en-US" sz="2800"/>
              <a:t>Both Matthew &amp; Luke used Jesus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 oral teaching materials in addition.</a:t>
            </a:r>
          </a:p>
          <a:p>
            <a:r>
              <a:rPr lang="en-US" altLang="en-US" sz="2800"/>
              <a:t>Perhaps the disciples memorized his teaching.</a:t>
            </a:r>
          </a:p>
          <a:p>
            <a:r>
              <a:rPr lang="en-US" altLang="en-US" sz="2800"/>
              <a:t>Some notes were likely used.</a:t>
            </a:r>
          </a:p>
        </p:txBody>
      </p:sp>
    </p:spTree>
    <p:custDataLst>
      <p:tags r:id="rId1"/>
    </p:custDataLst>
  </p:cSld>
  <p:clrMapOvr>
    <a:masterClrMapping/>
  </p:clrMapOvr>
  <p:transition advTm="116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this </a:t>
            </a:r>
            <a:br>
              <a:rPr lang="en-US" altLang="en-US"/>
            </a:br>
            <a:r>
              <a:rPr lang="en-US" altLang="en-US"/>
              <a:t>explain the differences?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teaching was repetitive.</a:t>
            </a:r>
          </a:p>
          <a:p>
            <a:r>
              <a:rPr lang="en-US" altLang="en-US"/>
              <a:t>Some of his actions were repeated.</a:t>
            </a:r>
          </a:p>
          <a:p>
            <a:r>
              <a:rPr lang="en-US" altLang="en-US"/>
              <a:t>Witnesses emphasize different features.</a:t>
            </a:r>
          </a:p>
          <a:p>
            <a:r>
              <a:rPr lang="en-US" altLang="en-US"/>
              <a:t>Oral repetition produces variation.</a:t>
            </a:r>
          </a:p>
          <a:p>
            <a:r>
              <a:rPr lang="en-US" altLang="en-US"/>
              <a:t>Gospel writers condensed materials.</a:t>
            </a:r>
          </a:p>
          <a:p>
            <a:r>
              <a:rPr lang="en-US" altLang="en-US"/>
              <a:t>They did not know everything.</a:t>
            </a:r>
          </a:p>
          <a:p>
            <a:r>
              <a:rPr lang="en-US" altLang="en-US"/>
              <a:t>They did not use all they knew.</a:t>
            </a:r>
          </a:p>
        </p:txBody>
      </p:sp>
    </p:spTree>
    <p:custDataLst>
      <p:tags r:id="rId1"/>
    </p:custDataLst>
  </p:cSld>
  <p:clrMapOvr>
    <a:masterClrMapping/>
  </p:clrMapOvr>
  <p:transition advTm="2257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this </a:t>
            </a:r>
            <a:br>
              <a:rPr lang="en-US" altLang="en-US"/>
            </a:br>
            <a:r>
              <a:rPr lang="en-US" altLang="en-US"/>
              <a:t>fit with inspiration?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Inspiration is not usually dictation.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Authors have various styles.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Consistent with approximate language…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accounts are harmonious.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But we may not be sure how to harmonize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Inspiration is a revealed doctrine, not an inductive one.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Like sinlessness of Christ, goodness of God</a:t>
            </a:r>
          </a:p>
        </p:txBody>
      </p:sp>
    </p:spTree>
    <p:custDataLst>
      <p:tags r:id="rId1"/>
    </p:custDataLst>
  </p:cSld>
  <p:clrMapOvr>
    <a:masterClrMapping/>
  </p:clrMapOvr>
  <p:transition advTm="2672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But not the end of the debate!</a:t>
            </a:r>
          </a:p>
        </p:txBody>
      </p:sp>
    </p:spTree>
    <p:custDataLst>
      <p:tags r:id="rId1"/>
    </p:custDataLst>
  </p:cSld>
  <p:clrMapOvr>
    <a:masterClrMapping/>
  </p:clrMapOvr>
  <p:transition advTm="36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Synoptic Problem?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Synoptics are unusually similar:</a:t>
            </a:r>
          </a:p>
          <a:p>
            <a:pPr lvl="1"/>
            <a:r>
              <a:rPr lang="en-US" altLang="en-US"/>
              <a:t>3 years ministry, only a few hours given</a:t>
            </a:r>
          </a:p>
          <a:p>
            <a:pPr lvl="1"/>
            <a:r>
              <a:rPr lang="en-US" altLang="en-US"/>
              <a:t>100s healed, just a few narrated</a:t>
            </a:r>
          </a:p>
          <a:p>
            <a:r>
              <a:rPr lang="en-US" altLang="en-US"/>
              <a:t>Those who reject Gospels claim:</a:t>
            </a:r>
          </a:p>
          <a:p>
            <a:pPr lvl="1"/>
            <a:r>
              <a:rPr lang="en-US" altLang="en-US"/>
              <a:t>Similarities due to copying</a:t>
            </a:r>
          </a:p>
          <a:p>
            <a:pPr lvl="1"/>
            <a:r>
              <a:rPr lang="en-US" altLang="en-US"/>
              <a:t>Differences due to:</a:t>
            </a:r>
          </a:p>
          <a:p>
            <a:pPr lvl="2"/>
            <a:r>
              <a:rPr lang="en-US" altLang="en-US"/>
              <a:t>Intentional changes</a:t>
            </a:r>
          </a:p>
          <a:p>
            <a:pPr lvl="2"/>
            <a:r>
              <a:rPr lang="en-US" altLang="en-US"/>
              <a:t>Authors unaware of each other</a:t>
            </a:r>
          </a:p>
        </p:txBody>
      </p:sp>
    </p:spTree>
    <p:custDataLst>
      <p:tags r:id="rId1"/>
    </p:custDataLst>
  </p:cSld>
  <p:clrMapOvr>
    <a:masterClrMapping/>
  </p:clrMapOvr>
  <p:transition advTm="55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Phenomena </a:t>
            </a:r>
            <a:br>
              <a:rPr lang="en-US" altLang="en-US"/>
            </a:br>
            <a:r>
              <a:rPr lang="en-US" altLang="en-US"/>
              <a:t>of the Synoptic Problem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438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Phenomena </a:t>
            </a:r>
            <a:br>
              <a:rPr lang="en-US" altLang="en-US"/>
            </a:br>
            <a:r>
              <a:rPr lang="en-US" altLang="en-US"/>
              <a:t>of the Synoptic Problem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Verbal agreements &amp; differences</a:t>
            </a:r>
          </a:p>
          <a:p>
            <a:r>
              <a:rPr lang="en-US" altLang="en-US"/>
              <a:t>Differences in order of events</a:t>
            </a:r>
          </a:p>
          <a:p>
            <a:r>
              <a:rPr lang="en-US" altLang="en-US"/>
              <a:t>Overlap &amp; uniqueness of content</a:t>
            </a:r>
          </a:p>
        </p:txBody>
      </p:sp>
    </p:spTree>
    <p:custDataLst>
      <p:tags r:id="rId1"/>
    </p:custDataLst>
  </p:cSld>
  <p:clrMapOvr>
    <a:masterClrMapping/>
  </p:clrMapOvr>
  <p:transition advTm="13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Verbal Agreements &amp; Differences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Sample – the Parable of the Sower</a:t>
            </a:r>
          </a:p>
          <a:p>
            <a:r>
              <a:rPr lang="en-US" altLang="en-US"/>
              <a:t>Alford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summary: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447800" y="3200400"/>
            <a:ext cx="7315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phenomena presented will be much as follows: first, perhaps, we shall have three, five or more [words] identical, then as many wholly distinct, then two clauses or more, expressed in the same words but differing order; then a clause contained in one or two and not in the third [Gospel]; then several words identical; then a clause not only wholly distinct, but apparently inconsistent…</a:t>
            </a:r>
          </a:p>
        </p:txBody>
      </p:sp>
    </p:spTree>
    <p:custDataLst>
      <p:tags r:id="rId1"/>
    </p:custDataLst>
  </p:cSld>
  <p:clrMapOvr>
    <a:masterClrMapping/>
  </p:clrMapOvr>
  <p:transition advTm="92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  <p:bldP spid="993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Verbal Agreements &amp; Differences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Book – unique – agree w 2 – agree w 1</a:t>
            </a:r>
          </a:p>
          <a:p>
            <a:r>
              <a:rPr lang="en-US" altLang="en-US"/>
              <a:t>Mark	40%		22%		38%</a:t>
            </a:r>
          </a:p>
          <a:p>
            <a:r>
              <a:rPr lang="en-US" altLang="en-US"/>
              <a:t>Matt	56%		14%		30%</a:t>
            </a:r>
          </a:p>
          <a:p>
            <a:r>
              <a:rPr lang="en-US" altLang="en-US"/>
              <a:t>Luke	67%		12%		21%</a:t>
            </a:r>
          </a:p>
        </p:txBody>
      </p:sp>
    </p:spTree>
    <p:custDataLst>
      <p:tags r:id="rId1"/>
    </p:custDataLst>
  </p:cSld>
  <p:clrMapOvr>
    <a:masterClrMapping/>
  </p:clrMapOvr>
  <p:transition advTm="61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Differences in Order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Order is mainly the same.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Check any Synopsis.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Some differences do occur: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Healing Peter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s m-in-law vs leper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Order of temptations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Order of cup &amp; bread at Last Supper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Some complications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Correct text?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Same event?</a:t>
            </a:r>
          </a:p>
        </p:txBody>
      </p:sp>
    </p:spTree>
    <p:custDataLst>
      <p:tags r:id="rId1"/>
    </p:custDataLst>
  </p:cSld>
  <p:clrMapOvr>
    <a:masterClrMapping/>
  </p:clrMapOvr>
  <p:transition advTm="150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Overlap &amp; Uniqueness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024188" y="1800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t="-256" r="-261" b="-256"/>
          <a:stretch>
            <a:fillRect/>
          </a:stretch>
        </p:blipFill>
        <p:spPr bwMode="auto">
          <a:xfrm>
            <a:off x="2392363" y="2209800"/>
            <a:ext cx="3675062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4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|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31.3|17|27.7|72.5|19.3|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5.1|1.1|1.7|1.3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6.6|1.6|4.2|18.3|3.3|15.6|12.5|9.6|1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5.2|1.6|5.8|2.8|20.8|21.1|1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8|1.4|38.8|10.1|15.1|1.7|12.8|1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9|1.5|25.9|30.4|2|9.6|18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6|64.7|1.6|11.8|7.1|1.2|35.8|60.9|2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0.7|15.4|12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33.6|11.9|9.2|2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6|3|3.5|6.4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4.4|56.4|34.8|35.5|29.5|19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11.3|3.7|18.5|3.9|96.9|29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14.9|8.3|2.3|5.5|7.7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6|1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4|14.5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.5|6.1|4.2|15.9|9.5|16.7|14.7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4|2.5|14.6|17.7|23.5|5.2|29.7|6.7|2.7|7|17.2|7.8|4|2.6|2.1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199</TotalTime>
  <Words>885</Words>
  <Application>Microsoft Office PowerPoint</Application>
  <PresentationFormat>On-screen Show (4:3)</PresentationFormat>
  <Paragraphs>152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Blends</vt:lpstr>
      <vt:lpstr>The Synoptic Problem</vt:lpstr>
      <vt:lpstr>What is the Synoptic Problem?</vt:lpstr>
      <vt:lpstr>What is the Synoptic Problem?</vt:lpstr>
      <vt:lpstr>The Phenomena  of the Synoptic Problem</vt:lpstr>
      <vt:lpstr>The Phenomena  of the Synoptic Problem</vt:lpstr>
      <vt:lpstr>Verbal Agreements &amp; Differences</vt:lpstr>
      <vt:lpstr>Verbal Agreements &amp; Differences</vt:lpstr>
      <vt:lpstr>Differences in Order</vt:lpstr>
      <vt:lpstr>Overlap &amp; Uniqueness</vt:lpstr>
      <vt:lpstr>Overlap &amp; Uniqueness</vt:lpstr>
      <vt:lpstr>Summary on Overlap</vt:lpstr>
      <vt:lpstr>Sketch History  of the Synoptic Problem</vt:lpstr>
      <vt:lpstr>Early History</vt:lpstr>
      <vt:lpstr>Modern History</vt:lpstr>
      <vt:lpstr>Primitive Gospel (Urevangelium)</vt:lpstr>
      <vt:lpstr>Successive Dependence</vt:lpstr>
      <vt:lpstr>Fragmentary</vt:lpstr>
      <vt:lpstr>Oral Tradition</vt:lpstr>
      <vt:lpstr>Two &amp; Four Document Theories</vt:lpstr>
      <vt:lpstr>A Proposed Solution</vt:lpstr>
      <vt:lpstr>How does this  explain the similarities?</vt:lpstr>
      <vt:lpstr>How does this  explain the differences?</vt:lpstr>
      <vt:lpstr>How does this  fit with inspiration?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Synoptic Problem</dc:title>
  <dc:creator>RC Newman</dc:creator>
  <cp:lastModifiedBy>Newman</cp:lastModifiedBy>
  <cp:revision>66</cp:revision>
  <cp:lastPrinted>1601-01-01T00:00:00Z</cp:lastPrinted>
  <dcterms:created xsi:type="dcterms:W3CDTF">2002-10-16T15:32:27Z</dcterms:created>
  <dcterms:modified xsi:type="dcterms:W3CDTF">2015-07-09T15:11:24Z</dcterms:modified>
</cp:coreProperties>
</file>