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332" r:id="rId4"/>
    <p:sldId id="258" r:id="rId5"/>
    <p:sldId id="259" r:id="rId6"/>
    <p:sldId id="260" r:id="rId7"/>
    <p:sldId id="261" r:id="rId8"/>
    <p:sldId id="262" r:id="rId9"/>
    <p:sldId id="263" r:id="rId10"/>
    <p:sldId id="264" r:id="rId11"/>
    <p:sldId id="265" r:id="rId12"/>
    <p:sldId id="266" r:id="rId13"/>
    <p:sldId id="269" r:id="rId14"/>
    <p:sldId id="270" r:id="rId15"/>
    <p:sldId id="271" r:id="rId16"/>
    <p:sldId id="267" r:id="rId17"/>
    <p:sldId id="268" r:id="rId18"/>
    <p:sldId id="273" r:id="rId19"/>
    <p:sldId id="272" r:id="rId20"/>
    <p:sldId id="275"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33" r:id="rId56"/>
    <p:sldId id="309" r:id="rId57"/>
    <p:sldId id="310" r:id="rId58"/>
    <p:sldId id="311" r:id="rId59"/>
    <p:sldId id="312" r:id="rId60"/>
    <p:sldId id="334"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31" r:id="rId75"/>
    <p:sldId id="326" r:id="rId76"/>
    <p:sldId id="327" r:id="rId77"/>
    <p:sldId id="328" r:id="rId78"/>
    <p:sldId id="329" r:id="rId79"/>
    <p:sldId id="330"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EB1E2C-FEA3-4174-B735-A93526332505}" type="slidenum">
              <a:rPr lang="en-US" altLang="en-US"/>
              <a:pPr/>
              <a:t>‹#›</a:t>
            </a:fld>
            <a:endParaRPr lang="en-US" altLang="en-US"/>
          </a:p>
        </p:txBody>
      </p:sp>
    </p:spTree>
    <p:extLst>
      <p:ext uri="{BB962C8B-B14F-4D97-AF65-F5344CB8AC3E}">
        <p14:creationId xmlns:p14="http://schemas.microsoft.com/office/powerpoint/2010/main" val="378994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5733F7-0D8D-4A94-8794-179BF1FFF309}" type="slidenum">
              <a:rPr lang="en-US" altLang="en-US"/>
              <a:pPr/>
              <a:t>‹#›</a:t>
            </a:fld>
            <a:endParaRPr lang="en-US" altLang="en-US"/>
          </a:p>
        </p:txBody>
      </p:sp>
    </p:spTree>
    <p:extLst>
      <p:ext uri="{BB962C8B-B14F-4D97-AF65-F5344CB8AC3E}">
        <p14:creationId xmlns:p14="http://schemas.microsoft.com/office/powerpoint/2010/main" val="31002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D06E01-F453-4381-9FFC-C04700C20A1E}" type="slidenum">
              <a:rPr lang="en-US" altLang="en-US"/>
              <a:pPr/>
              <a:t>‹#›</a:t>
            </a:fld>
            <a:endParaRPr lang="en-US" altLang="en-US"/>
          </a:p>
        </p:txBody>
      </p:sp>
    </p:spTree>
    <p:extLst>
      <p:ext uri="{BB962C8B-B14F-4D97-AF65-F5344CB8AC3E}">
        <p14:creationId xmlns:p14="http://schemas.microsoft.com/office/powerpoint/2010/main" val="308827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81911FA-F210-4DD1-93D2-DFA8401C8361}" type="slidenum">
              <a:rPr lang="en-US" altLang="en-US"/>
              <a:pPr/>
              <a:t>‹#›</a:t>
            </a:fld>
            <a:endParaRPr lang="en-US" altLang="en-US"/>
          </a:p>
        </p:txBody>
      </p:sp>
    </p:spTree>
    <p:extLst>
      <p:ext uri="{BB962C8B-B14F-4D97-AF65-F5344CB8AC3E}">
        <p14:creationId xmlns:p14="http://schemas.microsoft.com/office/powerpoint/2010/main" val="22927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ED463CA-1F5A-4D25-90B6-4452E82F7624}" type="slidenum">
              <a:rPr lang="en-US" altLang="en-US"/>
              <a:pPr/>
              <a:t>‹#›</a:t>
            </a:fld>
            <a:endParaRPr lang="en-US" altLang="en-US"/>
          </a:p>
        </p:txBody>
      </p:sp>
    </p:spTree>
    <p:extLst>
      <p:ext uri="{BB962C8B-B14F-4D97-AF65-F5344CB8AC3E}">
        <p14:creationId xmlns:p14="http://schemas.microsoft.com/office/powerpoint/2010/main" val="197662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7AEF776-00EC-46F5-9B70-910D6744E8B7}" type="slidenum">
              <a:rPr lang="en-US" altLang="en-US"/>
              <a:pPr/>
              <a:t>‹#›</a:t>
            </a:fld>
            <a:endParaRPr lang="en-US" altLang="en-US"/>
          </a:p>
        </p:txBody>
      </p:sp>
    </p:spTree>
    <p:extLst>
      <p:ext uri="{BB962C8B-B14F-4D97-AF65-F5344CB8AC3E}">
        <p14:creationId xmlns:p14="http://schemas.microsoft.com/office/powerpoint/2010/main" val="272653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3C7004-DA4B-47B9-A6C6-C757DA2315C5}" type="slidenum">
              <a:rPr lang="en-US" altLang="en-US"/>
              <a:pPr/>
              <a:t>‹#›</a:t>
            </a:fld>
            <a:endParaRPr lang="en-US" altLang="en-US"/>
          </a:p>
        </p:txBody>
      </p:sp>
    </p:spTree>
    <p:extLst>
      <p:ext uri="{BB962C8B-B14F-4D97-AF65-F5344CB8AC3E}">
        <p14:creationId xmlns:p14="http://schemas.microsoft.com/office/powerpoint/2010/main" val="56502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371763-2A45-4D9B-863F-A289A4870E01}" type="slidenum">
              <a:rPr lang="en-US" altLang="en-US"/>
              <a:pPr/>
              <a:t>‹#›</a:t>
            </a:fld>
            <a:endParaRPr lang="en-US" altLang="en-US"/>
          </a:p>
        </p:txBody>
      </p:sp>
    </p:spTree>
    <p:extLst>
      <p:ext uri="{BB962C8B-B14F-4D97-AF65-F5344CB8AC3E}">
        <p14:creationId xmlns:p14="http://schemas.microsoft.com/office/powerpoint/2010/main" val="88867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C7BC06-9397-4581-BC38-FCD1631D4D5A}" type="slidenum">
              <a:rPr lang="en-US" altLang="en-US"/>
              <a:pPr/>
              <a:t>‹#›</a:t>
            </a:fld>
            <a:endParaRPr lang="en-US" altLang="en-US"/>
          </a:p>
        </p:txBody>
      </p:sp>
    </p:spTree>
    <p:extLst>
      <p:ext uri="{BB962C8B-B14F-4D97-AF65-F5344CB8AC3E}">
        <p14:creationId xmlns:p14="http://schemas.microsoft.com/office/powerpoint/2010/main" val="187074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BB63F8F-3438-4632-84A2-6B08F5823A4F}" type="slidenum">
              <a:rPr lang="en-US" altLang="en-US"/>
              <a:pPr/>
              <a:t>‹#›</a:t>
            </a:fld>
            <a:endParaRPr lang="en-US" altLang="en-US"/>
          </a:p>
        </p:txBody>
      </p:sp>
    </p:spTree>
    <p:extLst>
      <p:ext uri="{BB962C8B-B14F-4D97-AF65-F5344CB8AC3E}">
        <p14:creationId xmlns:p14="http://schemas.microsoft.com/office/powerpoint/2010/main" val="294490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14A5814-1FB6-4713-9918-D6B71E36264A}" type="slidenum">
              <a:rPr lang="en-US" altLang="en-US"/>
              <a:pPr/>
              <a:t>‹#›</a:t>
            </a:fld>
            <a:endParaRPr lang="en-US" altLang="en-US"/>
          </a:p>
        </p:txBody>
      </p:sp>
    </p:spTree>
    <p:extLst>
      <p:ext uri="{BB962C8B-B14F-4D97-AF65-F5344CB8AC3E}">
        <p14:creationId xmlns:p14="http://schemas.microsoft.com/office/powerpoint/2010/main" val="18980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8015558-E8CB-4DDC-A5E0-076623FF70D3}" type="slidenum">
              <a:rPr lang="en-US" altLang="en-US"/>
              <a:pPr/>
              <a:t>‹#›</a:t>
            </a:fld>
            <a:endParaRPr lang="en-US" altLang="en-US"/>
          </a:p>
        </p:txBody>
      </p:sp>
    </p:spTree>
    <p:extLst>
      <p:ext uri="{BB962C8B-B14F-4D97-AF65-F5344CB8AC3E}">
        <p14:creationId xmlns:p14="http://schemas.microsoft.com/office/powerpoint/2010/main" val="85876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0F28CC3-6379-45CF-9416-9D5B50D3A063}" type="slidenum">
              <a:rPr lang="en-US" altLang="en-US"/>
              <a:pPr/>
              <a:t>‹#›</a:t>
            </a:fld>
            <a:endParaRPr lang="en-US" altLang="en-US"/>
          </a:p>
        </p:txBody>
      </p:sp>
    </p:spTree>
    <p:extLst>
      <p:ext uri="{BB962C8B-B14F-4D97-AF65-F5344CB8AC3E}">
        <p14:creationId xmlns:p14="http://schemas.microsoft.com/office/powerpoint/2010/main" val="294200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097C4AC-828B-4A94-B971-FBC3568FC104}" type="slidenum">
              <a:rPr lang="en-US" altLang="en-US"/>
              <a:pPr/>
              <a:t>‹#›</a:t>
            </a:fld>
            <a:endParaRPr lang="en-US" altLang="en-US"/>
          </a:p>
        </p:txBody>
      </p:sp>
    </p:spTree>
    <p:extLst>
      <p:ext uri="{BB962C8B-B14F-4D97-AF65-F5344CB8AC3E}">
        <p14:creationId xmlns:p14="http://schemas.microsoft.com/office/powerpoint/2010/main" val="260983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7A3C433-44EF-407F-8FE5-B02831E92F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895600" y="1371600"/>
            <a:ext cx="5638800" cy="1143000"/>
          </a:xfrm>
        </p:spPr>
        <p:txBody>
          <a:bodyPr/>
          <a:lstStyle/>
          <a:p>
            <a:r>
              <a:rPr lang="en-US" altLang="en-US"/>
              <a:t>The Passion </a:t>
            </a:r>
            <a:br>
              <a:rPr lang="en-US" altLang="en-US"/>
            </a:br>
            <a:r>
              <a:rPr lang="en-US" altLang="en-US"/>
              <a:t>of the Christ</a:t>
            </a:r>
            <a:br>
              <a:rPr lang="en-US" altLang="en-US"/>
            </a:br>
            <a:r>
              <a:rPr lang="en-US" altLang="en-US" sz="3600"/>
              <a:t>or</a:t>
            </a:r>
            <a:r>
              <a:rPr lang="en-US" altLang="en-US"/>
              <a:t> </a:t>
            </a:r>
            <a:br>
              <a:rPr lang="en-US" altLang="en-US"/>
            </a:br>
            <a:r>
              <a:rPr lang="en-US" altLang="en-US"/>
              <a:t>The Da Vinci Code?</a:t>
            </a:r>
          </a:p>
        </p:txBody>
      </p:sp>
      <p:sp>
        <p:nvSpPr>
          <p:cNvPr id="25603" name="Rectangle 3"/>
          <p:cNvSpPr>
            <a:spLocks noGrp="1" noChangeArrowheads="1"/>
          </p:cNvSpPr>
          <p:nvPr>
            <p:ph type="subTitle" idx="1"/>
          </p:nvPr>
        </p:nvSpPr>
        <p:spPr>
          <a:xfrm>
            <a:off x="762000" y="3886200"/>
            <a:ext cx="4876800" cy="2057400"/>
          </a:xfrm>
        </p:spPr>
        <p:txBody>
          <a:bodyPr/>
          <a:lstStyle/>
          <a:p>
            <a:r>
              <a:rPr lang="en-US" altLang="en-US"/>
              <a:t>Which is good history? </a:t>
            </a:r>
          </a:p>
          <a:p>
            <a:r>
              <a:rPr lang="en-US" altLang="en-US"/>
              <a:t>How do we know?</a:t>
            </a:r>
          </a:p>
          <a:p>
            <a:r>
              <a:rPr lang="en-US" altLang="en-US" i="1">
                <a:solidFill>
                  <a:schemeClr val="accent2"/>
                </a:solidFill>
              </a:rPr>
              <a:t>Robert C. Newman</a:t>
            </a:r>
          </a:p>
        </p:txBody>
      </p:sp>
      <p:pic>
        <p:nvPicPr>
          <p:cNvPr id="25605" name="Picture 5" descr="DaVinciCo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657600"/>
            <a:ext cx="186372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Passio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572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 name="ThePassiCh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33400" y="5848350"/>
            <a:ext cx="609600" cy="609600"/>
          </a:xfrm>
          <a:prstGeom prst="rect">
            <a:avLst/>
          </a:prstGeom>
        </p:spPr>
      </p:pic>
    </p:spTree>
    <p:custDataLst>
      <p:tags r:id="rId1"/>
    </p:custDataLst>
  </p:cSld>
  <p:clrMapOvr>
    <a:masterClrMapping/>
  </p:clrMapOvr>
  <p:transition advTm="353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checkerboard(across)">
                                      <p:cBhvr>
                                        <p:cTn id="11" dur="500"/>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5609"/>
                                        </p:tgtEl>
                                        <p:attrNameLst>
                                          <p:attrName>style.visibility</p:attrName>
                                        </p:attrNameLst>
                                      </p:cBhvr>
                                      <p:to>
                                        <p:strVal val="visible"/>
                                      </p:to>
                                    </p:set>
                                    <p:animEffect transition="in" filter="checkerboard(across)">
                                      <p:cBhvr>
                                        <p:cTn id="16" dur="500"/>
                                        <p:tgtEl>
                                          <p:spTgt spid="2560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5605"/>
                                        </p:tgtEl>
                                        <p:attrNameLst>
                                          <p:attrName>style.visibility</p:attrName>
                                        </p:attrNameLst>
                                      </p:cBhvr>
                                      <p:to>
                                        <p:strVal val="visible"/>
                                      </p:to>
                                    </p:set>
                                    <p:animEffect transition="in" filter="checkerboard(across)">
                                      <p:cBhvr>
                                        <p:cTn id="21" dur="500"/>
                                        <p:tgtEl>
                                          <p:spTgt spid="2560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5603">
                                            <p:txEl>
                                              <p:pRg st="0" end="0"/>
                                            </p:txEl>
                                          </p:spTgt>
                                        </p:tgtEl>
                                        <p:attrNameLst>
                                          <p:attrName>style.visibility</p:attrName>
                                        </p:attrNameLst>
                                      </p:cBhvr>
                                      <p:to>
                                        <p:strVal val="visible"/>
                                      </p:to>
                                    </p:set>
                                    <p:anim calcmode="lin" valueType="num">
                                      <p:cBhvr additive="base">
                                        <p:cTn id="26"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603">
                                            <p:txEl>
                                              <p:pRg st="1" end="1"/>
                                            </p:txEl>
                                          </p:spTgt>
                                        </p:tgtEl>
                                        <p:attrNameLst>
                                          <p:attrName>style.visibility</p:attrName>
                                        </p:attrNameLst>
                                      </p:cBhvr>
                                      <p:to>
                                        <p:strVal val="visible"/>
                                      </p:to>
                                    </p:set>
                                    <p:anim calcmode="lin" valueType="num">
                                      <p:cBhvr additive="base">
                                        <p:cTn id="3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5603">
                                            <p:txEl>
                                              <p:pRg st="2" end="2"/>
                                            </p:txEl>
                                          </p:spTgt>
                                        </p:tgtEl>
                                        <p:attrNameLst>
                                          <p:attrName>style.visibility</p:attrName>
                                        </p:attrNameLst>
                                      </p:cBhvr>
                                      <p:to>
                                        <p:strVal val="visible"/>
                                      </p:to>
                                    </p:set>
                                    <p:anim calcmode="lin" valueType="num">
                                      <p:cBhvr additive="base">
                                        <p:cTn id="38"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0" fill="hold" display="0">
                  <p:stCondLst>
                    <p:cond delay="indefinite"/>
                  </p:stCondLst>
                  <p:endCondLst>
                    <p:cond evt="onStopAudio" delay="0">
                      <p:tgtEl>
                        <p:sldTgt/>
                      </p:tgtEl>
                    </p:cond>
                  </p:endCondLst>
                </p:cTn>
                <p:tgtEl>
                  <p:spTgt spid="2"/>
                </p:tgtEl>
              </p:cMediaNode>
            </p:audio>
          </p:childTnLst>
        </p:cTn>
      </p:par>
    </p:tnLst>
    <p:bldLst>
      <p:bldP spid="25602" grpId="0" autoUpdateAnimBg="0"/>
      <p:bldP spid="2560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Early Manuscripts</a:t>
            </a:r>
          </a:p>
        </p:txBody>
      </p:sp>
      <p:sp>
        <p:nvSpPr>
          <p:cNvPr id="35843" name="Rectangle 3"/>
          <p:cNvSpPr>
            <a:spLocks noGrp="1" noChangeArrowheads="1"/>
          </p:cNvSpPr>
          <p:nvPr>
            <p:ph type="body" sz="half" idx="1"/>
          </p:nvPr>
        </p:nvSpPr>
        <p:spPr>
          <a:xfrm>
            <a:off x="457200" y="1600200"/>
            <a:ext cx="4518025" cy="4525963"/>
          </a:xfrm>
        </p:spPr>
        <p:txBody>
          <a:bodyPr/>
          <a:lstStyle/>
          <a:p>
            <a:r>
              <a:rPr lang="en-US" altLang="en-US" sz="2800"/>
              <a:t>This is papyrus p</a:t>
            </a:r>
            <a:r>
              <a:rPr lang="en-US" altLang="en-US" sz="2800" baseline="30000"/>
              <a:t>52</a:t>
            </a:r>
            <a:r>
              <a:rPr lang="en-US" altLang="en-US" sz="2800"/>
              <a:t>, the oldest known fragment of any gospel.</a:t>
            </a:r>
          </a:p>
          <a:p>
            <a:r>
              <a:rPr lang="en-US" altLang="en-US" sz="2800"/>
              <a:t>The front is John 18:31-33 (shown), the back is John 18:37-38.</a:t>
            </a:r>
          </a:p>
          <a:p>
            <a:r>
              <a:rPr lang="en-US" altLang="en-US" sz="2800"/>
              <a:t>It is dated about AD 125, only 35 years after this Gospel was written.</a:t>
            </a:r>
          </a:p>
        </p:txBody>
      </p:sp>
      <p:pic>
        <p:nvPicPr>
          <p:cNvPr id="35846" name="Picture 6" descr="papyrusp5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21288" y="1600200"/>
            <a:ext cx="2895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33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heckerboard(across)">
                                      <p:cBhvr>
                                        <p:cTn id="7" dur="5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Early Manuscripts</a:t>
            </a:r>
          </a:p>
        </p:txBody>
      </p:sp>
      <p:sp>
        <p:nvSpPr>
          <p:cNvPr id="36867" name="Rectangle 3"/>
          <p:cNvSpPr>
            <a:spLocks noGrp="1" noChangeArrowheads="1"/>
          </p:cNvSpPr>
          <p:nvPr>
            <p:ph type="body" sz="half" idx="1"/>
          </p:nvPr>
        </p:nvSpPr>
        <p:spPr>
          <a:xfrm>
            <a:off x="457200" y="1600200"/>
            <a:ext cx="4033838" cy="4525963"/>
          </a:xfrm>
        </p:spPr>
        <p:txBody>
          <a:bodyPr/>
          <a:lstStyle/>
          <a:p>
            <a:r>
              <a:rPr lang="en-US" altLang="en-US" sz="2800"/>
              <a:t>This is papyrus p</a:t>
            </a:r>
            <a:r>
              <a:rPr lang="en-US" altLang="en-US" sz="2800" baseline="30000"/>
              <a:t>66</a:t>
            </a:r>
            <a:r>
              <a:rPr lang="en-US" altLang="en-US" sz="2800"/>
              <a:t>, a manuscript of John in which nearly all of the Gospel has survived.</a:t>
            </a:r>
          </a:p>
          <a:p>
            <a:r>
              <a:rPr lang="en-US" altLang="en-US" sz="2800"/>
              <a:t>It is dated about AD 200.</a:t>
            </a:r>
          </a:p>
          <a:p>
            <a:r>
              <a:rPr lang="en-US" altLang="en-US" sz="2800"/>
              <a:t>This picture shows the first page, with the other pages behind it.</a:t>
            </a:r>
          </a:p>
        </p:txBody>
      </p:sp>
      <p:pic>
        <p:nvPicPr>
          <p:cNvPr id="36873" name="Picture 9" descr="P66-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79950" y="1600200"/>
            <a:ext cx="39798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6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checkerboard(across)">
                                      <p:cBhvr>
                                        <p:cTn id="7" dur="500"/>
                                        <p:tgtEl>
                                          <p:spTgt spid="36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Early Manuscripts</a:t>
            </a:r>
          </a:p>
        </p:txBody>
      </p:sp>
      <p:sp>
        <p:nvSpPr>
          <p:cNvPr id="37891" name="Rectangle 3"/>
          <p:cNvSpPr>
            <a:spLocks noGrp="1" noChangeArrowheads="1"/>
          </p:cNvSpPr>
          <p:nvPr>
            <p:ph type="body" sz="half" idx="1"/>
          </p:nvPr>
        </p:nvSpPr>
        <p:spPr>
          <a:xfrm>
            <a:off x="457200" y="1600200"/>
            <a:ext cx="4033838" cy="4525963"/>
          </a:xfrm>
        </p:spPr>
        <p:txBody>
          <a:bodyPr/>
          <a:lstStyle/>
          <a:p>
            <a:r>
              <a:rPr lang="en-US" altLang="en-US" sz="2800"/>
              <a:t>This is one page of papyrus p</a:t>
            </a:r>
            <a:r>
              <a:rPr lang="en-US" altLang="en-US" sz="2800" baseline="30000"/>
              <a:t>45</a:t>
            </a:r>
            <a:r>
              <a:rPr lang="en-US" altLang="en-US" sz="2800"/>
              <a:t>, which contains all four canonical Gospels and the book of Acts.</a:t>
            </a:r>
          </a:p>
          <a:p>
            <a:r>
              <a:rPr lang="en-US" altLang="en-US" sz="2800"/>
              <a:t>It is dated from the 3</a:t>
            </a:r>
            <a:r>
              <a:rPr lang="en-US" altLang="en-US" sz="2800" baseline="30000"/>
              <a:t>rd</a:t>
            </a:r>
            <a:r>
              <a:rPr lang="en-US" altLang="en-US" sz="2800"/>
              <a:t> century, so before AD 300 and before Constantine.</a:t>
            </a:r>
          </a:p>
        </p:txBody>
      </p:sp>
      <p:pic>
        <p:nvPicPr>
          <p:cNvPr id="37899" name="Picture 11" descr="p45-John10whit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r="1888"/>
          <a:stretch>
            <a:fillRect/>
          </a:stretch>
        </p:blipFill>
        <p:spPr>
          <a:xfrm>
            <a:off x="4648200" y="1766888"/>
            <a:ext cx="3962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19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checkerboard(across)">
                                      <p:cBhvr>
                                        <p:cTn id="7" dur="500"/>
                                        <p:tgtEl>
                                          <p:spTgt spid="37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12" dur="5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7"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Post-Constantine Manuscripts</a:t>
            </a:r>
          </a:p>
        </p:txBody>
      </p:sp>
      <p:sp>
        <p:nvSpPr>
          <p:cNvPr id="43011" name="Rectangle 3"/>
          <p:cNvSpPr>
            <a:spLocks noGrp="1" noChangeArrowheads="1"/>
          </p:cNvSpPr>
          <p:nvPr>
            <p:ph type="body" sz="half" idx="1"/>
          </p:nvPr>
        </p:nvSpPr>
        <p:spPr>
          <a:xfrm>
            <a:off x="457200" y="1600200"/>
            <a:ext cx="4033838" cy="4525963"/>
          </a:xfrm>
        </p:spPr>
        <p:txBody>
          <a:bodyPr/>
          <a:lstStyle/>
          <a:p>
            <a:pPr>
              <a:lnSpc>
                <a:spcPct val="90000"/>
              </a:lnSpc>
            </a:pPr>
            <a:r>
              <a:rPr lang="en-US" altLang="en-US" sz="2400"/>
              <a:t>From the time of Constantine and onwards, we have the entire New Testament preserved on parchment, much more durable than papyrus.</a:t>
            </a:r>
          </a:p>
          <a:p>
            <a:pPr>
              <a:lnSpc>
                <a:spcPct val="90000"/>
              </a:lnSpc>
            </a:pPr>
            <a:r>
              <a:rPr lang="en-US" altLang="en-US" sz="2400"/>
              <a:t>This is Codex Sinaiticus, from the 4</a:t>
            </a:r>
            <a:r>
              <a:rPr lang="en-US" altLang="en-US" sz="2400" baseline="30000"/>
              <a:t>th</a:t>
            </a:r>
            <a:r>
              <a:rPr lang="en-US" altLang="en-US" sz="2400"/>
              <a:t> century.</a:t>
            </a:r>
          </a:p>
          <a:p>
            <a:pPr>
              <a:lnSpc>
                <a:spcPct val="90000"/>
              </a:lnSpc>
            </a:pPr>
            <a:r>
              <a:rPr lang="en-US" altLang="en-US" sz="2400"/>
              <a:t>This was originally a complete Bible, though parts of the OT are now lacking.</a:t>
            </a:r>
          </a:p>
        </p:txBody>
      </p:sp>
      <p:pic>
        <p:nvPicPr>
          <p:cNvPr id="43016" name="Picture 8" descr="codex_sinaitic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4075" y="1600200"/>
            <a:ext cx="40052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3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checkerboard(across)">
                                      <p:cBhvr>
                                        <p:cTn id="7" dur="500"/>
                                        <p:tgtEl>
                                          <p:spTgt spid="430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12" dur="5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7" dur="5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checkerboard(across)">
                                      <p:cBhvr>
                                        <p:cTn id="22"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Post-Constantine Manuscripts</a:t>
            </a:r>
          </a:p>
        </p:txBody>
      </p:sp>
      <p:sp>
        <p:nvSpPr>
          <p:cNvPr id="44035" name="Rectangle 3"/>
          <p:cNvSpPr>
            <a:spLocks noGrp="1" noChangeArrowheads="1"/>
          </p:cNvSpPr>
          <p:nvPr>
            <p:ph type="body" sz="half" idx="1"/>
          </p:nvPr>
        </p:nvSpPr>
        <p:spPr>
          <a:xfrm>
            <a:off x="457200" y="1600200"/>
            <a:ext cx="4033838" cy="4525963"/>
          </a:xfrm>
        </p:spPr>
        <p:txBody>
          <a:bodyPr/>
          <a:lstStyle/>
          <a:p>
            <a:r>
              <a:rPr lang="en-US" altLang="en-US" sz="2800"/>
              <a:t>This is Codex Alexandrinus, from the 5</a:t>
            </a:r>
            <a:r>
              <a:rPr lang="en-US" altLang="en-US" sz="2800" baseline="30000"/>
              <a:t>th</a:t>
            </a:r>
            <a:r>
              <a:rPr lang="en-US" altLang="en-US" sz="2800"/>
              <a:t> century.</a:t>
            </a:r>
          </a:p>
          <a:p>
            <a:r>
              <a:rPr lang="en-US" altLang="en-US" sz="2800"/>
              <a:t>It was originally a complete Bible, but now lacks most of Matthew &amp; part of John.</a:t>
            </a:r>
          </a:p>
        </p:txBody>
      </p:sp>
      <p:pic>
        <p:nvPicPr>
          <p:cNvPr id="44040" name="Picture 8" descr="AlexLuk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7588" y="1600200"/>
            <a:ext cx="36798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7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checkerboard(across)">
                                      <p:cBhvr>
                                        <p:cTn id="7" dur="500"/>
                                        <p:tgtEl>
                                          <p:spTgt spid="44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7"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Post-Constantine Manuscripts</a:t>
            </a:r>
          </a:p>
        </p:txBody>
      </p:sp>
      <p:sp>
        <p:nvSpPr>
          <p:cNvPr id="45059" name="Rectangle 3"/>
          <p:cNvSpPr>
            <a:spLocks noGrp="1" noChangeArrowheads="1"/>
          </p:cNvSpPr>
          <p:nvPr>
            <p:ph type="body" sz="half" idx="1"/>
          </p:nvPr>
        </p:nvSpPr>
        <p:spPr>
          <a:xfrm>
            <a:off x="457200" y="1600200"/>
            <a:ext cx="4033838" cy="4525963"/>
          </a:xfrm>
        </p:spPr>
        <p:txBody>
          <a:bodyPr/>
          <a:lstStyle/>
          <a:p>
            <a:pPr>
              <a:lnSpc>
                <a:spcPct val="90000"/>
              </a:lnSpc>
            </a:pPr>
            <a:r>
              <a:rPr lang="en-US" altLang="en-US" sz="2400"/>
              <a:t>This is the Freer (or Washington) Codex, from the late 4</a:t>
            </a:r>
            <a:r>
              <a:rPr lang="en-US" altLang="en-US" sz="2400" baseline="30000"/>
              <a:t>th</a:t>
            </a:r>
            <a:r>
              <a:rPr lang="en-US" altLang="en-US" sz="2400"/>
              <a:t> or 5</a:t>
            </a:r>
            <a:r>
              <a:rPr lang="en-US" altLang="en-US" sz="2400" baseline="30000"/>
              <a:t>th</a:t>
            </a:r>
            <a:r>
              <a:rPr lang="en-US" altLang="en-US" sz="2400"/>
              <a:t> century.</a:t>
            </a:r>
          </a:p>
          <a:p>
            <a:pPr>
              <a:lnSpc>
                <a:spcPct val="90000"/>
              </a:lnSpc>
            </a:pPr>
            <a:r>
              <a:rPr lang="en-US" altLang="en-US" sz="2400"/>
              <a:t>It is a one-volume copy of  the four Gospels. </a:t>
            </a:r>
          </a:p>
          <a:p>
            <a:pPr>
              <a:lnSpc>
                <a:spcPct val="90000"/>
              </a:lnSpc>
            </a:pPr>
            <a:r>
              <a:rPr lang="en-US" altLang="en-US" sz="2400"/>
              <a:t>Though its text is a mixture of the main text-types from antiquity, it shows no variations of the sort alleged in </a:t>
            </a:r>
            <a:r>
              <a:rPr lang="en-US" altLang="en-US" sz="2400" i="1"/>
              <a:t>The Da Vinci Code</a:t>
            </a:r>
            <a:r>
              <a:rPr lang="en-US" altLang="en-US" sz="2400"/>
              <a:t>.</a:t>
            </a:r>
          </a:p>
        </p:txBody>
      </p:sp>
      <p:pic>
        <p:nvPicPr>
          <p:cNvPr id="45065" name="Picture 9" descr="CodexW"/>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38750" y="1600200"/>
            <a:ext cx="28606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3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checkerboard(across)">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7" dur="500"/>
                                        <p:tgtEl>
                                          <p:spTgt spid="45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22"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Summary on Papyri</a:t>
            </a:r>
          </a:p>
        </p:txBody>
      </p:sp>
      <p:sp>
        <p:nvSpPr>
          <p:cNvPr id="40963" name="Rectangle 3"/>
          <p:cNvSpPr>
            <a:spLocks noGrp="1" noChangeArrowheads="1"/>
          </p:cNvSpPr>
          <p:nvPr>
            <p:ph type="body" sz="half" idx="1"/>
          </p:nvPr>
        </p:nvSpPr>
        <p:spPr>
          <a:xfrm>
            <a:off x="457200" y="1600200"/>
            <a:ext cx="4033838" cy="4525963"/>
          </a:xfrm>
        </p:spPr>
        <p:txBody>
          <a:bodyPr/>
          <a:lstStyle/>
          <a:p>
            <a:pPr>
              <a:lnSpc>
                <a:spcPct val="90000"/>
              </a:lnSpc>
            </a:pPr>
            <a:r>
              <a:rPr lang="en-US" altLang="en-US" sz="2800"/>
              <a:t>The graph at right lists the number of surviving manuscripts written on papyrus for the four Gospels.</a:t>
            </a:r>
          </a:p>
          <a:p>
            <a:pPr>
              <a:lnSpc>
                <a:spcPct val="90000"/>
              </a:lnSpc>
            </a:pPr>
            <a:r>
              <a:rPr lang="en-US" altLang="en-US" sz="2800"/>
              <a:t>Light blue indicates the number from before AD 300, thus before Constantine.  There are 22 of these.</a:t>
            </a:r>
          </a:p>
        </p:txBody>
      </p:sp>
      <p:graphicFrame>
        <p:nvGraphicFramePr>
          <p:cNvPr id="40964" name="Object 4"/>
          <p:cNvGraphicFramePr>
            <a:graphicFrameLocks noGrp="1" noChangeAspect="1"/>
          </p:cNvGraphicFramePr>
          <p:nvPr>
            <p:ph type="chart" sz="half" idx="2"/>
          </p:nvPr>
        </p:nvGraphicFramePr>
        <p:xfrm>
          <a:off x="4652963" y="1600200"/>
          <a:ext cx="4033837" cy="4525963"/>
        </p:xfrm>
        <a:graphic>
          <a:graphicData uri="http://schemas.openxmlformats.org/presentationml/2006/ole">
            <mc:AlternateContent xmlns:mc="http://schemas.openxmlformats.org/markup-compatibility/2006">
              <mc:Choice xmlns:v="urn:schemas-microsoft-com:vml" Requires="v">
                <p:oleObj spid="_x0000_s40966" name="Chart" r:id="rId4" imgW="3809886" imgH="4114867" progId="MSGraph.Chart.8">
                  <p:embed followColorScheme="full"/>
                </p:oleObj>
              </mc:Choice>
              <mc:Fallback>
                <p:oleObj name="Chart" r:id="rId4" imgW="3809886" imgH="4114867"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2963" y="1600200"/>
                        <a:ext cx="4033837" cy="4525963"/>
                      </a:xfrm>
                      <a:prstGeom prst="rect">
                        <a:avLst/>
                      </a:prstGeom>
                    </p:spPr>
                  </p:pic>
                </p:oleObj>
              </mc:Fallback>
            </mc:AlternateContent>
          </a:graphicData>
        </a:graphic>
      </p:graphicFrame>
    </p:spTree>
    <p:custDataLst>
      <p:tags r:id="rId2"/>
    </p:custDataLst>
  </p:cSld>
  <p:clrMapOvr>
    <a:masterClrMapping/>
  </p:clrMapOvr>
  <p:transition advTm="301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7"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OleChart spid="4096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Summary on Papyri</a:t>
            </a:r>
          </a:p>
        </p:txBody>
      </p:sp>
      <p:sp>
        <p:nvSpPr>
          <p:cNvPr id="41987" name="Rectangle 3"/>
          <p:cNvSpPr>
            <a:spLocks noGrp="1" noChangeArrowheads="1"/>
          </p:cNvSpPr>
          <p:nvPr>
            <p:ph type="body" idx="1"/>
          </p:nvPr>
        </p:nvSpPr>
        <p:spPr>
          <a:xfrm>
            <a:off x="685800" y="1905000"/>
            <a:ext cx="7772400" cy="4191000"/>
          </a:xfrm>
        </p:spPr>
        <p:txBody>
          <a:bodyPr/>
          <a:lstStyle/>
          <a:p>
            <a:pPr>
              <a:lnSpc>
                <a:spcPct val="80000"/>
              </a:lnSpc>
            </a:pPr>
            <a:r>
              <a:rPr lang="en-US" altLang="en-US" sz="2800"/>
              <a:t>The papyri, because of their age and the fragility of papyrus as a writing material, have only survived in fragmentary condition.</a:t>
            </a:r>
          </a:p>
          <a:p>
            <a:pPr>
              <a:lnSpc>
                <a:spcPct val="80000"/>
              </a:lnSpc>
            </a:pPr>
            <a:r>
              <a:rPr lang="en-US" altLang="en-US" sz="2800"/>
              <a:t>Still, before AD 300, we have 22 papyri, which together preserve the following chapters of each Gospel (partial, </a:t>
            </a:r>
            <a:r>
              <a:rPr lang="en-US" altLang="en-US" sz="2800">
                <a:solidFill>
                  <a:schemeClr val="hlink"/>
                </a:solidFill>
              </a:rPr>
              <a:t>entire</a:t>
            </a:r>
            <a:r>
              <a:rPr lang="en-US" altLang="en-US" sz="2800"/>
              <a:t>):</a:t>
            </a:r>
          </a:p>
          <a:p>
            <a:pPr lvl="1">
              <a:lnSpc>
                <a:spcPct val="80000"/>
              </a:lnSpc>
            </a:pPr>
            <a:r>
              <a:rPr lang="en-US" altLang="en-US"/>
              <a:t>Matthew: 1-3, 5, 11-12, 20-21, 23-26</a:t>
            </a:r>
          </a:p>
          <a:p>
            <a:pPr lvl="1">
              <a:lnSpc>
                <a:spcPct val="80000"/>
              </a:lnSpc>
            </a:pPr>
            <a:r>
              <a:rPr lang="en-US" altLang="en-US"/>
              <a:t>Mark: 4-12</a:t>
            </a:r>
          </a:p>
          <a:p>
            <a:pPr lvl="1">
              <a:lnSpc>
                <a:spcPct val="80000"/>
              </a:lnSpc>
            </a:pPr>
            <a:r>
              <a:rPr lang="en-US" altLang="en-US"/>
              <a:t>Luke: 1-10, </a:t>
            </a:r>
            <a:r>
              <a:rPr lang="en-US" altLang="en-US">
                <a:solidFill>
                  <a:schemeClr val="hlink"/>
                </a:solidFill>
              </a:rPr>
              <a:t>11-16</a:t>
            </a:r>
            <a:r>
              <a:rPr lang="en-US" altLang="en-US">
                <a:solidFill>
                  <a:schemeClr val="tx2"/>
                </a:solidFill>
              </a:rPr>
              <a:t>, </a:t>
            </a:r>
            <a:r>
              <a:rPr lang="en-US" altLang="en-US"/>
              <a:t>17-18, 22, </a:t>
            </a:r>
            <a:r>
              <a:rPr lang="en-US" altLang="en-US">
                <a:solidFill>
                  <a:schemeClr val="hlink"/>
                </a:solidFill>
              </a:rPr>
              <a:t>23-24</a:t>
            </a:r>
          </a:p>
          <a:p>
            <a:pPr lvl="1">
              <a:lnSpc>
                <a:spcPct val="80000"/>
              </a:lnSpc>
            </a:pPr>
            <a:r>
              <a:rPr lang="en-US" altLang="en-US"/>
              <a:t>John: </a:t>
            </a:r>
            <a:r>
              <a:rPr lang="en-US" altLang="en-US">
                <a:solidFill>
                  <a:schemeClr val="hlink"/>
                </a:solidFill>
              </a:rPr>
              <a:t>1-5</a:t>
            </a:r>
            <a:r>
              <a:rPr lang="en-US" altLang="en-US"/>
              <a:t>, 6, </a:t>
            </a:r>
            <a:r>
              <a:rPr lang="en-US" altLang="en-US">
                <a:solidFill>
                  <a:schemeClr val="hlink"/>
                </a:solidFill>
              </a:rPr>
              <a:t>7-13</a:t>
            </a:r>
            <a:r>
              <a:rPr lang="en-US" altLang="en-US"/>
              <a:t>, 14-21</a:t>
            </a:r>
          </a:p>
        </p:txBody>
      </p:sp>
    </p:spTree>
    <p:custDataLst>
      <p:tags r:id="rId1"/>
    </p:custDataLst>
  </p:cSld>
  <p:clrMapOvr>
    <a:masterClrMapping/>
  </p:clrMapOvr>
  <p:transition advTm="753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Summary on Papyri</a:t>
            </a:r>
          </a:p>
        </p:txBody>
      </p:sp>
      <p:sp>
        <p:nvSpPr>
          <p:cNvPr id="48131" name="Rectangle 3"/>
          <p:cNvSpPr>
            <a:spLocks noGrp="1" noChangeArrowheads="1"/>
          </p:cNvSpPr>
          <p:nvPr>
            <p:ph type="body" idx="1"/>
          </p:nvPr>
        </p:nvSpPr>
        <p:spPr/>
        <p:txBody>
          <a:bodyPr/>
          <a:lstStyle/>
          <a:p>
            <a:pPr>
              <a:lnSpc>
                <a:spcPct val="90000"/>
              </a:lnSpc>
            </a:pPr>
            <a:r>
              <a:rPr lang="en-US" altLang="en-US" sz="2800"/>
              <a:t>Comparing their texts with post-Constantine texts, there is no evidence of tampering, i.e., they show us the same picture of Jesus.</a:t>
            </a:r>
          </a:p>
          <a:p>
            <a:pPr>
              <a:lnSpc>
                <a:spcPct val="90000"/>
              </a:lnSpc>
            </a:pPr>
            <a:r>
              <a:rPr lang="en-US" altLang="en-US" sz="2800"/>
              <a:t>Thus, the claim Constantine </a:t>
            </a:r>
            <a:r>
              <a:rPr lang="en-US" altLang="en-US" sz="2800">
                <a:solidFill>
                  <a:srgbClr val="FF0000"/>
                </a:solidFill>
              </a:rPr>
              <a:t>upgraded Jesus</a:t>
            </a:r>
            <a:r>
              <a:rPr lang="en-US" altLang="en-US" sz="2800"/>
              <a:t> in the Gospel accounts is mistaken.</a:t>
            </a:r>
          </a:p>
          <a:p>
            <a:pPr>
              <a:lnSpc>
                <a:spcPct val="90000"/>
              </a:lnSpc>
            </a:pPr>
            <a:r>
              <a:rPr lang="en-US" altLang="en-US" sz="2800"/>
              <a:t>At most, he could only have selected the Gospels that already fit the program he was trying to advance.</a:t>
            </a:r>
          </a:p>
          <a:p>
            <a:pPr>
              <a:lnSpc>
                <a:spcPct val="90000"/>
              </a:lnSpc>
            </a:pPr>
            <a:r>
              <a:rPr lang="en-US" altLang="en-US" sz="2800"/>
              <a:t>Is there any evidence he did this?</a:t>
            </a:r>
          </a:p>
          <a:p>
            <a:pPr>
              <a:lnSpc>
                <a:spcPct val="90000"/>
              </a:lnSpc>
            </a:pPr>
            <a:r>
              <a:rPr lang="en-US" altLang="en-US" sz="2800"/>
              <a:t>Let</a:t>
            </a:r>
            <a:r>
              <a:rPr lang="en-US" altLang="en-US" sz="2800">
                <a:cs typeface="Arial" charset="0"/>
              </a:rPr>
              <a:t>'</a:t>
            </a:r>
            <a:r>
              <a:rPr lang="en-US" altLang="en-US" sz="2800"/>
              <a:t>s see.</a:t>
            </a:r>
          </a:p>
        </p:txBody>
      </p:sp>
    </p:spTree>
    <p:custDataLst>
      <p:tags r:id="rId1"/>
    </p:custDataLst>
  </p:cSld>
  <p:clrMapOvr>
    <a:masterClrMapping/>
  </p:clrMapOvr>
  <p:transition advTm="343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Evidence from </a:t>
            </a:r>
            <a:br>
              <a:rPr lang="en-US" altLang="en-US"/>
            </a:br>
            <a:r>
              <a:rPr lang="en-US" altLang="en-US"/>
              <a:t>Early Christian Leaders</a:t>
            </a:r>
          </a:p>
        </p:txBody>
      </p:sp>
      <p:sp>
        <p:nvSpPr>
          <p:cNvPr id="47107" name="Rectangle 3"/>
          <p:cNvSpPr>
            <a:spLocks noGrp="1" noChangeArrowheads="1"/>
          </p:cNvSpPr>
          <p:nvPr>
            <p:ph type="body" idx="1"/>
          </p:nvPr>
        </p:nvSpPr>
        <p:spPr/>
        <p:txBody>
          <a:bodyPr/>
          <a:lstStyle/>
          <a:p>
            <a:r>
              <a:rPr lang="en-US" altLang="en-US"/>
              <a:t>Besides the evidence from manuscripts, we have the testimony of early Christian leaders regarding what gospels were in use in their churches.</a:t>
            </a:r>
          </a:p>
          <a:p>
            <a:r>
              <a:rPr lang="en-US" altLang="en-US"/>
              <a:t>This was, in fact, one of the criteria used to verify the authentic Gospels after persecution ended (at Constantine</a:t>
            </a:r>
            <a:r>
              <a:rPr lang="en-US" altLang="en-US">
                <a:cs typeface="Arial" charset="0"/>
              </a:rPr>
              <a:t>'</a:t>
            </a:r>
            <a:r>
              <a:rPr lang="en-US" altLang="en-US"/>
              <a:t>s time).</a:t>
            </a:r>
          </a:p>
        </p:txBody>
      </p:sp>
    </p:spTree>
    <p:custDataLst>
      <p:tags r:id="rId1"/>
    </p:custDataLst>
  </p:cSld>
  <p:clrMapOvr>
    <a:masterClrMapping/>
  </p:clrMapOvr>
  <p:transition advTm="191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checkerboard(across)">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checkerboard(across)">
                                      <p:cBhvr>
                                        <p:cTn id="12"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4000"/>
              <a:t>The Passion &amp; </a:t>
            </a:r>
            <a:br>
              <a:rPr lang="en-US" altLang="en-US" sz="4000"/>
            </a:br>
            <a:r>
              <a:rPr lang="en-US" altLang="en-US" sz="4000"/>
              <a:t>Da Vinci Code</a:t>
            </a:r>
          </a:p>
        </p:txBody>
      </p:sp>
      <p:sp>
        <p:nvSpPr>
          <p:cNvPr id="26627" name="Rectangle 3"/>
          <p:cNvSpPr>
            <a:spLocks noGrp="1" noChangeArrowheads="1"/>
          </p:cNvSpPr>
          <p:nvPr>
            <p:ph type="body" idx="1"/>
          </p:nvPr>
        </p:nvSpPr>
        <p:spPr>
          <a:xfrm>
            <a:off x="457200" y="2133600"/>
            <a:ext cx="7162800" cy="3992563"/>
          </a:xfrm>
        </p:spPr>
        <p:txBody>
          <a:bodyPr/>
          <a:lstStyle/>
          <a:p>
            <a:pPr>
              <a:lnSpc>
                <a:spcPct val="90000"/>
              </a:lnSpc>
            </a:pPr>
            <a:r>
              <a:rPr lang="en-US" altLang="en-US"/>
              <a:t>Both the film &amp; the book have recently attracted enormous interest and controversy.</a:t>
            </a:r>
          </a:p>
          <a:p>
            <a:pPr>
              <a:lnSpc>
                <a:spcPct val="90000"/>
              </a:lnSpc>
            </a:pPr>
            <a:r>
              <a:rPr lang="en-US" altLang="en-US"/>
              <a:t>They differ greatly in their views on the reliability of the NT Gospels.</a:t>
            </a:r>
          </a:p>
          <a:p>
            <a:pPr>
              <a:lnSpc>
                <a:spcPct val="90000"/>
              </a:lnSpc>
            </a:pPr>
            <a:r>
              <a:rPr lang="en-US" altLang="en-US"/>
              <a:t>Which is more accurate?</a:t>
            </a:r>
          </a:p>
          <a:p>
            <a:pPr>
              <a:lnSpc>
                <a:spcPct val="90000"/>
              </a:lnSpc>
            </a:pPr>
            <a:r>
              <a:rPr lang="en-US" altLang="en-US"/>
              <a:t>How can we tell?</a:t>
            </a:r>
          </a:p>
          <a:p>
            <a:pPr>
              <a:lnSpc>
                <a:spcPct val="90000"/>
              </a:lnSpc>
            </a:pPr>
            <a:r>
              <a:rPr lang="en-US" altLang="en-US"/>
              <a:t>That</a:t>
            </a:r>
            <a:r>
              <a:rPr lang="en-US" altLang="en-US">
                <a:cs typeface="Arial" charset="0"/>
              </a:rPr>
              <a:t>'</a:t>
            </a:r>
            <a:r>
              <a:rPr lang="en-US" altLang="en-US"/>
              <a:t>s what we</a:t>
            </a:r>
            <a:r>
              <a:rPr lang="en-US" altLang="en-US">
                <a:cs typeface="Arial" charset="0"/>
              </a:rPr>
              <a:t>'</a:t>
            </a:r>
            <a:r>
              <a:rPr lang="en-US" altLang="en-US"/>
              <a:t>ll examine here.</a:t>
            </a:r>
          </a:p>
          <a:p>
            <a:pPr>
              <a:lnSpc>
                <a:spcPct val="90000"/>
              </a:lnSpc>
            </a:pPr>
            <a:endParaRPr lang="en-US" altLang="en-US"/>
          </a:p>
        </p:txBody>
      </p:sp>
      <p:pic>
        <p:nvPicPr>
          <p:cNvPr id="26629" name="Picture 5" descr="Pass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DaVinciCo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28600"/>
            <a:ext cx="1419225" cy="2133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25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Apostolic Fathers</a:t>
            </a:r>
          </a:p>
        </p:txBody>
      </p:sp>
      <p:sp>
        <p:nvSpPr>
          <p:cNvPr id="50179" name="Rectangle 3"/>
          <p:cNvSpPr>
            <a:spLocks noGrp="1" noChangeArrowheads="1"/>
          </p:cNvSpPr>
          <p:nvPr>
            <p:ph type="body" idx="1"/>
          </p:nvPr>
        </p:nvSpPr>
        <p:spPr/>
        <p:txBody>
          <a:bodyPr/>
          <a:lstStyle/>
          <a:p>
            <a:r>
              <a:rPr lang="en-US" altLang="en-US" sz="2800"/>
              <a:t>Several Christian leaders between AD 95-130 wrote letters and other writings that have survived.</a:t>
            </a:r>
          </a:p>
          <a:p>
            <a:r>
              <a:rPr lang="en-US" altLang="en-US" sz="2800"/>
              <a:t>Three of these explicitly quote NT passages as </a:t>
            </a:r>
            <a:r>
              <a:rPr lang="en-US" altLang="en-US" sz="2800">
                <a:cs typeface="Arial" charset="0"/>
              </a:rPr>
              <a:t>'</a:t>
            </a:r>
            <a:r>
              <a:rPr lang="en-US" altLang="en-US" sz="2800"/>
              <a:t>Scripture,</a:t>
            </a:r>
            <a:r>
              <a:rPr lang="en-US" altLang="en-US" sz="2800">
                <a:cs typeface="Arial" charset="0"/>
              </a:rPr>
              <a:t>'</a:t>
            </a:r>
            <a:r>
              <a:rPr lang="en-US" altLang="en-US" sz="2800"/>
              <a:t> and one such passage quoted is from the Gospel of Matthew.</a:t>
            </a:r>
          </a:p>
          <a:p>
            <a:r>
              <a:rPr lang="en-US" altLang="en-US" sz="2800"/>
              <a:t>All of them make allusions to NT passages, including all four of the canonical Gospels and no others.</a:t>
            </a:r>
          </a:p>
        </p:txBody>
      </p:sp>
    </p:spTree>
    <p:custDataLst>
      <p:tags r:id="rId1"/>
    </p:custDataLst>
  </p:cSld>
  <p:clrMapOvr>
    <a:masterClrMapping/>
  </p:clrMapOvr>
  <p:transition advTm="353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Marcion, ~140</a:t>
            </a:r>
          </a:p>
        </p:txBody>
      </p:sp>
      <p:sp>
        <p:nvSpPr>
          <p:cNvPr id="49155" name="Rectangle 3"/>
          <p:cNvSpPr>
            <a:spLocks noGrp="1" noChangeArrowheads="1"/>
          </p:cNvSpPr>
          <p:nvPr>
            <p:ph type="body" idx="1"/>
          </p:nvPr>
        </p:nvSpPr>
        <p:spPr/>
        <p:txBody>
          <a:bodyPr/>
          <a:lstStyle/>
          <a:p>
            <a:r>
              <a:rPr lang="en-US" altLang="en-US" sz="2800"/>
              <a:t>The heretic Marcion gives us the earliest list of books he thinks belong in the New Testament.</a:t>
            </a:r>
          </a:p>
          <a:p>
            <a:r>
              <a:rPr lang="en-US" altLang="en-US" sz="2800"/>
              <a:t>He includes only one Gospel, Luke, and ten letters of Paul, all modified to remove any indication that the God Jesus and Paul spoke of was the God of the Old Testament.</a:t>
            </a:r>
          </a:p>
          <a:p>
            <a:r>
              <a:rPr lang="en-US" altLang="en-US" sz="2800"/>
              <a:t>Marcion is usually considered a Gnostic, since Gnostics typically rejected the Old Testament. </a:t>
            </a:r>
          </a:p>
        </p:txBody>
      </p:sp>
    </p:spTree>
    <p:custDataLst>
      <p:tags r:id="rId1"/>
    </p:custDataLst>
  </p:cSld>
  <p:clrMapOvr>
    <a:masterClrMapping/>
  </p:clrMapOvr>
  <p:transition advTm="361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17"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Allusions by Other Gnostics</a:t>
            </a:r>
          </a:p>
        </p:txBody>
      </p:sp>
      <p:sp>
        <p:nvSpPr>
          <p:cNvPr id="51203" name="Rectangle 3"/>
          <p:cNvSpPr>
            <a:spLocks noGrp="1" noChangeArrowheads="1"/>
          </p:cNvSpPr>
          <p:nvPr>
            <p:ph type="body" idx="1"/>
          </p:nvPr>
        </p:nvSpPr>
        <p:spPr/>
        <p:txBody>
          <a:bodyPr/>
          <a:lstStyle/>
          <a:p>
            <a:r>
              <a:rPr lang="en-US" altLang="en-US">
                <a:solidFill>
                  <a:srgbClr val="FF0000"/>
                </a:solidFill>
              </a:rPr>
              <a:t>Basilides</a:t>
            </a:r>
            <a:r>
              <a:rPr lang="en-US" altLang="en-US"/>
              <a:t> (120-140) quotes from 1 Corinthians as Scripture.  He alludes to Matthew, Luke and John as authoritative.</a:t>
            </a:r>
          </a:p>
          <a:p>
            <a:r>
              <a:rPr lang="en-US" altLang="en-US">
                <a:solidFill>
                  <a:srgbClr val="FF0000"/>
                </a:solidFill>
              </a:rPr>
              <a:t>Valentinus</a:t>
            </a:r>
            <a:r>
              <a:rPr lang="en-US" altLang="en-US"/>
              <a:t> (~140) authored </a:t>
            </a:r>
            <a:r>
              <a:rPr lang="en-US" altLang="en-US" i="1"/>
              <a:t>The Gospel of Truth</a:t>
            </a:r>
            <a:r>
              <a:rPr lang="en-US" altLang="en-US"/>
              <a:t>, now available in the Nag Hammadi papyri.  He cites Ephesians as Scripture and alludes to Matthew, Luke and John.</a:t>
            </a:r>
          </a:p>
        </p:txBody>
      </p:sp>
    </p:spTree>
    <p:custDataLst>
      <p:tags r:id="rId1"/>
    </p:custDataLst>
  </p:cSld>
  <p:clrMapOvr>
    <a:masterClrMapping/>
  </p:clrMapOvr>
  <p:transition advTm="34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checkerboard(across)">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checkerboard(across)">
                                      <p:cBhvr>
                                        <p:cTn id="12"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Justin Martyr (130-160)</a:t>
            </a:r>
          </a:p>
        </p:txBody>
      </p:sp>
      <p:sp>
        <p:nvSpPr>
          <p:cNvPr id="52227" name="Rectangle 3"/>
          <p:cNvSpPr>
            <a:spLocks noGrp="1" noChangeArrowheads="1"/>
          </p:cNvSpPr>
          <p:nvPr>
            <p:ph type="body" idx="1"/>
          </p:nvPr>
        </p:nvSpPr>
        <p:spPr/>
        <p:txBody>
          <a:bodyPr/>
          <a:lstStyle/>
          <a:p>
            <a:pPr>
              <a:lnSpc>
                <a:spcPct val="90000"/>
              </a:lnSpc>
            </a:pPr>
            <a:r>
              <a:rPr lang="en-US" altLang="en-US" sz="2800"/>
              <a:t>A student of the Greek philosophers, Justin was converted as an adult by talking to an elderly Christian.  He spent the rest of his life as a Christian philosopher and was finally martyred.</a:t>
            </a:r>
          </a:p>
          <a:p>
            <a:pPr>
              <a:lnSpc>
                <a:spcPct val="90000"/>
              </a:lnSpc>
            </a:pPr>
            <a:r>
              <a:rPr lang="en-US" altLang="en-US" sz="2800"/>
              <a:t>In his two </a:t>
            </a:r>
            <a:r>
              <a:rPr lang="en-US" altLang="en-US" sz="2800" i="1"/>
              <a:t>Apologies</a:t>
            </a:r>
            <a:r>
              <a:rPr lang="en-US" altLang="en-US" sz="2800"/>
              <a:t> to the Roman emperor and in his </a:t>
            </a:r>
            <a:r>
              <a:rPr lang="en-US" altLang="en-US" sz="2800" i="1"/>
              <a:t>Dialogue</a:t>
            </a:r>
            <a:r>
              <a:rPr lang="en-US" altLang="en-US" sz="2800"/>
              <a:t> with the Jewish scholar Trypho, Justin speaks of the </a:t>
            </a:r>
            <a:r>
              <a:rPr lang="en-US" altLang="en-US" sz="2800">
                <a:cs typeface="Arial" charset="0"/>
              </a:rPr>
              <a:t>"</a:t>
            </a:r>
            <a:r>
              <a:rPr lang="en-US" altLang="en-US" sz="2800"/>
              <a:t>Gospels</a:t>
            </a:r>
            <a:r>
              <a:rPr lang="en-US" altLang="en-US" sz="2800">
                <a:cs typeface="Arial" charset="0"/>
              </a:rPr>
              <a:t>"</a:t>
            </a:r>
            <a:r>
              <a:rPr lang="en-US" altLang="en-US" sz="2800"/>
              <a:t> and calls them </a:t>
            </a:r>
            <a:r>
              <a:rPr lang="en-US" altLang="en-US" sz="2800">
                <a:cs typeface="Arial" charset="0"/>
              </a:rPr>
              <a:t>"</a:t>
            </a:r>
            <a:r>
              <a:rPr lang="en-US" altLang="en-US" sz="2800"/>
              <a:t>memoirs of the apostles and those who followed them.</a:t>
            </a:r>
            <a:r>
              <a:rPr lang="en-US" altLang="en-US" sz="2800">
                <a:cs typeface="Arial" charset="0"/>
              </a:rPr>
              <a:t>"</a:t>
            </a:r>
          </a:p>
          <a:p>
            <a:pPr>
              <a:lnSpc>
                <a:spcPct val="90000"/>
              </a:lnSpc>
            </a:pPr>
            <a:r>
              <a:rPr lang="en-US" altLang="en-US" sz="2800"/>
              <a:t>He uses our four Gospels and no others.</a:t>
            </a:r>
          </a:p>
        </p:txBody>
      </p:sp>
    </p:spTree>
    <p:custDataLst>
      <p:tags r:id="rId1"/>
    </p:custDataLst>
  </p:cSld>
  <p:clrMapOvr>
    <a:masterClrMapping/>
  </p:clrMapOvr>
  <p:transition advTm="369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checkerboard(across)">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checkerboard(across)">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checkerboard(across)">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Irenaeus (~180)</a:t>
            </a:r>
          </a:p>
        </p:txBody>
      </p:sp>
      <p:sp>
        <p:nvSpPr>
          <p:cNvPr id="53251" name="Rectangle 3"/>
          <p:cNvSpPr>
            <a:spLocks noGrp="1" noChangeArrowheads="1"/>
          </p:cNvSpPr>
          <p:nvPr>
            <p:ph type="body" idx="1"/>
          </p:nvPr>
        </p:nvSpPr>
        <p:spPr/>
        <p:txBody>
          <a:bodyPr/>
          <a:lstStyle/>
          <a:p>
            <a:r>
              <a:rPr lang="en-US" altLang="en-US" sz="2800"/>
              <a:t>Irenaeus was bishop of Lyons in southern France, but he grew up in Asia Minor, an early stronghold of Christianity.</a:t>
            </a:r>
          </a:p>
          <a:p>
            <a:r>
              <a:rPr lang="en-US" altLang="en-US" sz="2800"/>
              <a:t>He had studied under two students of the apostle John </a:t>
            </a:r>
            <a:r>
              <a:rPr lang="en-US" altLang="en-US" sz="2800">
                <a:cs typeface="Times New Roman" pitchFamily="18" charset="0"/>
              </a:rPr>
              <a:t>—</a:t>
            </a:r>
            <a:r>
              <a:rPr lang="en-US" altLang="en-US" sz="2800"/>
              <a:t> Papias and Polycarp.</a:t>
            </a:r>
          </a:p>
          <a:p>
            <a:r>
              <a:rPr lang="en-US" altLang="en-US" sz="2800"/>
              <a:t>He wrote an extensive book </a:t>
            </a:r>
            <a:r>
              <a:rPr lang="en-US" altLang="en-US" sz="2800" i="1"/>
              <a:t>Against Heresies</a:t>
            </a:r>
            <a:r>
              <a:rPr lang="en-US" altLang="en-US" sz="2800"/>
              <a:t>, responding to the Gnostics, quoting from all the NT but a few of the shorter letters.</a:t>
            </a:r>
          </a:p>
        </p:txBody>
      </p:sp>
    </p:spTree>
    <p:custDataLst>
      <p:tags r:id="rId1"/>
    </p:custDataLst>
  </p:cSld>
  <p:clrMapOvr>
    <a:masterClrMapping/>
  </p:clrMapOvr>
  <p:transition advTm="236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Irenaeus (~180)</a:t>
            </a:r>
          </a:p>
        </p:txBody>
      </p:sp>
      <p:sp>
        <p:nvSpPr>
          <p:cNvPr id="54275" name="Rectangle 3"/>
          <p:cNvSpPr>
            <a:spLocks noGrp="1" noChangeArrowheads="1"/>
          </p:cNvSpPr>
          <p:nvPr>
            <p:ph type="body" idx="1"/>
          </p:nvPr>
        </p:nvSpPr>
        <p:spPr/>
        <p:txBody>
          <a:bodyPr/>
          <a:lstStyle/>
          <a:p>
            <a:r>
              <a:rPr lang="en-US" altLang="en-US" sz="2800"/>
              <a:t>Irenaeus takes our four Gospels for granted, and even seeks to give symbolic reasons for why there are exactly four of them.</a:t>
            </a:r>
          </a:p>
          <a:p>
            <a:r>
              <a:rPr lang="en-US" altLang="en-US" sz="2800"/>
              <a:t>He also says, </a:t>
            </a:r>
            <a:r>
              <a:rPr lang="en-US" altLang="en-US" sz="2800">
                <a:cs typeface="Arial" charset="0"/>
              </a:rPr>
              <a:t>"</a:t>
            </a:r>
            <a:r>
              <a:rPr lang="en-US" altLang="en-US" sz="2800"/>
              <a:t>So firm is the ground upon which these Gospels rest, that the very heretics themselves bear witness to them, and starting from these documents, each one of them endeavors to establish his own peculiar doctrine.</a:t>
            </a:r>
            <a:r>
              <a:rPr lang="en-US" altLang="en-US" sz="2800">
                <a:cs typeface="Arial" charset="0"/>
              </a:rPr>
              <a:t>"</a:t>
            </a:r>
          </a:p>
        </p:txBody>
      </p:sp>
    </p:spTree>
    <p:custDataLst>
      <p:tags r:id="rId1"/>
    </p:custDataLst>
  </p:cSld>
  <p:clrMapOvr>
    <a:masterClrMapping/>
  </p:clrMapOvr>
  <p:transition advTm="455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The Muratorian Canon (~180)</a:t>
            </a:r>
          </a:p>
        </p:txBody>
      </p:sp>
      <p:sp>
        <p:nvSpPr>
          <p:cNvPr id="55299" name="Rectangle 3"/>
          <p:cNvSpPr>
            <a:spLocks noGrp="1" noChangeArrowheads="1"/>
          </p:cNvSpPr>
          <p:nvPr>
            <p:ph type="body" idx="1"/>
          </p:nvPr>
        </p:nvSpPr>
        <p:spPr/>
        <p:txBody>
          <a:bodyPr/>
          <a:lstStyle/>
          <a:p>
            <a:pPr>
              <a:lnSpc>
                <a:spcPct val="90000"/>
              </a:lnSpc>
            </a:pPr>
            <a:r>
              <a:rPr lang="en-US" altLang="en-US" sz="2800"/>
              <a:t>This is the oldest canonical list preserved from the orthodox side.  </a:t>
            </a:r>
          </a:p>
          <a:p>
            <a:pPr>
              <a:lnSpc>
                <a:spcPct val="90000"/>
              </a:lnSpc>
            </a:pPr>
            <a:r>
              <a:rPr lang="en-US" altLang="en-US" sz="2800"/>
              <a:t>It is anonymous, but was written from Italy in the late 2</a:t>
            </a:r>
            <a:r>
              <a:rPr lang="en-US" altLang="en-US" sz="2800" baseline="30000"/>
              <a:t>nd</a:t>
            </a:r>
            <a:r>
              <a:rPr lang="en-US" altLang="en-US" sz="2800"/>
              <a:t> century by a Christian leader there.</a:t>
            </a:r>
          </a:p>
          <a:p>
            <a:pPr>
              <a:lnSpc>
                <a:spcPct val="90000"/>
              </a:lnSpc>
            </a:pPr>
            <a:r>
              <a:rPr lang="en-US" altLang="en-US" sz="2800"/>
              <a:t>Our only manuscript is broken at the beginning, but it starts with Luke as the 3</a:t>
            </a:r>
            <a:r>
              <a:rPr lang="en-US" altLang="en-US" sz="2800" baseline="30000"/>
              <a:t>rd</a:t>
            </a:r>
            <a:r>
              <a:rPr lang="en-US" altLang="en-US" sz="2800"/>
              <a:t> Gospel, followed by John as the 4</a:t>
            </a:r>
            <a:r>
              <a:rPr lang="en-US" altLang="en-US" sz="2800" baseline="30000"/>
              <a:t>th</a:t>
            </a:r>
            <a:r>
              <a:rPr lang="en-US" altLang="en-US" sz="2800"/>
              <a:t>.</a:t>
            </a:r>
          </a:p>
          <a:p>
            <a:pPr>
              <a:lnSpc>
                <a:spcPct val="90000"/>
              </a:lnSpc>
            </a:pPr>
            <a:r>
              <a:rPr lang="en-US" altLang="en-US" sz="2800"/>
              <a:t>It rejects the writings of the Gnostics and the Montanists.</a:t>
            </a:r>
          </a:p>
        </p:txBody>
      </p:sp>
    </p:spTree>
    <p:custDataLst>
      <p:tags r:id="rId1"/>
    </p:custDataLst>
  </p:cSld>
  <p:clrMapOvr>
    <a:masterClrMapping/>
  </p:clrMapOvr>
  <p:transition advTm="513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Clement of Alexandria (~200)</a:t>
            </a:r>
          </a:p>
        </p:txBody>
      </p:sp>
      <p:sp>
        <p:nvSpPr>
          <p:cNvPr id="56323" name="Rectangle 3"/>
          <p:cNvSpPr>
            <a:spLocks noGrp="1" noChangeArrowheads="1"/>
          </p:cNvSpPr>
          <p:nvPr>
            <p:ph type="body" idx="1"/>
          </p:nvPr>
        </p:nvSpPr>
        <p:spPr/>
        <p:txBody>
          <a:bodyPr/>
          <a:lstStyle/>
          <a:p>
            <a:r>
              <a:rPr lang="en-US" altLang="en-US"/>
              <a:t>Clement was head of the Christian school in Alexandria, which trained new converts and Christian leaders.</a:t>
            </a:r>
          </a:p>
          <a:p>
            <a:r>
              <a:rPr lang="en-US" altLang="en-US"/>
              <a:t>He uses some of the non-canonical Gospels…</a:t>
            </a:r>
          </a:p>
          <a:p>
            <a:r>
              <a:rPr lang="en-US" altLang="en-US"/>
              <a:t>But he distinguishes them from those </a:t>
            </a:r>
            <a:r>
              <a:rPr lang="en-US" altLang="en-US">
                <a:cs typeface="Arial" charset="0"/>
              </a:rPr>
              <a:t>"</a:t>
            </a:r>
            <a:r>
              <a:rPr lang="en-US" altLang="en-US"/>
              <a:t>that have been handed down.</a:t>
            </a:r>
            <a:r>
              <a:rPr lang="en-US" altLang="en-US">
                <a:cs typeface="Arial" charset="0"/>
              </a:rPr>
              <a:t>"</a:t>
            </a:r>
          </a:p>
        </p:txBody>
      </p:sp>
    </p:spTree>
    <p:custDataLst>
      <p:tags r:id="rId1"/>
    </p:custDataLst>
  </p:cSld>
  <p:clrMapOvr>
    <a:masterClrMapping/>
  </p:clrMapOvr>
  <p:transition advTm="199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Origen (~230)</a:t>
            </a:r>
          </a:p>
        </p:txBody>
      </p:sp>
      <p:sp>
        <p:nvSpPr>
          <p:cNvPr id="57347" name="Rectangle 3"/>
          <p:cNvSpPr>
            <a:spLocks noGrp="1" noChangeArrowheads="1"/>
          </p:cNvSpPr>
          <p:nvPr>
            <p:ph type="body" idx="1"/>
          </p:nvPr>
        </p:nvSpPr>
        <p:spPr>
          <a:xfrm>
            <a:off x="457200" y="1600200"/>
            <a:ext cx="8229600" cy="4953000"/>
          </a:xfrm>
        </p:spPr>
        <p:txBody>
          <a:bodyPr/>
          <a:lstStyle/>
          <a:p>
            <a:pPr>
              <a:lnSpc>
                <a:spcPct val="90000"/>
              </a:lnSpc>
            </a:pPr>
            <a:r>
              <a:rPr lang="en-US" altLang="en-US" sz="2400"/>
              <a:t>Successor to Clement as head of the Christian school in Alexandria, Origen later moves to Caesarea, where he develops the largest Christian library in antiquity.</a:t>
            </a:r>
          </a:p>
          <a:p>
            <a:pPr>
              <a:lnSpc>
                <a:spcPct val="90000"/>
              </a:lnSpc>
            </a:pPr>
            <a:r>
              <a:rPr lang="en-US" altLang="en-US" sz="2400"/>
              <a:t>Origen gives some insight into the status of the canon question in his time.  He notes that two categories were commonly recognized by the orthodox:</a:t>
            </a:r>
          </a:p>
          <a:p>
            <a:pPr lvl="1">
              <a:lnSpc>
                <a:spcPct val="90000"/>
              </a:lnSpc>
            </a:pPr>
            <a:r>
              <a:rPr lang="en-US" altLang="en-US" sz="2400"/>
              <a:t>Books acknowledged by all Christians (21)</a:t>
            </a:r>
          </a:p>
          <a:p>
            <a:pPr lvl="2">
              <a:lnSpc>
                <a:spcPct val="90000"/>
              </a:lnSpc>
            </a:pPr>
            <a:r>
              <a:rPr lang="en-US" altLang="en-US"/>
              <a:t>4 Gospels, Acts, 13 Paul, 1 Peter, 1 John, Revelation</a:t>
            </a:r>
          </a:p>
          <a:p>
            <a:pPr lvl="1">
              <a:lnSpc>
                <a:spcPct val="90000"/>
              </a:lnSpc>
            </a:pPr>
            <a:r>
              <a:rPr lang="en-US" altLang="en-US" sz="2400"/>
              <a:t>Books disputed by some Christians (10)</a:t>
            </a:r>
          </a:p>
          <a:p>
            <a:pPr lvl="2">
              <a:lnSpc>
                <a:spcPct val="90000"/>
              </a:lnSpc>
            </a:pPr>
            <a:r>
              <a:rPr lang="en-US" altLang="en-US"/>
              <a:t>Hebrews, James, 2 Peter, 2-3 John, Jude,</a:t>
            </a:r>
          </a:p>
          <a:p>
            <a:pPr lvl="2">
              <a:lnSpc>
                <a:spcPct val="90000"/>
              </a:lnSpc>
            </a:pPr>
            <a:r>
              <a:rPr lang="en-US" altLang="en-US"/>
              <a:t>Ps-Barnabas, Hermas, Didache, Gospel of Hebrews</a:t>
            </a:r>
          </a:p>
        </p:txBody>
      </p:sp>
    </p:spTree>
    <p:custDataLst>
      <p:tags r:id="rId1"/>
    </p:custDataLst>
  </p:cSld>
  <p:clrMapOvr>
    <a:masterClrMapping/>
  </p:clrMapOvr>
  <p:transition advTm="559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 calcmode="lin" valueType="num">
                                      <p:cBhvr additive="base">
                                        <p:cTn id="37" dur="5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3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347">
                                            <p:txEl>
                                              <p:pRg st="6" end="6"/>
                                            </p:txEl>
                                          </p:spTgt>
                                        </p:tgtEl>
                                        <p:attrNameLst>
                                          <p:attrName>style.visibility</p:attrName>
                                        </p:attrNameLst>
                                      </p:cBhvr>
                                      <p:to>
                                        <p:strVal val="visible"/>
                                      </p:to>
                                    </p:set>
                                    <p:anim calcmode="lin" valueType="num">
                                      <p:cBhvr additive="base">
                                        <p:cTn id="43"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3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Eusebius (~325)</a:t>
            </a:r>
          </a:p>
        </p:txBody>
      </p:sp>
      <p:sp>
        <p:nvSpPr>
          <p:cNvPr id="58371" name="Rectangle 3"/>
          <p:cNvSpPr>
            <a:spLocks noGrp="1" noChangeArrowheads="1"/>
          </p:cNvSpPr>
          <p:nvPr>
            <p:ph type="body" idx="1"/>
          </p:nvPr>
        </p:nvSpPr>
        <p:spPr>
          <a:xfrm>
            <a:off x="685800" y="1447800"/>
            <a:ext cx="7772400" cy="4648200"/>
          </a:xfrm>
        </p:spPr>
        <p:txBody>
          <a:bodyPr/>
          <a:lstStyle/>
          <a:p>
            <a:pPr>
              <a:lnSpc>
                <a:spcPct val="90000"/>
              </a:lnSpc>
            </a:pPr>
            <a:r>
              <a:rPr lang="en-US" altLang="en-US" sz="2800"/>
              <a:t>Writing at Constantine</a:t>
            </a:r>
            <a:r>
              <a:rPr lang="en-US" altLang="en-US" sz="2800">
                <a:cs typeface="Arial" charset="0"/>
              </a:rPr>
              <a:t>'</a:t>
            </a:r>
            <a:r>
              <a:rPr lang="en-US" altLang="en-US" sz="2800"/>
              <a:t>s time.</a:t>
            </a:r>
          </a:p>
          <a:p>
            <a:pPr>
              <a:lnSpc>
                <a:spcPct val="90000"/>
              </a:lnSpc>
            </a:pPr>
            <a:r>
              <a:rPr lang="en-US" altLang="en-US" sz="2800"/>
              <a:t>Four categories for canon discussion then:</a:t>
            </a:r>
          </a:p>
          <a:p>
            <a:pPr lvl="1">
              <a:lnSpc>
                <a:spcPct val="90000"/>
              </a:lnSpc>
            </a:pPr>
            <a:r>
              <a:rPr lang="en-US" altLang="en-US" sz="2400"/>
              <a:t>Acknowledged (21-22)</a:t>
            </a:r>
          </a:p>
          <a:p>
            <a:pPr lvl="2">
              <a:lnSpc>
                <a:spcPct val="90000"/>
              </a:lnSpc>
            </a:pPr>
            <a:r>
              <a:rPr lang="en-US" altLang="en-US" sz="2000"/>
              <a:t>Gospels, Acts, Paul &amp; Hebrews, 1 Peter, 1 John, Revelation (?)</a:t>
            </a:r>
          </a:p>
          <a:p>
            <a:pPr lvl="1">
              <a:lnSpc>
                <a:spcPct val="90000"/>
              </a:lnSpc>
            </a:pPr>
            <a:r>
              <a:rPr lang="en-US" altLang="en-US" sz="2400"/>
              <a:t>Disputed but familiar to most (5)</a:t>
            </a:r>
          </a:p>
          <a:p>
            <a:pPr lvl="2">
              <a:lnSpc>
                <a:spcPct val="90000"/>
              </a:lnSpc>
            </a:pPr>
            <a:r>
              <a:rPr lang="en-US" altLang="en-US" sz="2000"/>
              <a:t>James, 2 Peter, 2-3 John, Jude</a:t>
            </a:r>
          </a:p>
          <a:p>
            <a:pPr lvl="1">
              <a:lnSpc>
                <a:spcPct val="90000"/>
              </a:lnSpc>
            </a:pPr>
            <a:r>
              <a:rPr lang="en-US" altLang="en-US" sz="2400"/>
              <a:t>Spurious but orthodox</a:t>
            </a:r>
          </a:p>
          <a:p>
            <a:pPr lvl="2">
              <a:lnSpc>
                <a:spcPct val="90000"/>
              </a:lnSpc>
            </a:pPr>
            <a:r>
              <a:rPr lang="en-US" altLang="en-US" sz="2000"/>
              <a:t>Acts of Paul, Hermas, Apoc of Peter, Ps-Barnabas</a:t>
            </a:r>
          </a:p>
          <a:p>
            <a:pPr lvl="2">
              <a:lnSpc>
                <a:spcPct val="90000"/>
              </a:lnSpc>
            </a:pPr>
            <a:r>
              <a:rPr lang="en-US" altLang="en-US" sz="2000"/>
              <a:t>Didache, Revelation (?), Gospel of Hebrews</a:t>
            </a:r>
          </a:p>
          <a:p>
            <a:pPr lvl="1">
              <a:lnSpc>
                <a:spcPct val="90000"/>
              </a:lnSpc>
            </a:pPr>
            <a:r>
              <a:rPr lang="en-US" altLang="en-US" sz="2400"/>
              <a:t>Heretical</a:t>
            </a:r>
          </a:p>
          <a:p>
            <a:pPr lvl="2">
              <a:lnSpc>
                <a:spcPct val="90000"/>
              </a:lnSpc>
            </a:pPr>
            <a:r>
              <a:rPr lang="en-US" altLang="en-US" sz="2000"/>
              <a:t>Gospels of Peter, Thomas, Matthaias, etc.</a:t>
            </a:r>
          </a:p>
          <a:p>
            <a:pPr lvl="2">
              <a:lnSpc>
                <a:spcPct val="90000"/>
              </a:lnSpc>
            </a:pPr>
            <a:r>
              <a:rPr lang="en-US" altLang="en-US" sz="2000"/>
              <a:t>Acts of Andrew, John, etc.</a:t>
            </a:r>
          </a:p>
        </p:txBody>
      </p:sp>
    </p:spTree>
    <p:custDataLst>
      <p:tags r:id="rId1"/>
    </p:custDataLst>
  </p:cSld>
  <p:clrMapOvr>
    <a:masterClrMapping/>
  </p:clrMapOvr>
  <p:transition advTm="728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371">
                                            <p:txEl>
                                              <p:pRg st="6" end="6"/>
                                            </p:txEl>
                                          </p:spTgt>
                                        </p:tgtEl>
                                        <p:attrNameLst>
                                          <p:attrName>style.visibility</p:attrName>
                                        </p:attrNameLst>
                                      </p:cBhvr>
                                      <p:to>
                                        <p:strVal val="visible"/>
                                      </p:to>
                                    </p:set>
                                    <p:anim calcmode="lin" valueType="num">
                                      <p:cBhvr additive="base">
                                        <p:cTn id="43" dur="500" fill="hold"/>
                                        <p:tgtEl>
                                          <p:spTgt spid="583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3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8371">
                                            <p:txEl>
                                              <p:pRg st="7" end="7"/>
                                            </p:txEl>
                                          </p:spTgt>
                                        </p:tgtEl>
                                        <p:attrNameLst>
                                          <p:attrName>style.visibility</p:attrName>
                                        </p:attrNameLst>
                                      </p:cBhvr>
                                      <p:to>
                                        <p:strVal val="visible"/>
                                      </p:to>
                                    </p:set>
                                    <p:anim calcmode="lin" valueType="num">
                                      <p:cBhvr additive="base">
                                        <p:cTn id="49" dur="500" fill="hold"/>
                                        <p:tgtEl>
                                          <p:spTgt spid="583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83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8371">
                                            <p:txEl>
                                              <p:pRg st="8" end="8"/>
                                            </p:txEl>
                                          </p:spTgt>
                                        </p:tgtEl>
                                        <p:attrNameLst>
                                          <p:attrName>style.visibility</p:attrName>
                                        </p:attrNameLst>
                                      </p:cBhvr>
                                      <p:to>
                                        <p:strVal val="visible"/>
                                      </p:to>
                                    </p:set>
                                    <p:anim calcmode="lin" valueType="num">
                                      <p:cBhvr additive="base">
                                        <p:cTn id="55" dur="500" fill="hold"/>
                                        <p:tgtEl>
                                          <p:spTgt spid="583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83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8371">
                                            <p:txEl>
                                              <p:pRg st="9" end="9"/>
                                            </p:txEl>
                                          </p:spTgt>
                                        </p:tgtEl>
                                        <p:attrNameLst>
                                          <p:attrName>style.visibility</p:attrName>
                                        </p:attrNameLst>
                                      </p:cBhvr>
                                      <p:to>
                                        <p:strVal val="visible"/>
                                      </p:to>
                                    </p:set>
                                    <p:anim calcmode="lin" valueType="num">
                                      <p:cBhvr additive="base">
                                        <p:cTn id="61" dur="500" fill="hold"/>
                                        <p:tgtEl>
                                          <p:spTgt spid="5837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83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8371">
                                            <p:txEl>
                                              <p:pRg st="10" end="10"/>
                                            </p:txEl>
                                          </p:spTgt>
                                        </p:tgtEl>
                                        <p:attrNameLst>
                                          <p:attrName>style.visibility</p:attrName>
                                        </p:attrNameLst>
                                      </p:cBhvr>
                                      <p:to>
                                        <p:strVal val="visible"/>
                                      </p:to>
                                    </p:set>
                                    <p:anim calcmode="lin" valueType="num">
                                      <p:cBhvr additive="base">
                                        <p:cTn id="67" dur="500" fill="hold"/>
                                        <p:tgtEl>
                                          <p:spTgt spid="5837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837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8371">
                                            <p:txEl>
                                              <p:pRg st="11" end="11"/>
                                            </p:txEl>
                                          </p:spTgt>
                                        </p:tgtEl>
                                        <p:attrNameLst>
                                          <p:attrName>style.visibility</p:attrName>
                                        </p:attrNameLst>
                                      </p:cBhvr>
                                      <p:to>
                                        <p:strVal val="visible"/>
                                      </p:to>
                                    </p:set>
                                    <p:anim calcmode="lin" valueType="num">
                                      <p:cBhvr additive="base">
                                        <p:cTn id="73" dur="500" fill="hold"/>
                                        <p:tgtEl>
                                          <p:spTgt spid="58371">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837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4" name="Picture 6" descr="DaVinci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457200"/>
            <a:ext cx="3892550" cy="5848350"/>
          </a:xfrm>
          <a:prstGeom prst="rect">
            <a:avLst/>
          </a:prstGeom>
          <a:noFill/>
          <a:extLst>
            <a:ext uri="{909E8E84-426E-40DD-AFC4-6F175D3DCCD1}">
              <a14:hiddenFill xmlns:a14="http://schemas.microsoft.com/office/drawing/2010/main">
                <a:solidFill>
                  <a:srgbClr val="FFFFFF"/>
                </a:solidFill>
              </a14:hiddenFill>
            </a:ext>
          </a:extLst>
        </p:spPr>
      </p:pic>
      <p:sp>
        <p:nvSpPr>
          <p:cNvPr id="114692" name="Rectangle 4"/>
          <p:cNvSpPr>
            <a:spLocks noGrp="1" noChangeArrowheads="1"/>
          </p:cNvSpPr>
          <p:nvPr>
            <p:ph type="ctrTitle"/>
          </p:nvPr>
        </p:nvSpPr>
        <p:spPr/>
        <p:txBody>
          <a:bodyPr/>
          <a:lstStyle/>
          <a:p>
            <a:pPr algn="l"/>
            <a:r>
              <a:rPr lang="en-US" altLang="en-US" i="1"/>
              <a:t>The Da Vinci Code</a:t>
            </a:r>
          </a:p>
        </p:txBody>
      </p:sp>
      <p:sp>
        <p:nvSpPr>
          <p:cNvPr id="114693" name="Rectangle 5"/>
          <p:cNvSpPr>
            <a:spLocks noGrp="1" noChangeArrowheads="1"/>
          </p:cNvSpPr>
          <p:nvPr>
            <p:ph type="subTitle" idx="1"/>
          </p:nvPr>
        </p:nvSpPr>
        <p:spPr/>
        <p:txBody>
          <a:bodyPr/>
          <a:lstStyle/>
          <a:p>
            <a:pPr algn="l"/>
            <a:r>
              <a:rPr lang="en-US" altLang="en-US"/>
              <a:t>By Dan Brown</a:t>
            </a:r>
          </a:p>
        </p:txBody>
      </p:sp>
    </p:spTree>
    <p:custDataLst>
      <p:tags r:id="rId1"/>
    </p:custDataLst>
  </p:cSld>
  <p:clrMapOvr>
    <a:masterClrMapping/>
  </p:clrMapOvr>
  <p:transition advTm="50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p:cTn id="7" dur="500" fill="hold"/>
                                        <p:tgtEl>
                                          <p:spTgt spid="114692"/>
                                        </p:tgtEl>
                                        <p:attrNameLst>
                                          <p:attrName>ppt_w</p:attrName>
                                        </p:attrNameLst>
                                      </p:cBhvr>
                                      <p:tavLst>
                                        <p:tav tm="0">
                                          <p:val>
                                            <p:fltVal val="0"/>
                                          </p:val>
                                        </p:tav>
                                        <p:tav tm="100000">
                                          <p:val>
                                            <p:strVal val="#ppt_w"/>
                                          </p:val>
                                        </p:tav>
                                      </p:tavLst>
                                    </p:anim>
                                    <p:anim calcmode="lin" valueType="num">
                                      <p:cBhvr>
                                        <p:cTn id="8" dur="500" fill="hold"/>
                                        <p:tgtEl>
                                          <p:spTgt spid="1146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14694"/>
                                        </p:tgtEl>
                                        <p:attrNameLst>
                                          <p:attrName>style.visibility</p:attrName>
                                        </p:attrNameLst>
                                      </p:cBhvr>
                                      <p:to>
                                        <p:strVal val="visible"/>
                                      </p:to>
                                    </p:set>
                                    <p:animEffect transition="in" filter="checkerboard(across)">
                                      <p:cBhvr>
                                        <p:cTn id="13" dur="500"/>
                                        <p:tgtEl>
                                          <p:spTgt spid="1146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4693">
                                            <p:txEl>
                                              <p:pRg st="0" end="0"/>
                                            </p:txEl>
                                          </p:spTgt>
                                        </p:tgtEl>
                                        <p:attrNameLst>
                                          <p:attrName>style.visibility</p:attrName>
                                        </p:attrNameLst>
                                      </p:cBhvr>
                                      <p:to>
                                        <p:strVal val="visible"/>
                                      </p:to>
                                    </p:set>
                                    <p:anim calcmode="lin" valueType="num">
                                      <p:cBhvr additive="base">
                                        <p:cTn id="18" dur="500" fill="hold"/>
                                        <p:tgtEl>
                                          <p:spTgt spid="11469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469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Summary on Canon</a:t>
            </a:r>
          </a:p>
        </p:txBody>
      </p:sp>
      <p:sp>
        <p:nvSpPr>
          <p:cNvPr id="59395" name="Rectangle 3"/>
          <p:cNvSpPr>
            <a:spLocks noGrp="1" noChangeArrowheads="1"/>
          </p:cNvSpPr>
          <p:nvPr>
            <p:ph type="body" idx="1"/>
          </p:nvPr>
        </p:nvSpPr>
        <p:spPr/>
        <p:txBody>
          <a:bodyPr/>
          <a:lstStyle/>
          <a:p>
            <a:pPr>
              <a:lnSpc>
                <a:spcPct val="90000"/>
              </a:lnSpc>
            </a:pPr>
            <a:r>
              <a:rPr lang="en-US" altLang="en-US" sz="2800"/>
              <a:t>Thus the evidence is clear that Constantine did not suddenly set off in a new direction, putting together a </a:t>
            </a:r>
            <a:r>
              <a:rPr lang="en-US" altLang="en-US" sz="2800">
                <a:cs typeface="Arial" charset="0"/>
              </a:rPr>
              <a:t>"</a:t>
            </a:r>
            <a:r>
              <a:rPr lang="en-US" altLang="en-US" sz="2800"/>
              <a:t>new Bible.</a:t>
            </a:r>
            <a:r>
              <a:rPr lang="en-US" altLang="en-US" sz="2800">
                <a:cs typeface="Arial" charset="0"/>
              </a:rPr>
              <a:t>"</a:t>
            </a:r>
          </a:p>
          <a:p>
            <a:pPr>
              <a:lnSpc>
                <a:spcPct val="90000"/>
              </a:lnSpc>
            </a:pPr>
            <a:r>
              <a:rPr lang="en-US" altLang="en-US" sz="2800"/>
              <a:t>Rather, the four Gospels had been recognized by orthodox Christians as authoritative for at least 150 years.</a:t>
            </a:r>
          </a:p>
          <a:p>
            <a:pPr>
              <a:lnSpc>
                <a:spcPct val="90000"/>
              </a:lnSpc>
            </a:pPr>
            <a:r>
              <a:rPr lang="en-US" altLang="en-US" sz="2800"/>
              <a:t>Final decisions on the exact boundaries of the NT canon are made in the generation following Constantine, but this involves only one book that could be called a gospel, namely the Gospel of the Hebrews.</a:t>
            </a:r>
          </a:p>
        </p:txBody>
      </p:sp>
    </p:spTree>
    <p:custDataLst>
      <p:tags r:id="rId1"/>
    </p:custDataLst>
  </p:cSld>
  <p:clrMapOvr>
    <a:masterClrMapping/>
  </p:clrMapOvr>
  <p:transition advTm="338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What about other Gospels?</a:t>
            </a:r>
          </a:p>
        </p:txBody>
      </p:sp>
      <p:sp>
        <p:nvSpPr>
          <p:cNvPr id="60419" name="Rectangle 3"/>
          <p:cNvSpPr>
            <a:spLocks noGrp="1" noChangeArrowheads="1"/>
          </p:cNvSpPr>
          <p:nvPr>
            <p:ph type="body" idx="1"/>
          </p:nvPr>
        </p:nvSpPr>
        <p:spPr/>
        <p:txBody>
          <a:bodyPr/>
          <a:lstStyle/>
          <a:p>
            <a:r>
              <a:rPr lang="en-US" altLang="en-US"/>
              <a:t>Weren</a:t>
            </a:r>
            <a:r>
              <a:rPr lang="en-US" altLang="en-US">
                <a:cs typeface="Arial" charset="0"/>
              </a:rPr>
              <a:t>'</a:t>
            </a:r>
            <a:r>
              <a:rPr lang="en-US" altLang="en-US"/>
              <a:t>t there other gospels in competition with those four that were finally accepted?</a:t>
            </a:r>
          </a:p>
          <a:p>
            <a:pPr lvl="1"/>
            <a:r>
              <a:rPr lang="en-US" altLang="en-US"/>
              <a:t>Yes, there were.</a:t>
            </a:r>
          </a:p>
          <a:p>
            <a:r>
              <a:rPr lang="en-US" altLang="en-US"/>
              <a:t>What do we know about these?</a:t>
            </a:r>
          </a:p>
          <a:p>
            <a:pPr lvl="1"/>
            <a:r>
              <a:rPr lang="en-US" altLang="en-US"/>
              <a:t>Let</a:t>
            </a:r>
            <a:r>
              <a:rPr lang="en-US" altLang="en-US">
                <a:cs typeface="Arial" charset="0"/>
              </a:rPr>
              <a:t>'</a:t>
            </a:r>
            <a:r>
              <a:rPr lang="en-US" altLang="en-US"/>
              <a:t>s see.</a:t>
            </a:r>
          </a:p>
        </p:txBody>
      </p:sp>
    </p:spTree>
    <p:custDataLst>
      <p:tags r:id="rId1"/>
    </p:custDataLst>
  </p:cSld>
  <p:clrMapOvr>
    <a:masterClrMapping/>
  </p:clrMapOvr>
  <p:transition advTm="122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The Testimony of Luke</a:t>
            </a:r>
          </a:p>
        </p:txBody>
      </p:sp>
      <p:sp>
        <p:nvSpPr>
          <p:cNvPr id="61443" name="Rectangle 3"/>
          <p:cNvSpPr>
            <a:spLocks noGrp="1" noChangeArrowheads="1"/>
          </p:cNvSpPr>
          <p:nvPr>
            <p:ph type="body" idx="1"/>
          </p:nvPr>
        </p:nvSpPr>
        <p:spPr>
          <a:xfrm>
            <a:off x="457200" y="2103438"/>
            <a:ext cx="8229600" cy="4022725"/>
          </a:xfrm>
        </p:spPr>
        <p:txBody>
          <a:bodyPr/>
          <a:lstStyle/>
          <a:p>
            <a:r>
              <a:rPr lang="en-US" altLang="en-US"/>
              <a:t>The author of the third Gospel, Luke, a physician and associate of Paul, tells us a little on the status of writings about Jesus at the time he wrote (probably in the late 50s of the first century).</a:t>
            </a:r>
          </a:p>
          <a:p>
            <a:r>
              <a:rPr lang="en-US" altLang="en-US"/>
              <a:t>This is found in the first four verses of the Gospel of Luke.</a:t>
            </a:r>
          </a:p>
        </p:txBody>
      </p:sp>
    </p:spTree>
    <p:custDataLst>
      <p:tags r:id="rId1"/>
    </p:custDataLst>
  </p:cSld>
  <p:clrMapOvr>
    <a:masterClrMapping/>
  </p:clrMapOvr>
  <p:transition advTm="162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checkerboard(across)">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checkerboard(across)">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The Testimony of Luke</a:t>
            </a:r>
          </a:p>
        </p:txBody>
      </p:sp>
      <p:sp>
        <p:nvSpPr>
          <p:cNvPr id="62467" name="Text Box 3"/>
          <p:cNvSpPr txBox="1">
            <a:spLocks noChangeArrowheads="1"/>
          </p:cNvSpPr>
          <p:nvPr/>
        </p:nvSpPr>
        <p:spPr bwMode="auto">
          <a:xfrm>
            <a:off x="762000" y="1600200"/>
            <a:ext cx="754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solidFill>
                  <a:srgbClr val="FF0000"/>
                </a:solidFill>
              </a:rPr>
              <a:t>Many</a:t>
            </a:r>
            <a:r>
              <a:rPr lang="en-US" altLang="en-US" sz="2800"/>
              <a:t> have undertaken to draw up an account of the things that have been fulfilled among us, just as they were handed down to us by those who from the first were eyewitnesses and servants of the word.  Therefore, since I myself have carefully investigated everything from the beginning, it seemed good also to me to write an orderly account for you, most excellent Theophilus, so that you may know the certainty of the things you have been taught.</a:t>
            </a:r>
            <a:r>
              <a:rPr lang="en-US" altLang="en-US" sz="2800">
                <a:cs typeface="Arial" charset="0"/>
              </a:rPr>
              <a:t>"</a:t>
            </a:r>
            <a:r>
              <a:rPr lang="en-US" altLang="en-US" sz="2800"/>
              <a:t> – Luke 1:1-4</a:t>
            </a:r>
          </a:p>
        </p:txBody>
      </p:sp>
    </p:spTree>
    <p:custDataLst>
      <p:tags r:id="rId1"/>
    </p:custDataLst>
  </p:cSld>
  <p:clrMapOvr>
    <a:masterClrMapping/>
  </p:clrMapOvr>
  <p:transition advTm="264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checkerboard(across)">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Testimony of Luke</a:t>
            </a:r>
          </a:p>
        </p:txBody>
      </p:sp>
      <p:sp>
        <p:nvSpPr>
          <p:cNvPr id="64515" name="Rectangle 3"/>
          <p:cNvSpPr>
            <a:spLocks noGrp="1" noChangeArrowheads="1"/>
          </p:cNvSpPr>
          <p:nvPr>
            <p:ph type="body" idx="1"/>
          </p:nvPr>
        </p:nvSpPr>
        <p:spPr>
          <a:xfrm>
            <a:off x="685800" y="1295400"/>
            <a:ext cx="7772400" cy="4800600"/>
          </a:xfrm>
        </p:spPr>
        <p:txBody>
          <a:bodyPr/>
          <a:lstStyle/>
          <a:p>
            <a:pPr>
              <a:lnSpc>
                <a:spcPct val="90000"/>
              </a:lnSpc>
            </a:pPr>
            <a:r>
              <a:rPr lang="en-US" altLang="en-US" sz="2800"/>
              <a:t>Of our canonical gospels, no more than two had been written when Luke wrote (Matthew and Mark), possibly only Matthew.</a:t>
            </a:r>
          </a:p>
          <a:p>
            <a:pPr>
              <a:lnSpc>
                <a:spcPct val="90000"/>
              </a:lnSpc>
            </a:pPr>
            <a:r>
              <a:rPr lang="en-US" altLang="en-US" sz="2800"/>
              <a:t>So there were apparently a number of other attempts in existence when Luke wrote.  </a:t>
            </a:r>
          </a:p>
          <a:p>
            <a:pPr>
              <a:lnSpc>
                <a:spcPct val="90000"/>
              </a:lnSpc>
            </a:pPr>
            <a:r>
              <a:rPr lang="en-US" altLang="en-US" sz="2800"/>
              <a:t>He does not suggest these present a different Jesus, but rather that they, too, depend on the testimony of the eyewitnesses.</a:t>
            </a:r>
          </a:p>
          <a:p>
            <a:pPr>
              <a:lnSpc>
                <a:spcPct val="90000"/>
              </a:lnSpc>
            </a:pPr>
            <a:r>
              <a:rPr lang="en-US" altLang="en-US" sz="2800"/>
              <a:t>There is no evidence that any of these attempts survived to be the gospels mentioned in later centuries.  They were probably displaced very early on by Matthew, Mark, Luke and John.</a:t>
            </a:r>
          </a:p>
        </p:txBody>
      </p:sp>
    </p:spTree>
    <p:custDataLst>
      <p:tags r:id="rId1"/>
    </p:custDataLst>
  </p:cSld>
  <p:clrMapOvr>
    <a:masterClrMapping/>
  </p:clrMapOvr>
  <p:transition advTm="546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checkerboard(across)">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checkerboard(across)">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checkerboard(across)">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checkerboard(across)">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Other Early Gospels</a:t>
            </a:r>
          </a:p>
        </p:txBody>
      </p:sp>
      <p:sp>
        <p:nvSpPr>
          <p:cNvPr id="65539" name="Rectangle 3"/>
          <p:cNvSpPr>
            <a:spLocks noGrp="1" noChangeArrowheads="1"/>
          </p:cNvSpPr>
          <p:nvPr>
            <p:ph type="body" idx="1"/>
          </p:nvPr>
        </p:nvSpPr>
        <p:spPr/>
        <p:txBody>
          <a:bodyPr/>
          <a:lstStyle/>
          <a:p>
            <a:r>
              <a:rPr lang="en-US" altLang="en-US"/>
              <a:t>From writings of the church fathers (that have been known for centuries), and from recently discovered manuscripts and fragments, we know something about 20-30 other gospels, orthodox or heretical, that circulated in the early centuries of church history, before Constantine.</a:t>
            </a:r>
          </a:p>
          <a:p>
            <a:r>
              <a:rPr lang="en-US" altLang="en-US"/>
              <a:t>Let</a:t>
            </a:r>
            <a:r>
              <a:rPr lang="en-US" altLang="en-US">
                <a:cs typeface="Arial" charset="0"/>
              </a:rPr>
              <a:t>'</a:t>
            </a:r>
            <a:r>
              <a:rPr lang="en-US" altLang="en-US"/>
              <a:t>s have a look at some of these.</a:t>
            </a:r>
          </a:p>
        </p:txBody>
      </p:sp>
    </p:spTree>
    <p:custDataLst>
      <p:tags r:id="rId1"/>
    </p:custDataLst>
  </p:cSld>
  <p:clrMapOvr>
    <a:masterClrMapping/>
  </p:clrMapOvr>
  <p:transition advTm="242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checkerboard(across)">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The Gospel of Thomas</a:t>
            </a:r>
          </a:p>
        </p:txBody>
      </p:sp>
      <p:sp>
        <p:nvSpPr>
          <p:cNvPr id="66563" name="Rectangle 3"/>
          <p:cNvSpPr>
            <a:spLocks noGrp="1" noChangeArrowheads="1"/>
          </p:cNvSpPr>
          <p:nvPr>
            <p:ph type="body" sz="half" idx="1"/>
          </p:nvPr>
        </p:nvSpPr>
        <p:spPr>
          <a:xfrm>
            <a:off x="685800" y="1752600"/>
            <a:ext cx="3810000" cy="4343400"/>
          </a:xfrm>
        </p:spPr>
        <p:txBody>
          <a:bodyPr/>
          <a:lstStyle/>
          <a:p>
            <a:pPr>
              <a:lnSpc>
                <a:spcPct val="90000"/>
              </a:lnSpc>
            </a:pPr>
            <a:r>
              <a:rPr lang="en-US" altLang="en-US" sz="2400"/>
              <a:t>Found in 1945 among the Nag Hammadi papyri, this Gospel has attracted the most attention.</a:t>
            </a:r>
          </a:p>
          <a:p>
            <a:pPr>
              <a:lnSpc>
                <a:spcPct val="90000"/>
              </a:lnSpc>
            </a:pPr>
            <a:r>
              <a:rPr lang="en-US" altLang="en-US" sz="2400"/>
              <a:t>The complete text is available only in Coptic, in a manuscript dating after Constantine.</a:t>
            </a:r>
          </a:p>
          <a:p>
            <a:pPr>
              <a:lnSpc>
                <a:spcPct val="90000"/>
              </a:lnSpc>
            </a:pPr>
            <a:r>
              <a:rPr lang="en-US" altLang="en-US" sz="2400"/>
              <a:t>We also have 3 Greek fragments, the earliest dating ~ AD 200.</a:t>
            </a:r>
          </a:p>
        </p:txBody>
      </p:sp>
      <p:pic>
        <p:nvPicPr>
          <p:cNvPr id="66568" name="Picture 8" descr="naghammadi"/>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52963" y="2984500"/>
            <a:ext cx="4033837" cy="1757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8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568"/>
                                        </p:tgtEl>
                                        <p:attrNameLst>
                                          <p:attrName>style.visibility</p:attrName>
                                        </p:attrNameLst>
                                      </p:cBhvr>
                                      <p:to>
                                        <p:strVal val="visible"/>
                                      </p:to>
                                    </p:set>
                                    <p:animEffect transition="in" filter="checkerboard(across)">
                                      <p:cBhvr>
                                        <p:cTn id="7" dur="500"/>
                                        <p:tgtEl>
                                          <p:spTgt spid="66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 calcmode="lin" valueType="num">
                                      <p:cBhvr additive="base">
                                        <p:cTn id="12"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6563">
                                            <p:txEl>
                                              <p:pRg st="1" end="1"/>
                                            </p:txEl>
                                          </p:spTgt>
                                        </p:tgtEl>
                                        <p:attrNameLst>
                                          <p:attrName>style.visibility</p:attrName>
                                        </p:attrNameLst>
                                      </p:cBhvr>
                                      <p:to>
                                        <p:strVal val="visible"/>
                                      </p:to>
                                    </p:set>
                                    <p:anim calcmode="lin" valueType="num">
                                      <p:cBhvr additive="base">
                                        <p:cTn id="18"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6563">
                                            <p:txEl>
                                              <p:pRg st="2" end="2"/>
                                            </p:txEl>
                                          </p:spTgt>
                                        </p:tgtEl>
                                        <p:attrNameLst>
                                          <p:attrName>style.visibility</p:attrName>
                                        </p:attrNameLst>
                                      </p:cBhvr>
                                      <p:to>
                                        <p:strVal val="visible"/>
                                      </p:to>
                                    </p:set>
                                    <p:anim calcmode="lin" valueType="num">
                                      <p:cBhvr additive="base">
                                        <p:cTn id="24"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The Gospel of Thomas</a:t>
            </a:r>
          </a:p>
        </p:txBody>
      </p:sp>
      <p:sp>
        <p:nvSpPr>
          <p:cNvPr id="67587" name="Rectangle 3"/>
          <p:cNvSpPr>
            <a:spLocks noGrp="1" noChangeArrowheads="1"/>
          </p:cNvSpPr>
          <p:nvPr>
            <p:ph type="body" sz="half" idx="1"/>
          </p:nvPr>
        </p:nvSpPr>
        <p:spPr>
          <a:xfrm>
            <a:off x="457200" y="1600200"/>
            <a:ext cx="4033838" cy="4525963"/>
          </a:xfrm>
        </p:spPr>
        <p:txBody>
          <a:bodyPr/>
          <a:lstStyle/>
          <a:p>
            <a:pPr>
              <a:lnSpc>
                <a:spcPct val="90000"/>
              </a:lnSpc>
            </a:pPr>
            <a:r>
              <a:rPr lang="en-US" altLang="en-US" sz="2400"/>
              <a:t>The date is disputed:</a:t>
            </a:r>
          </a:p>
          <a:p>
            <a:pPr lvl="1">
              <a:lnSpc>
                <a:spcPct val="90000"/>
              </a:lnSpc>
            </a:pPr>
            <a:r>
              <a:rPr lang="en-US" altLang="en-US" sz="2000"/>
              <a:t>The common suggestion is AD 140.</a:t>
            </a:r>
          </a:p>
          <a:p>
            <a:pPr lvl="1">
              <a:lnSpc>
                <a:spcPct val="90000"/>
              </a:lnSpc>
            </a:pPr>
            <a:r>
              <a:rPr lang="en-US" altLang="en-US" sz="2000"/>
              <a:t>Some suggest as early as AD 50.</a:t>
            </a:r>
          </a:p>
          <a:p>
            <a:pPr lvl="1">
              <a:lnSpc>
                <a:spcPct val="90000"/>
              </a:lnSpc>
            </a:pPr>
            <a:r>
              <a:rPr lang="en-US" altLang="en-US" sz="2000"/>
              <a:t>There is now good evidence the Gospel depends on Tatian</a:t>
            </a:r>
            <a:r>
              <a:rPr lang="en-US" altLang="en-US" sz="2000">
                <a:cs typeface="Arial" charset="0"/>
              </a:rPr>
              <a:t>'</a:t>
            </a:r>
            <a:r>
              <a:rPr lang="en-US" altLang="en-US" sz="2000"/>
              <a:t>s </a:t>
            </a:r>
            <a:r>
              <a:rPr lang="en-US" altLang="en-US" sz="2000" i="1"/>
              <a:t>Diatessaron</a:t>
            </a:r>
            <a:r>
              <a:rPr lang="en-US" altLang="en-US" sz="2000"/>
              <a:t>, so dating after AD 175.</a:t>
            </a:r>
          </a:p>
          <a:p>
            <a:pPr>
              <a:lnSpc>
                <a:spcPct val="90000"/>
              </a:lnSpc>
            </a:pPr>
            <a:r>
              <a:rPr lang="en-US" altLang="en-US" sz="2400"/>
              <a:t>In any case, the picture of Jesus in Thomas does not match that in </a:t>
            </a:r>
            <a:r>
              <a:rPr lang="en-US" altLang="en-US" sz="2400" i="1"/>
              <a:t>The DaVinci Code</a:t>
            </a:r>
            <a:r>
              <a:rPr lang="en-US" altLang="en-US" sz="2400"/>
              <a:t>.</a:t>
            </a:r>
          </a:p>
        </p:txBody>
      </p:sp>
      <p:pic>
        <p:nvPicPr>
          <p:cNvPr id="67591" name="Picture 7" descr="GospThomas"/>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789488" y="1981200"/>
            <a:ext cx="3527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60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checkerboard(across)">
                                      <p:cBhvr>
                                        <p:cTn id="7" dur="500"/>
                                        <p:tgtEl>
                                          <p:spTgt spid="67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additive="base">
                                        <p:cTn id="12"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7587">
                                            <p:txEl>
                                              <p:pRg st="1" end="1"/>
                                            </p:txEl>
                                          </p:spTgt>
                                        </p:tgtEl>
                                        <p:attrNameLst>
                                          <p:attrName>style.visibility</p:attrName>
                                        </p:attrNameLst>
                                      </p:cBhvr>
                                      <p:to>
                                        <p:strVal val="visible"/>
                                      </p:to>
                                    </p:set>
                                    <p:anim calcmode="lin" valueType="num">
                                      <p:cBhvr additive="base">
                                        <p:cTn id="18"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7587">
                                            <p:txEl>
                                              <p:pRg st="2" end="2"/>
                                            </p:txEl>
                                          </p:spTgt>
                                        </p:tgtEl>
                                        <p:attrNameLst>
                                          <p:attrName>style.visibility</p:attrName>
                                        </p:attrNameLst>
                                      </p:cBhvr>
                                      <p:to>
                                        <p:strVal val="visible"/>
                                      </p:to>
                                    </p:set>
                                    <p:anim calcmode="lin" valueType="num">
                                      <p:cBhvr additive="base">
                                        <p:cTn id="24"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7587">
                                            <p:txEl>
                                              <p:pRg st="3" end="3"/>
                                            </p:txEl>
                                          </p:spTgt>
                                        </p:tgtEl>
                                        <p:attrNameLst>
                                          <p:attrName>style.visibility</p:attrName>
                                        </p:attrNameLst>
                                      </p:cBhvr>
                                      <p:to>
                                        <p:strVal val="visible"/>
                                      </p:to>
                                    </p:set>
                                    <p:anim calcmode="lin" valueType="num">
                                      <p:cBhvr additive="base">
                                        <p:cTn id="30"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7587">
                                            <p:txEl>
                                              <p:pRg st="4" end="4"/>
                                            </p:txEl>
                                          </p:spTgt>
                                        </p:tgtEl>
                                        <p:attrNameLst>
                                          <p:attrName>style.visibility</p:attrName>
                                        </p:attrNameLst>
                                      </p:cBhvr>
                                      <p:to>
                                        <p:strVal val="visible"/>
                                      </p:to>
                                    </p:set>
                                    <p:anim calcmode="lin" valueType="num">
                                      <p:cBhvr additive="base">
                                        <p:cTn id="36"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The Gospel of Thomas</a:t>
            </a:r>
          </a:p>
        </p:txBody>
      </p:sp>
      <p:sp>
        <p:nvSpPr>
          <p:cNvPr id="68611" name="Text Box 3"/>
          <p:cNvSpPr txBox="1">
            <a:spLocks noChangeArrowheads="1"/>
          </p:cNvSpPr>
          <p:nvPr/>
        </p:nvSpPr>
        <p:spPr bwMode="auto">
          <a:xfrm>
            <a:off x="990600" y="1752600"/>
            <a:ext cx="71628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Simon Peter said to them: </a:t>
            </a:r>
            <a:r>
              <a:rPr lang="en-US" altLang="en-US" sz="2800">
                <a:cs typeface="Arial" charset="0"/>
              </a:rPr>
              <a:t>'</a:t>
            </a:r>
            <a:r>
              <a:rPr lang="en-US" altLang="en-US" sz="2800"/>
              <a:t>Let Mary go out from among us, because women are not worthy of the Life.</a:t>
            </a:r>
            <a:r>
              <a:rPr lang="en-US" altLang="en-US" sz="2800">
                <a:cs typeface="Arial" charset="0"/>
              </a:rPr>
              <a:t>'</a:t>
            </a:r>
          </a:p>
          <a:p>
            <a:pPr>
              <a:spcBef>
                <a:spcPct val="50000"/>
              </a:spcBef>
            </a:pPr>
            <a:r>
              <a:rPr lang="en-US" altLang="en-US" sz="2800"/>
              <a:t>Jesus said, </a:t>
            </a:r>
            <a:r>
              <a:rPr lang="en-US" altLang="en-US" sz="2800">
                <a:cs typeface="Arial" charset="0"/>
              </a:rPr>
              <a:t>'</a:t>
            </a:r>
            <a:r>
              <a:rPr lang="en-US" altLang="en-US" sz="2800"/>
              <a:t>See, I shall lead her, so that I will make her male, that she too may become a living spirit, resembling you males.  For every woman who makes herself male will enter the Kingdom of Heaven.</a:t>
            </a:r>
            <a:r>
              <a:rPr lang="en-US" altLang="en-US" sz="2800">
                <a:cs typeface="Arial" charset="0"/>
              </a:rPr>
              <a:t>'"</a:t>
            </a:r>
            <a:r>
              <a:rPr lang="en-US" altLang="en-US" sz="2800"/>
              <a:t> – saying 114</a:t>
            </a:r>
          </a:p>
        </p:txBody>
      </p:sp>
    </p:spTree>
    <p:custDataLst>
      <p:tags r:id="rId1"/>
    </p:custDataLst>
  </p:cSld>
  <p:clrMapOvr>
    <a:masterClrMapping/>
  </p:clrMapOvr>
  <p:transition advTm="322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checkerboard(across)">
                                      <p:cBhvr>
                                        <p:cTn id="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The Gospel of the Hebrews</a:t>
            </a:r>
          </a:p>
        </p:txBody>
      </p:sp>
      <p:sp>
        <p:nvSpPr>
          <p:cNvPr id="70659" name="Rectangle 3"/>
          <p:cNvSpPr>
            <a:spLocks noGrp="1" noChangeArrowheads="1"/>
          </p:cNvSpPr>
          <p:nvPr>
            <p:ph type="body" idx="1"/>
          </p:nvPr>
        </p:nvSpPr>
        <p:spPr/>
        <p:txBody>
          <a:bodyPr/>
          <a:lstStyle/>
          <a:p>
            <a:pPr>
              <a:lnSpc>
                <a:spcPct val="90000"/>
              </a:lnSpc>
            </a:pPr>
            <a:r>
              <a:rPr lang="en-US" altLang="en-US"/>
              <a:t>This is the only non-canonical Gospel mentioned at all favorably in canon discussions (Origen and Eusebius).</a:t>
            </a:r>
          </a:p>
          <a:p>
            <a:pPr>
              <a:lnSpc>
                <a:spcPct val="90000"/>
              </a:lnSpc>
            </a:pPr>
            <a:r>
              <a:rPr lang="en-US" altLang="en-US"/>
              <a:t>It probably originated in Egypt, sometime between 100 and 150.</a:t>
            </a:r>
          </a:p>
          <a:p>
            <a:pPr>
              <a:lnSpc>
                <a:spcPct val="90000"/>
              </a:lnSpc>
            </a:pPr>
            <a:r>
              <a:rPr lang="en-US" altLang="en-US"/>
              <a:t>It seems to be Jewish-Christian, with a mixture from Gnosticism and other religions.</a:t>
            </a:r>
          </a:p>
        </p:txBody>
      </p:sp>
    </p:spTree>
    <p:custDataLst>
      <p:tags r:id="rId1"/>
    </p:custDataLst>
  </p:cSld>
  <p:clrMapOvr>
    <a:masterClrMapping/>
  </p:clrMapOvr>
  <p:transition advTm="207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The Da Vinci Code</a:t>
            </a:r>
          </a:p>
        </p:txBody>
      </p:sp>
      <p:sp>
        <p:nvSpPr>
          <p:cNvPr id="29699" name="Rectangle 3"/>
          <p:cNvSpPr>
            <a:spLocks noGrp="1" noChangeArrowheads="1"/>
          </p:cNvSpPr>
          <p:nvPr>
            <p:ph type="body" idx="1"/>
          </p:nvPr>
        </p:nvSpPr>
        <p:spPr/>
        <p:txBody>
          <a:bodyPr/>
          <a:lstStyle/>
          <a:p>
            <a:r>
              <a:rPr lang="en-US" altLang="en-US"/>
              <a:t>A novel </a:t>
            </a:r>
            <a:r>
              <a:rPr lang="en-US" altLang="en-US">
                <a:cs typeface="Times New Roman" pitchFamily="18" charset="0"/>
              </a:rPr>
              <a:t>— </a:t>
            </a:r>
            <a:r>
              <a:rPr lang="en-US" altLang="en-US"/>
              <a:t>fiction </a:t>
            </a:r>
            <a:r>
              <a:rPr lang="en-US" altLang="en-US">
                <a:cs typeface="Times New Roman" pitchFamily="18" charset="0"/>
              </a:rPr>
              <a:t>— </a:t>
            </a:r>
            <a:r>
              <a:rPr lang="en-US" altLang="en-US"/>
              <a:t>of the mystery-thriller type, both exciting and well-written.</a:t>
            </a:r>
          </a:p>
          <a:p>
            <a:r>
              <a:rPr lang="en-US" altLang="en-US"/>
              <a:t>But the first page claims:</a:t>
            </a:r>
          </a:p>
          <a:p>
            <a:pPr lvl="1">
              <a:buFontTx/>
              <a:buNone/>
            </a:pPr>
            <a:r>
              <a:rPr lang="en-US" altLang="en-US">
                <a:cs typeface="Arial" charset="0"/>
              </a:rPr>
              <a:t>"</a:t>
            </a:r>
            <a:r>
              <a:rPr lang="en-US" altLang="en-US"/>
              <a:t>All descriptions of artwork, architecture, </a:t>
            </a:r>
            <a:r>
              <a:rPr lang="en-US" altLang="en-US">
                <a:solidFill>
                  <a:srgbClr val="FF0000"/>
                </a:solidFill>
              </a:rPr>
              <a:t>documents</a:t>
            </a:r>
            <a:r>
              <a:rPr lang="en-US" altLang="en-US"/>
              <a:t>, and secret rituals are accurate.</a:t>
            </a:r>
            <a:r>
              <a:rPr lang="en-US" altLang="en-US">
                <a:cs typeface="Arial" charset="0"/>
              </a:rPr>
              <a:t>"</a:t>
            </a:r>
          </a:p>
          <a:p>
            <a:r>
              <a:rPr lang="en-US" altLang="en-US"/>
              <a:t>Are they?</a:t>
            </a:r>
          </a:p>
          <a:p>
            <a:r>
              <a:rPr lang="en-US" altLang="en-US"/>
              <a:t>Let</a:t>
            </a:r>
            <a:r>
              <a:rPr lang="en-US" altLang="en-US">
                <a:cs typeface="Arial" charset="0"/>
              </a:rPr>
              <a:t>'</a:t>
            </a:r>
            <a:r>
              <a:rPr lang="en-US" altLang="en-US"/>
              <a:t>s see.				</a:t>
            </a:r>
          </a:p>
        </p:txBody>
      </p:sp>
    </p:spTree>
    <p:custDataLst>
      <p:tags r:id="rId1"/>
    </p:custDataLst>
  </p:cSld>
  <p:clrMapOvr>
    <a:masterClrMapping/>
  </p:clrMapOvr>
  <p:transition advTm="433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The Gospel of the Hebrews</a:t>
            </a:r>
          </a:p>
        </p:txBody>
      </p:sp>
      <p:sp>
        <p:nvSpPr>
          <p:cNvPr id="71683" name="Rectangle 3"/>
          <p:cNvSpPr>
            <a:spLocks noGrp="1" noChangeArrowheads="1"/>
          </p:cNvSpPr>
          <p:nvPr>
            <p:ph type="body" idx="1"/>
          </p:nvPr>
        </p:nvSpPr>
        <p:spPr/>
        <p:txBody>
          <a:bodyPr/>
          <a:lstStyle/>
          <a:p>
            <a:r>
              <a:rPr lang="en-US" altLang="en-US"/>
              <a:t>This Gospel is known only from seven scattered quotations by the church fathers Clement of Alexandria, Origen, Cyril of Jerusalem, and Jerome.</a:t>
            </a:r>
          </a:p>
          <a:p>
            <a:r>
              <a:rPr lang="en-US" altLang="en-US"/>
              <a:t>Two of these quotations are especially strange!</a:t>
            </a:r>
          </a:p>
        </p:txBody>
      </p:sp>
    </p:spTree>
    <p:custDataLst>
      <p:tags r:id="rId1"/>
    </p:custDataLst>
  </p:cSld>
  <p:clrMapOvr>
    <a:masterClrMapping/>
  </p:clrMapOvr>
  <p:transition advTm="140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The Gospel of the Hebrews</a:t>
            </a:r>
          </a:p>
        </p:txBody>
      </p:sp>
      <p:sp>
        <p:nvSpPr>
          <p:cNvPr id="72707" name="Text Box 3"/>
          <p:cNvSpPr txBox="1">
            <a:spLocks noChangeArrowheads="1"/>
          </p:cNvSpPr>
          <p:nvPr/>
        </p:nvSpPr>
        <p:spPr bwMode="auto">
          <a:xfrm>
            <a:off x="990600" y="1600200"/>
            <a:ext cx="7391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When the Christ wished to come upon the earth to men, the good Father summoned a mighty power in heaven, which was called Michael, and entrusted Christ to the care thereof.  And the power came into the world and it was called Mary, and Christ was in her womb seven months.</a:t>
            </a:r>
            <a:r>
              <a:rPr lang="en-US" altLang="en-US" sz="2400">
                <a:cs typeface="Arial" charset="0"/>
              </a:rPr>
              <a:t>"</a:t>
            </a:r>
          </a:p>
        </p:txBody>
      </p:sp>
      <p:sp>
        <p:nvSpPr>
          <p:cNvPr id="72708" name="Text Box 4"/>
          <p:cNvSpPr txBox="1">
            <a:spLocks noChangeArrowheads="1"/>
          </p:cNvSpPr>
          <p:nvPr/>
        </p:nvSpPr>
        <p:spPr bwMode="auto">
          <a:xfrm>
            <a:off x="1066800" y="4343400"/>
            <a:ext cx="723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Here the Savior says, </a:t>
            </a:r>
            <a:r>
              <a:rPr lang="en-US" altLang="en-US" sz="2400">
                <a:cs typeface="Arial" charset="0"/>
              </a:rPr>
              <a:t>'</a:t>
            </a:r>
            <a:r>
              <a:rPr lang="en-US" altLang="en-US" sz="2400"/>
              <a:t>Even so did my mother, the Holy Spirit, take me by one of my hairs and carry me away on to the great mountain Tabor.</a:t>
            </a:r>
            <a:r>
              <a:rPr lang="en-US" altLang="en-US" sz="2400">
                <a:cs typeface="Arial" charset="0"/>
              </a:rPr>
              <a:t>'"</a:t>
            </a:r>
          </a:p>
        </p:txBody>
      </p:sp>
    </p:spTree>
    <p:custDataLst>
      <p:tags r:id="rId1"/>
    </p:custDataLst>
  </p:cSld>
  <p:clrMapOvr>
    <a:masterClrMapping/>
  </p:clrMapOvr>
  <p:transition advTm="409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checkerboard(across)">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checkerboard(across)">
                                      <p:cBhvr>
                                        <p:cTn id="12"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The Gospel of the Hebrews</a:t>
            </a:r>
          </a:p>
        </p:txBody>
      </p:sp>
      <p:sp>
        <p:nvSpPr>
          <p:cNvPr id="73731" name="Rectangle 3"/>
          <p:cNvSpPr>
            <a:spLocks noGrp="1" noChangeArrowheads="1"/>
          </p:cNvSpPr>
          <p:nvPr>
            <p:ph type="body" idx="1"/>
          </p:nvPr>
        </p:nvSpPr>
        <p:spPr/>
        <p:txBody>
          <a:bodyPr/>
          <a:lstStyle/>
          <a:p>
            <a:r>
              <a:rPr lang="en-US" altLang="en-US"/>
              <a:t>The Gospel clearly introduces ideas that are foreign to the Old Testament, but of the sort characteristic of Gnosticism.</a:t>
            </a:r>
          </a:p>
          <a:p>
            <a:r>
              <a:rPr lang="en-US" altLang="en-US"/>
              <a:t>In any case, it pictures Jesus having pre-existence as the Christ, which disagrees with the assessment in </a:t>
            </a:r>
            <a:r>
              <a:rPr lang="en-US" altLang="en-US" i="1"/>
              <a:t>The Da Vinci Code</a:t>
            </a:r>
            <a:r>
              <a:rPr lang="en-US" altLang="en-US"/>
              <a:t> that Jesus is merely human.</a:t>
            </a:r>
          </a:p>
        </p:txBody>
      </p:sp>
    </p:spTree>
    <p:custDataLst>
      <p:tags r:id="rId1"/>
    </p:custDataLst>
  </p:cSld>
  <p:clrMapOvr>
    <a:masterClrMapping/>
  </p:clrMapOvr>
  <p:transition advTm="179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checkerboard(across)">
                                      <p:cBhvr>
                                        <p:cTn id="12" dur="500"/>
                                        <p:tgtEl>
                                          <p:spTgt spid="73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The Gospel of Philip</a:t>
            </a:r>
          </a:p>
        </p:txBody>
      </p:sp>
      <p:sp>
        <p:nvSpPr>
          <p:cNvPr id="74755" name="Rectangle 3"/>
          <p:cNvSpPr>
            <a:spLocks noGrp="1" noChangeArrowheads="1"/>
          </p:cNvSpPr>
          <p:nvPr>
            <p:ph type="body" idx="1"/>
          </p:nvPr>
        </p:nvSpPr>
        <p:spPr/>
        <p:txBody>
          <a:bodyPr/>
          <a:lstStyle/>
          <a:p>
            <a:r>
              <a:rPr lang="en-US" altLang="en-US"/>
              <a:t>A Gnostic gospel, probably written in Syriac, 250-300, known to us in Coptic.</a:t>
            </a:r>
          </a:p>
          <a:p>
            <a:r>
              <a:rPr lang="en-US" altLang="en-US"/>
              <a:t>It rejects creation by God for creation by a lesser power.</a:t>
            </a:r>
          </a:p>
          <a:p>
            <a:r>
              <a:rPr lang="en-US" altLang="en-US"/>
              <a:t>It rejects Jesus being born of virgin for a strange reason, and similarly argues that Jesus had an earthly father.</a:t>
            </a:r>
          </a:p>
        </p:txBody>
      </p:sp>
    </p:spTree>
    <p:custDataLst>
      <p:tags r:id="rId1"/>
    </p:custDataLst>
  </p:cSld>
  <p:clrMapOvr>
    <a:masterClrMapping/>
  </p:clrMapOvr>
  <p:transition advTm="212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The Gospel of Philip</a:t>
            </a:r>
          </a:p>
        </p:txBody>
      </p:sp>
      <p:sp>
        <p:nvSpPr>
          <p:cNvPr id="75779" name="Text Box 3"/>
          <p:cNvSpPr txBox="1">
            <a:spLocks noChangeArrowheads="1"/>
          </p:cNvSpPr>
          <p:nvPr/>
        </p:nvSpPr>
        <p:spPr bwMode="auto">
          <a:xfrm>
            <a:off x="1143000" y="2362200"/>
            <a:ext cx="6781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The world came about through a mistake.  For he who created it wanted to create it imperishable and immortal.  He fell short of attaining his desire.  For the world never was imperishable, nor, for that matter, was he who made the world.</a:t>
            </a:r>
            <a:r>
              <a:rPr lang="en-US" altLang="en-US" sz="2800">
                <a:cs typeface="Arial" charset="0"/>
              </a:rPr>
              <a:t>"</a:t>
            </a:r>
            <a:r>
              <a:rPr lang="en-US" altLang="en-US" sz="2800"/>
              <a:t> – 75.2-9</a:t>
            </a:r>
          </a:p>
        </p:txBody>
      </p:sp>
    </p:spTree>
    <p:custDataLst>
      <p:tags r:id="rId1"/>
    </p:custDataLst>
  </p:cSld>
  <p:clrMapOvr>
    <a:masterClrMapping/>
  </p:clrMapOvr>
  <p:transition advTm="252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checkerboard(across)">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The Gospel of Philip</a:t>
            </a:r>
          </a:p>
        </p:txBody>
      </p:sp>
      <p:sp>
        <p:nvSpPr>
          <p:cNvPr id="76803" name="Text Box 3"/>
          <p:cNvSpPr txBox="1">
            <a:spLocks noChangeArrowheads="1"/>
          </p:cNvSpPr>
          <p:nvPr/>
        </p:nvSpPr>
        <p:spPr bwMode="auto">
          <a:xfrm>
            <a:off x="838200" y="1295400"/>
            <a:ext cx="7467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Some said, </a:t>
            </a:r>
            <a:r>
              <a:rPr lang="en-US" altLang="en-US" sz="2800">
                <a:cs typeface="Arial" charset="0"/>
              </a:rPr>
              <a:t>'</a:t>
            </a:r>
            <a:r>
              <a:rPr lang="en-US" altLang="en-US" sz="2800"/>
              <a:t>Mary conceived by the Holy Spirit.</a:t>
            </a:r>
            <a:r>
              <a:rPr lang="en-US" altLang="en-US" sz="2800">
                <a:cs typeface="Arial" charset="0"/>
              </a:rPr>
              <a:t>'</a:t>
            </a:r>
            <a:r>
              <a:rPr lang="en-US" altLang="en-US" sz="2800"/>
              <a:t>  They are in error.  They do not know what they are saying.  When did a woman ever conceive by a woman?  Mary is the virgin whom no power defiled.  She is a great anathema to the Hebrews, who are the apostles and the apostolic men.… And the Lord would not have said </a:t>
            </a:r>
            <a:r>
              <a:rPr lang="en-US" altLang="en-US" sz="2800">
                <a:cs typeface="Arial" charset="0"/>
              </a:rPr>
              <a:t>'</a:t>
            </a:r>
            <a:r>
              <a:rPr lang="en-US" altLang="en-US" sz="2800"/>
              <a:t>My Father who is in heaven</a:t>
            </a:r>
            <a:r>
              <a:rPr lang="en-US" altLang="en-US" sz="2800">
                <a:cs typeface="Arial" charset="0"/>
              </a:rPr>
              <a:t>'</a:t>
            </a:r>
            <a:r>
              <a:rPr lang="en-US" altLang="en-US" sz="2800"/>
              <a:t> unless he had had another father, but he would have said simply </a:t>
            </a:r>
            <a:r>
              <a:rPr lang="en-US" altLang="en-US" sz="2800">
                <a:cs typeface="Arial" charset="0"/>
              </a:rPr>
              <a:t>'</a:t>
            </a:r>
            <a:r>
              <a:rPr lang="en-US" altLang="en-US" sz="2800"/>
              <a:t>my father.</a:t>
            </a:r>
            <a:r>
              <a:rPr lang="en-US" altLang="en-US" sz="2800">
                <a:cs typeface="Arial" charset="0"/>
              </a:rPr>
              <a:t>'"</a:t>
            </a:r>
            <a:r>
              <a:rPr lang="en-US" altLang="en-US" sz="2800"/>
              <a:t> – 55.23-36</a:t>
            </a:r>
          </a:p>
        </p:txBody>
      </p:sp>
    </p:spTree>
    <p:custDataLst>
      <p:tags r:id="rId1"/>
    </p:custDataLst>
  </p:cSld>
  <p:clrMapOvr>
    <a:masterClrMapping/>
  </p:clrMapOvr>
  <p:transition advTm="262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checkerboard(across)">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The Gospel of Philip</a:t>
            </a:r>
          </a:p>
        </p:txBody>
      </p:sp>
      <p:sp>
        <p:nvSpPr>
          <p:cNvPr id="77827" name="Rectangle 3"/>
          <p:cNvSpPr>
            <a:spLocks noGrp="1" noChangeArrowheads="1"/>
          </p:cNvSpPr>
          <p:nvPr>
            <p:ph type="body" idx="1"/>
          </p:nvPr>
        </p:nvSpPr>
        <p:spPr/>
        <p:txBody>
          <a:bodyPr/>
          <a:lstStyle/>
          <a:p>
            <a:r>
              <a:rPr lang="en-US" altLang="en-US" sz="2800"/>
              <a:t>This Gospel demonstrates flimsy interpretation of the Bible:</a:t>
            </a:r>
          </a:p>
          <a:p>
            <a:pPr lvl="1"/>
            <a:r>
              <a:rPr lang="en-US" altLang="en-US" sz="2400"/>
              <a:t>The Holy Spirit is feminine (because the Hebrew and Syriac words for </a:t>
            </a:r>
            <a:r>
              <a:rPr lang="en-US" altLang="en-US" sz="2400">
                <a:cs typeface="Arial" charset="0"/>
              </a:rPr>
              <a:t>'</a:t>
            </a:r>
            <a:r>
              <a:rPr lang="en-US" altLang="en-US" sz="2400"/>
              <a:t>spirit</a:t>
            </a:r>
            <a:r>
              <a:rPr lang="en-US" altLang="en-US" sz="2400">
                <a:cs typeface="Arial" charset="0"/>
              </a:rPr>
              <a:t>'</a:t>
            </a:r>
            <a:r>
              <a:rPr lang="en-US" altLang="en-US" sz="2400"/>
              <a:t> are feminine).</a:t>
            </a:r>
          </a:p>
          <a:p>
            <a:pPr lvl="1"/>
            <a:r>
              <a:rPr lang="en-US" altLang="en-US" sz="2400"/>
              <a:t>The apostles &amp; their followers are mistaken.</a:t>
            </a:r>
          </a:p>
          <a:p>
            <a:pPr lvl="1"/>
            <a:r>
              <a:rPr lang="en-US" altLang="en-US" sz="2400"/>
              <a:t>Jesus had an earthly father because he refers to God as his Father in heaven.</a:t>
            </a:r>
          </a:p>
          <a:p>
            <a:r>
              <a:rPr lang="en-US" altLang="en-US" sz="2800"/>
              <a:t>All these arguments depend upon using our Bible, and twisting it to make points the Bible does not.</a:t>
            </a:r>
          </a:p>
        </p:txBody>
      </p:sp>
    </p:spTree>
    <p:custDataLst>
      <p:tags r:id="rId1"/>
    </p:custDataLst>
  </p:cSld>
  <p:clrMapOvr>
    <a:masterClrMapping/>
  </p:clrMapOvr>
  <p:transition advTm="434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The Gospel of Philip</a:t>
            </a:r>
          </a:p>
        </p:txBody>
      </p:sp>
      <p:sp>
        <p:nvSpPr>
          <p:cNvPr id="78851" name="Rectangle 3"/>
          <p:cNvSpPr>
            <a:spLocks noGrp="1" noChangeArrowheads="1"/>
          </p:cNvSpPr>
          <p:nvPr>
            <p:ph type="body" idx="1"/>
          </p:nvPr>
        </p:nvSpPr>
        <p:spPr/>
        <p:txBody>
          <a:bodyPr/>
          <a:lstStyle/>
          <a:p>
            <a:pPr>
              <a:lnSpc>
                <a:spcPct val="90000"/>
              </a:lnSpc>
            </a:pPr>
            <a:r>
              <a:rPr lang="en-US" altLang="en-US"/>
              <a:t>The Gospel of Philip </a:t>
            </a:r>
            <a:r>
              <a:rPr lang="en-US" altLang="en-US">
                <a:solidFill>
                  <a:srgbClr val="FF0000"/>
                </a:solidFill>
              </a:rPr>
              <a:t>is</a:t>
            </a:r>
            <a:r>
              <a:rPr lang="en-US" altLang="en-US"/>
              <a:t> one of the sources that Dan Brown, author of </a:t>
            </a:r>
            <a:r>
              <a:rPr lang="en-US" altLang="en-US" i="1"/>
              <a:t>The Da Vinci Code</a:t>
            </a:r>
            <a:r>
              <a:rPr lang="en-US" altLang="en-US"/>
              <a:t>, uses to support his reconstruction of Jesus and his emphasis on Mary Magdalene.</a:t>
            </a:r>
          </a:p>
          <a:p>
            <a:pPr>
              <a:lnSpc>
                <a:spcPct val="90000"/>
              </a:lnSpc>
            </a:pPr>
            <a:r>
              <a:rPr lang="en-US" altLang="en-US"/>
              <a:t>Some of it supports his view, some of it doesn</a:t>
            </a:r>
            <a:r>
              <a:rPr lang="en-US" altLang="en-US">
                <a:cs typeface="Arial" charset="0"/>
              </a:rPr>
              <a:t>'</a:t>
            </a:r>
            <a:r>
              <a:rPr lang="en-US" altLang="en-US"/>
              <a:t>t.</a:t>
            </a:r>
          </a:p>
          <a:p>
            <a:pPr>
              <a:lnSpc>
                <a:spcPct val="90000"/>
              </a:lnSpc>
            </a:pPr>
            <a:r>
              <a:rPr lang="en-US" altLang="en-US"/>
              <a:t>Another of his sources is the Gospel of Mary (Magdalene).</a:t>
            </a:r>
          </a:p>
        </p:txBody>
      </p:sp>
    </p:spTree>
    <p:custDataLst>
      <p:tags r:id="rId1"/>
    </p:custDataLst>
  </p:cSld>
  <p:clrMapOvr>
    <a:masterClrMapping/>
  </p:clrMapOvr>
  <p:transition advTm="227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The Gospel of Mary</a:t>
            </a:r>
          </a:p>
        </p:txBody>
      </p:sp>
      <p:sp>
        <p:nvSpPr>
          <p:cNvPr id="79875" name="Rectangle 3"/>
          <p:cNvSpPr>
            <a:spLocks noGrp="1" noChangeArrowheads="1"/>
          </p:cNvSpPr>
          <p:nvPr>
            <p:ph type="body" idx="1"/>
          </p:nvPr>
        </p:nvSpPr>
        <p:spPr/>
        <p:txBody>
          <a:bodyPr/>
          <a:lstStyle/>
          <a:p>
            <a:r>
              <a:rPr lang="en-US" altLang="en-US"/>
              <a:t>Slightly under ½ of this gospel survives in the Coptic language in the Berlin Codex from the 5</a:t>
            </a:r>
            <a:r>
              <a:rPr lang="en-US" altLang="en-US" baseline="30000"/>
              <a:t>th</a:t>
            </a:r>
            <a:r>
              <a:rPr lang="en-US" altLang="en-US"/>
              <a:t> century, 8 of 18 pages.</a:t>
            </a:r>
          </a:p>
          <a:p>
            <a:r>
              <a:rPr lang="en-US" altLang="en-US"/>
              <a:t>The last two pages are also preserved in Greek from the early 3</a:t>
            </a:r>
            <a:r>
              <a:rPr lang="en-US" altLang="en-US" baseline="30000"/>
              <a:t>rd</a:t>
            </a:r>
            <a:r>
              <a:rPr lang="en-US" altLang="en-US"/>
              <a:t> century.</a:t>
            </a:r>
          </a:p>
          <a:p>
            <a:r>
              <a:rPr lang="en-US" altLang="en-US"/>
              <a:t>The gospel thus dates from sometime before AD 200.</a:t>
            </a:r>
          </a:p>
        </p:txBody>
      </p:sp>
    </p:spTree>
    <p:custDataLst>
      <p:tags r:id="rId1"/>
    </p:custDataLst>
  </p:cSld>
  <p:clrMapOvr>
    <a:masterClrMapping/>
  </p:clrMapOvr>
  <p:transition advTm="243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The Gospel of Mary</a:t>
            </a:r>
          </a:p>
        </p:txBody>
      </p:sp>
      <p:sp>
        <p:nvSpPr>
          <p:cNvPr id="80899" name="Rectangle 3"/>
          <p:cNvSpPr>
            <a:spLocks noGrp="1" noChangeArrowheads="1"/>
          </p:cNvSpPr>
          <p:nvPr>
            <p:ph type="body" idx="1"/>
          </p:nvPr>
        </p:nvSpPr>
        <p:spPr/>
        <p:txBody>
          <a:bodyPr/>
          <a:lstStyle/>
          <a:p>
            <a:r>
              <a:rPr lang="en-US" altLang="en-US"/>
              <a:t>The first six pages are missing.  On page seven we come in just at the end of a conversation of the risen Christ with his disciples.  Then he blesses and leaves them.</a:t>
            </a:r>
          </a:p>
          <a:p>
            <a:r>
              <a:rPr lang="en-US" altLang="en-US"/>
              <a:t>The disciples are sad and fearful, given their commission and what happened to Jesus.</a:t>
            </a:r>
          </a:p>
          <a:p>
            <a:r>
              <a:rPr lang="en-US" altLang="en-US"/>
              <a:t>Mary Magdalene encourages them.</a:t>
            </a:r>
          </a:p>
        </p:txBody>
      </p:sp>
    </p:spTree>
    <p:custDataLst>
      <p:tags r:id="rId1"/>
    </p:custDataLst>
  </p:cSld>
  <p:clrMapOvr>
    <a:masterClrMapping/>
  </p:clrMapOvr>
  <p:transition advTm="206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checkerboard(across)">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checkerboard(across)">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checkerboard(across)">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DV Code on the Bible</a:t>
            </a:r>
          </a:p>
        </p:txBody>
      </p:sp>
      <p:sp>
        <p:nvSpPr>
          <p:cNvPr id="30723" name="Text Box 3"/>
          <p:cNvSpPr txBox="1">
            <a:spLocks noChangeArrowheads="1"/>
          </p:cNvSpPr>
          <p:nvPr/>
        </p:nvSpPr>
        <p:spPr bwMode="auto">
          <a:xfrm>
            <a:off x="990600" y="1905000"/>
            <a:ext cx="7162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t>Leigh Teabing:</a:t>
            </a:r>
            <a:r>
              <a:rPr lang="en-US" altLang="en-US" sz="2800"/>
              <a:t> </a:t>
            </a:r>
            <a:r>
              <a:rPr lang="en-US" altLang="en-US" sz="2800">
                <a:cs typeface="Arial" charset="0"/>
              </a:rPr>
              <a:t>"</a:t>
            </a:r>
            <a:r>
              <a:rPr lang="en-US" altLang="en-US" sz="2800"/>
              <a:t>The Bible is a product of </a:t>
            </a:r>
            <a:r>
              <a:rPr lang="en-US" altLang="en-US" sz="2800" i="1"/>
              <a:t>man</a:t>
            </a:r>
            <a:r>
              <a:rPr lang="en-US" altLang="en-US" sz="2800"/>
              <a:t> … not God.  The Bible did not fall magically from the clouds.  Man created it as a historical record of tumultuous times, and it has evolved through countless translations, additions, and revisions.  History has never had a definitive version of the book.</a:t>
            </a:r>
            <a:r>
              <a:rPr lang="en-US" altLang="en-US" sz="2800">
                <a:cs typeface="Arial" charset="0"/>
              </a:rPr>
              <a:t>"</a:t>
            </a:r>
            <a:r>
              <a:rPr lang="en-US" altLang="en-US" sz="2800"/>
              <a:t> (231)</a:t>
            </a:r>
          </a:p>
        </p:txBody>
      </p:sp>
    </p:spTree>
    <p:custDataLst>
      <p:tags r:id="rId1"/>
    </p:custDataLst>
  </p:cSld>
  <p:clrMapOvr>
    <a:masterClrMapping/>
  </p:clrMapOvr>
  <p:transition advTm="676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checkerboard(across)">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The Gospel of Mary</a:t>
            </a:r>
          </a:p>
        </p:txBody>
      </p:sp>
      <p:sp>
        <p:nvSpPr>
          <p:cNvPr id="81923" name="Rectangle 3"/>
          <p:cNvSpPr>
            <a:spLocks noGrp="1" noChangeArrowheads="1"/>
          </p:cNvSpPr>
          <p:nvPr>
            <p:ph type="body" idx="1"/>
          </p:nvPr>
        </p:nvSpPr>
        <p:spPr/>
        <p:txBody>
          <a:bodyPr/>
          <a:lstStyle/>
          <a:p>
            <a:r>
              <a:rPr lang="en-US" altLang="en-US" sz="2800"/>
              <a:t>Peter asks Mary to tell them the revelations she received from Jesus, who loved her above all other women.</a:t>
            </a:r>
          </a:p>
          <a:p>
            <a:r>
              <a:rPr lang="en-US" altLang="en-US" sz="2800"/>
              <a:t>We begin to get a presentation of this when the text breaks off again (pp 11-14 are missing).</a:t>
            </a:r>
          </a:p>
          <a:p>
            <a:r>
              <a:rPr lang="en-US" altLang="en-US" sz="2800"/>
              <a:t>When the text resumes, she is describing how the soul passes through the planetary spheres, and how the soul is to speak with the hostile powers guarding each sphere </a:t>
            </a:r>
            <a:r>
              <a:rPr lang="en-US" altLang="en-US" sz="2800">
                <a:cs typeface="Arial" charset="0"/>
              </a:rPr>
              <a:t>—</a:t>
            </a:r>
            <a:r>
              <a:rPr lang="en-US" altLang="en-US" sz="2800"/>
              <a:t> a standard Gnostic motif.</a:t>
            </a:r>
          </a:p>
        </p:txBody>
      </p:sp>
    </p:spTree>
    <p:custDataLst>
      <p:tags r:id="rId1"/>
    </p:custDataLst>
  </p:cSld>
  <p:clrMapOvr>
    <a:masterClrMapping/>
  </p:clrMapOvr>
  <p:transition advTm="256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checkerboard(across)">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checkerboard(across)">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checkerboard(across)">
                                      <p:cBhvr>
                                        <p:cTn id="17"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The Gospel of Mary</a:t>
            </a:r>
          </a:p>
        </p:txBody>
      </p:sp>
      <p:sp>
        <p:nvSpPr>
          <p:cNvPr id="82947" name="Rectangle 3"/>
          <p:cNvSpPr>
            <a:spLocks noGrp="1" noChangeArrowheads="1"/>
          </p:cNvSpPr>
          <p:nvPr>
            <p:ph type="body" idx="1"/>
          </p:nvPr>
        </p:nvSpPr>
        <p:spPr/>
        <p:txBody>
          <a:bodyPr/>
          <a:lstStyle/>
          <a:p>
            <a:r>
              <a:rPr lang="en-US" altLang="en-US"/>
              <a:t>When she finishes, Andrew &amp; Peter do not believe her.</a:t>
            </a:r>
          </a:p>
          <a:p>
            <a:r>
              <a:rPr lang="en-US" altLang="en-US"/>
              <a:t>Mary weeps, saying she is no liar.</a:t>
            </a:r>
          </a:p>
          <a:p>
            <a:r>
              <a:rPr lang="en-US" altLang="en-US"/>
              <a:t>Levi rebukes Peter, and the disciples go out to preach to the world.</a:t>
            </a:r>
          </a:p>
        </p:txBody>
      </p:sp>
    </p:spTree>
    <p:custDataLst>
      <p:tags r:id="rId1"/>
    </p:custDataLst>
  </p:cSld>
  <p:clrMapOvr>
    <a:masterClrMapping/>
  </p:clrMapOvr>
  <p:transition advTm="161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Summary on Other Gospels</a:t>
            </a:r>
          </a:p>
        </p:txBody>
      </p:sp>
      <p:sp>
        <p:nvSpPr>
          <p:cNvPr id="83971" name="Rectangle 3"/>
          <p:cNvSpPr>
            <a:spLocks noGrp="1" noChangeArrowheads="1"/>
          </p:cNvSpPr>
          <p:nvPr>
            <p:ph type="body" idx="1"/>
          </p:nvPr>
        </p:nvSpPr>
        <p:spPr>
          <a:xfrm>
            <a:off x="685800" y="1371600"/>
            <a:ext cx="7772400" cy="4724400"/>
          </a:xfrm>
        </p:spPr>
        <p:txBody>
          <a:bodyPr/>
          <a:lstStyle/>
          <a:p>
            <a:pPr>
              <a:lnSpc>
                <a:spcPct val="80000"/>
              </a:lnSpc>
            </a:pPr>
            <a:r>
              <a:rPr lang="en-US" altLang="en-US" sz="2800"/>
              <a:t>It is no evidence these other gospels go back to eyewitnesses of Jesus' ministry just because they claim to.  Such claims (and claims to special revelation) are typical of false teachers.</a:t>
            </a:r>
          </a:p>
          <a:p>
            <a:pPr>
              <a:lnSpc>
                <a:spcPct val="80000"/>
              </a:lnSpc>
            </a:pPr>
            <a:r>
              <a:rPr lang="en-US" altLang="en-US" sz="2800"/>
              <a:t>They also typically make claims to secret knowledge, while the canonical texts claim that Jesus' works and words were essentially public.</a:t>
            </a:r>
          </a:p>
          <a:p>
            <a:pPr>
              <a:lnSpc>
                <a:spcPct val="80000"/>
              </a:lnSpc>
            </a:pPr>
            <a:r>
              <a:rPr lang="en-US" altLang="en-US" sz="2800"/>
              <a:t>The evidence that we do have suggests most of these came on the scene with Gnosticism, a mixture of paganism and Greek philosophy with Christianity.</a:t>
            </a:r>
          </a:p>
        </p:txBody>
      </p:sp>
    </p:spTree>
    <p:custDataLst>
      <p:tags r:id="rId1"/>
    </p:custDataLst>
  </p:cSld>
  <p:clrMapOvr>
    <a:masterClrMapping/>
  </p:clrMapOvr>
  <p:transition advTm="314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checkerboard(across)">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checkerboard(across)">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checkerboard(across)">
                                      <p:cBhvr>
                                        <p:cTn id="17"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Summary on Other Gospels</a:t>
            </a:r>
          </a:p>
        </p:txBody>
      </p:sp>
      <p:sp>
        <p:nvSpPr>
          <p:cNvPr id="84995" name="Rectangle 3"/>
          <p:cNvSpPr>
            <a:spLocks noGrp="1" noChangeArrowheads="1"/>
          </p:cNvSpPr>
          <p:nvPr>
            <p:ph type="body" idx="1"/>
          </p:nvPr>
        </p:nvSpPr>
        <p:spPr/>
        <p:txBody>
          <a:bodyPr/>
          <a:lstStyle/>
          <a:p>
            <a:pPr>
              <a:lnSpc>
                <a:spcPct val="90000"/>
              </a:lnSpc>
            </a:pPr>
            <a:r>
              <a:rPr lang="en-US" altLang="en-US" sz="2800"/>
              <a:t>In any case, </a:t>
            </a:r>
            <a:r>
              <a:rPr lang="en-US" altLang="en-US" sz="2800" i="1"/>
              <a:t>The Da Vinci Code</a:t>
            </a:r>
            <a:r>
              <a:rPr lang="en-US" altLang="en-US" sz="2800"/>
              <a:t> makes selected and distorted use of the few gospels it does use.</a:t>
            </a:r>
          </a:p>
          <a:p>
            <a:pPr>
              <a:lnSpc>
                <a:spcPct val="90000"/>
              </a:lnSpc>
            </a:pPr>
            <a:r>
              <a:rPr lang="en-US" altLang="en-US" sz="2800"/>
              <a:t>It tries to make Mary Magdalene Jesus' wife, when its sources surely point to her being his mistress.</a:t>
            </a:r>
          </a:p>
          <a:p>
            <a:pPr>
              <a:lnSpc>
                <a:spcPct val="90000"/>
              </a:lnSpc>
            </a:pPr>
            <a:r>
              <a:rPr lang="en-US" altLang="en-US" sz="2800"/>
              <a:t>It tries to make a marriage between the royal house of David, and the royal house of Saul, when its sources are intensely anti-semitic and anti-Old Testament, and have no interest in anything of this sort.</a:t>
            </a:r>
          </a:p>
        </p:txBody>
      </p:sp>
    </p:spTree>
    <p:custDataLst>
      <p:tags r:id="rId1"/>
    </p:custDataLst>
  </p:cSld>
  <p:clrMapOvr>
    <a:masterClrMapping/>
  </p:clrMapOvr>
  <p:transition advTm="257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checkerboard(across)">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checkerboard(across)">
                                      <p:cBhvr>
                                        <p:cTn id="17"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Summary on Other Gospels</a:t>
            </a:r>
          </a:p>
        </p:txBody>
      </p:sp>
      <p:sp>
        <p:nvSpPr>
          <p:cNvPr id="86019" name="Rectangle 3"/>
          <p:cNvSpPr>
            <a:spLocks noGrp="1" noChangeArrowheads="1"/>
          </p:cNvSpPr>
          <p:nvPr>
            <p:ph type="body" idx="1"/>
          </p:nvPr>
        </p:nvSpPr>
        <p:spPr/>
        <p:txBody>
          <a:bodyPr/>
          <a:lstStyle/>
          <a:p>
            <a:r>
              <a:rPr lang="en-US" altLang="en-US" sz="2800"/>
              <a:t>In fact, </a:t>
            </a:r>
            <a:r>
              <a:rPr lang="en-US" altLang="en-US" sz="2800" i="1"/>
              <a:t>The Da Vinci Code</a:t>
            </a:r>
            <a:r>
              <a:rPr lang="en-US" altLang="en-US" sz="2800"/>
              <a:t> uses just such details from the Gospels of Philip and Mary as the writer thinks his target audience might accept, and ignores those features which might incline them to think these texts are unbelievable.</a:t>
            </a:r>
          </a:p>
          <a:p>
            <a:r>
              <a:rPr lang="en-US" altLang="en-US" sz="2800"/>
              <a:t>It looks with suspicion on the orthodox Gospels, and with gullibility on the un-orthodox ones.</a:t>
            </a:r>
          </a:p>
          <a:p>
            <a:r>
              <a:rPr lang="en-US" altLang="en-US" sz="2800"/>
              <a:t>I would not trust </a:t>
            </a:r>
            <a:r>
              <a:rPr lang="en-US" altLang="en-US" sz="2800" i="1"/>
              <a:t>The Da Vinci Code</a:t>
            </a:r>
            <a:r>
              <a:rPr lang="en-US" altLang="en-US" sz="2800"/>
              <a:t> for reliable information about early Christianity.</a:t>
            </a:r>
          </a:p>
        </p:txBody>
      </p:sp>
    </p:spTree>
    <p:custDataLst>
      <p:tags r:id="rId1"/>
    </p:custDataLst>
  </p:cSld>
  <p:clrMapOvr>
    <a:masterClrMapping/>
  </p:clrMapOvr>
  <p:transition advTm="29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checkerboard(across)">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checkerboard(across)">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checkerboard(across)">
                                      <p:cBhvr>
                                        <p:cTn id="17"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2" name="Picture 6" descr="Passion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914400"/>
            <a:ext cx="5867400" cy="5353050"/>
          </a:xfrm>
          <a:prstGeom prst="rect">
            <a:avLst/>
          </a:prstGeom>
          <a:noFill/>
          <a:extLst>
            <a:ext uri="{909E8E84-426E-40DD-AFC4-6F175D3DCCD1}">
              <a14:hiddenFill xmlns:a14="http://schemas.microsoft.com/office/drawing/2010/main">
                <a:solidFill>
                  <a:srgbClr val="FFFFFF"/>
                </a:solidFill>
              </a14:hiddenFill>
            </a:ext>
          </a:extLst>
        </p:spPr>
      </p:pic>
      <p:sp>
        <p:nvSpPr>
          <p:cNvPr id="116740" name="Rectangle 4"/>
          <p:cNvSpPr>
            <a:spLocks noGrp="1" noChangeArrowheads="1"/>
          </p:cNvSpPr>
          <p:nvPr>
            <p:ph type="ctrTitle"/>
          </p:nvPr>
        </p:nvSpPr>
        <p:spPr/>
        <p:txBody>
          <a:bodyPr/>
          <a:lstStyle/>
          <a:p>
            <a:pPr algn="l"/>
            <a:r>
              <a:rPr lang="en-US" altLang="en-US" i="1"/>
              <a:t>The Passion of the Christ</a:t>
            </a:r>
          </a:p>
        </p:txBody>
      </p:sp>
      <p:sp>
        <p:nvSpPr>
          <p:cNvPr id="116741" name="Rectangle 5"/>
          <p:cNvSpPr>
            <a:spLocks noGrp="1" noChangeArrowheads="1"/>
          </p:cNvSpPr>
          <p:nvPr>
            <p:ph type="subTitle" idx="1"/>
          </p:nvPr>
        </p:nvSpPr>
        <p:spPr/>
        <p:txBody>
          <a:bodyPr/>
          <a:lstStyle/>
          <a:p>
            <a:pPr algn="l"/>
            <a:r>
              <a:rPr lang="en-US" altLang="en-US"/>
              <a:t>By Mel Gibson</a:t>
            </a:r>
          </a:p>
        </p:txBody>
      </p:sp>
    </p:spTree>
    <p:custDataLst>
      <p:tags r:id="rId1"/>
    </p:custDataLst>
  </p:cSld>
  <p:clrMapOvr>
    <a:masterClrMapping/>
  </p:clrMapOvr>
  <p:transition advTm="51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p:cTn id="7" dur="500" fill="hold"/>
                                        <p:tgtEl>
                                          <p:spTgt spid="116740"/>
                                        </p:tgtEl>
                                        <p:attrNameLst>
                                          <p:attrName>ppt_w</p:attrName>
                                        </p:attrNameLst>
                                      </p:cBhvr>
                                      <p:tavLst>
                                        <p:tav tm="0">
                                          <p:val>
                                            <p:fltVal val="0"/>
                                          </p:val>
                                        </p:tav>
                                        <p:tav tm="100000">
                                          <p:val>
                                            <p:strVal val="#ppt_w"/>
                                          </p:val>
                                        </p:tav>
                                      </p:tavLst>
                                    </p:anim>
                                    <p:anim calcmode="lin" valueType="num">
                                      <p:cBhvr>
                                        <p:cTn id="8" dur="500" fill="hold"/>
                                        <p:tgtEl>
                                          <p:spTgt spid="1167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41">
                                            <p:txEl>
                                              <p:pRg st="0" end="0"/>
                                            </p:txEl>
                                          </p:spTgt>
                                        </p:tgtEl>
                                        <p:attrNameLst>
                                          <p:attrName>style.visibility</p:attrName>
                                        </p:attrNameLst>
                                      </p:cBhvr>
                                      <p:to>
                                        <p:strVal val="visible"/>
                                      </p:to>
                                    </p:set>
                                    <p:anim calcmode="lin" valueType="num">
                                      <p:cBhvr additive="base">
                                        <p:cTn id="13" dur="500" fill="hold"/>
                                        <p:tgtEl>
                                          <p:spTgt spid="1167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16742"/>
                                        </p:tgtEl>
                                        <p:attrNameLst>
                                          <p:attrName>style.visibility</p:attrName>
                                        </p:attrNameLst>
                                      </p:cBhvr>
                                      <p:to>
                                        <p:strVal val="visible"/>
                                      </p:to>
                                    </p:set>
                                    <p:animEffect transition="in" filter="checkerboard(across)">
                                      <p:cBhvr>
                                        <p:cTn id="19"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The Passion of the Christ</a:t>
            </a:r>
          </a:p>
        </p:txBody>
      </p:sp>
      <p:sp>
        <p:nvSpPr>
          <p:cNvPr id="87043" name="Rectangle 3"/>
          <p:cNvSpPr>
            <a:spLocks noGrp="1" noChangeArrowheads="1"/>
          </p:cNvSpPr>
          <p:nvPr>
            <p:ph type="body" idx="1"/>
          </p:nvPr>
        </p:nvSpPr>
        <p:spPr/>
        <p:txBody>
          <a:bodyPr/>
          <a:lstStyle/>
          <a:p>
            <a:r>
              <a:rPr lang="en-US" altLang="en-US" i="1"/>
              <a:t>The Passion of the Christ</a:t>
            </a:r>
            <a:r>
              <a:rPr lang="en-US" altLang="en-US"/>
              <a:t> is a dramatic film presentation of the last hours leading up to Jesus' death, plus a glimpse of his resurrection.</a:t>
            </a:r>
          </a:p>
          <a:p>
            <a:r>
              <a:rPr lang="en-US" altLang="en-US"/>
              <a:t>As a drama, it goes beyond biblical statements here and there, and must make decisions on how to picture many things that the Gospels don</a:t>
            </a:r>
            <a:r>
              <a:rPr lang="en-US" altLang="en-US">
                <a:cs typeface="Arial" charset="0"/>
              </a:rPr>
              <a:t>'</a:t>
            </a:r>
            <a:r>
              <a:rPr lang="en-US" altLang="en-US"/>
              <a:t>t specify.</a:t>
            </a:r>
          </a:p>
        </p:txBody>
      </p:sp>
    </p:spTree>
    <p:custDataLst>
      <p:tags r:id="rId1"/>
    </p:custDataLst>
  </p:cSld>
  <p:clrMapOvr>
    <a:masterClrMapping/>
  </p:clrMapOvr>
  <p:transition advTm="138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checkerboard(across)">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The Passion of the Christ</a:t>
            </a:r>
          </a:p>
        </p:txBody>
      </p:sp>
      <p:sp>
        <p:nvSpPr>
          <p:cNvPr id="88067" name="Rectangle 3"/>
          <p:cNvSpPr>
            <a:spLocks noGrp="1" noChangeArrowheads="1"/>
          </p:cNvSpPr>
          <p:nvPr>
            <p:ph type="body" idx="1"/>
          </p:nvPr>
        </p:nvSpPr>
        <p:spPr/>
        <p:txBody>
          <a:bodyPr/>
          <a:lstStyle/>
          <a:p>
            <a:r>
              <a:rPr lang="en-US" altLang="en-US"/>
              <a:t>The film adheres quite strongly to the accuracy of the NT Gospels.</a:t>
            </a:r>
          </a:p>
          <a:p>
            <a:r>
              <a:rPr lang="en-US" altLang="en-US"/>
              <a:t>It clearly portrays the NT worldview, in which the world we can see is not all there is, but there is also an unseen supernatural world which contains both good and evil beyond the human scale.</a:t>
            </a:r>
          </a:p>
        </p:txBody>
      </p:sp>
    </p:spTree>
    <p:custDataLst>
      <p:tags r:id="rId1"/>
    </p:custDataLst>
  </p:cSld>
  <p:clrMapOvr>
    <a:masterClrMapping/>
  </p:clrMapOvr>
  <p:transition advTm="209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checkerboard(across)">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checkerboard(across)">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Some Inaccuracies</a:t>
            </a:r>
          </a:p>
        </p:txBody>
      </p:sp>
      <p:sp>
        <p:nvSpPr>
          <p:cNvPr id="89091" name="Rectangle 3"/>
          <p:cNvSpPr>
            <a:spLocks noGrp="1" noChangeArrowheads="1"/>
          </p:cNvSpPr>
          <p:nvPr>
            <p:ph type="body" idx="1"/>
          </p:nvPr>
        </p:nvSpPr>
        <p:spPr/>
        <p:txBody>
          <a:bodyPr/>
          <a:lstStyle/>
          <a:p>
            <a:r>
              <a:rPr lang="en-US" altLang="en-US"/>
              <a:t>There are some minor inaccuracies:</a:t>
            </a:r>
          </a:p>
          <a:p>
            <a:pPr lvl="1"/>
            <a:r>
              <a:rPr lang="en-US" altLang="en-US"/>
              <a:t>Two languages are chosen for the film:</a:t>
            </a:r>
          </a:p>
          <a:p>
            <a:pPr lvl="2"/>
            <a:r>
              <a:rPr lang="en-US" altLang="en-US"/>
              <a:t>Aramaic</a:t>
            </a:r>
          </a:p>
          <a:p>
            <a:pPr lvl="2"/>
            <a:r>
              <a:rPr lang="en-US" altLang="en-US"/>
              <a:t>Latin</a:t>
            </a:r>
          </a:p>
          <a:p>
            <a:pPr lvl="1"/>
            <a:r>
              <a:rPr lang="en-US" altLang="en-US"/>
              <a:t>But two other languages were probably just as common in Palestine at that time:</a:t>
            </a:r>
          </a:p>
          <a:p>
            <a:pPr lvl="2"/>
            <a:r>
              <a:rPr lang="en-US" altLang="en-US"/>
              <a:t>Hebrew</a:t>
            </a:r>
          </a:p>
          <a:p>
            <a:pPr lvl="2"/>
            <a:r>
              <a:rPr lang="en-US" altLang="en-US"/>
              <a:t>Greek</a:t>
            </a:r>
          </a:p>
        </p:txBody>
      </p:sp>
    </p:spTree>
    <p:custDataLst>
      <p:tags r:id="rId1"/>
    </p:custDataLst>
  </p:cSld>
  <p:clrMapOvr>
    <a:masterClrMapping/>
  </p:clrMapOvr>
  <p:transition advTm="270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90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9091">
                                            <p:txEl>
                                              <p:pRg st="6" end="6"/>
                                            </p:txEl>
                                          </p:spTgt>
                                        </p:tgtEl>
                                        <p:attrNameLst>
                                          <p:attrName>style.visibility</p:attrName>
                                        </p:attrNameLst>
                                      </p:cBhvr>
                                      <p:to>
                                        <p:strVal val="visible"/>
                                      </p:to>
                                    </p:set>
                                    <p:anim calcmode="lin" valueType="num">
                                      <p:cBhvr additive="base">
                                        <p:cTn id="43" dur="500" fill="hold"/>
                                        <p:tgtEl>
                                          <p:spTgt spid="890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90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Some Supplements</a:t>
            </a:r>
          </a:p>
        </p:txBody>
      </p:sp>
      <p:sp>
        <p:nvSpPr>
          <p:cNvPr id="90115" name="Rectangle 3"/>
          <p:cNvSpPr>
            <a:spLocks noGrp="1" noChangeArrowheads="1"/>
          </p:cNvSpPr>
          <p:nvPr>
            <p:ph type="body" sz="half" idx="1"/>
          </p:nvPr>
        </p:nvSpPr>
        <p:spPr/>
        <p:txBody>
          <a:bodyPr/>
          <a:lstStyle/>
          <a:p>
            <a:r>
              <a:rPr lang="en-US" altLang="en-US" sz="2400"/>
              <a:t>The film fills in some scenes by picturing what Jesus or his mother might have been thinking.</a:t>
            </a:r>
          </a:p>
          <a:p>
            <a:r>
              <a:rPr lang="en-US" altLang="en-US" sz="2400"/>
              <a:t>These are based on other passages in the Gospels or the New Testament.</a:t>
            </a:r>
          </a:p>
          <a:p>
            <a:r>
              <a:rPr lang="en-US" altLang="en-US" sz="2400"/>
              <a:t>Some features are traditional ways in which the crucifixion has been pictured over the centuries.</a:t>
            </a:r>
          </a:p>
        </p:txBody>
      </p:sp>
      <p:sp>
        <p:nvSpPr>
          <p:cNvPr id="90119" name="Rectangle 7"/>
          <p:cNvSpPr>
            <a:spLocks noGrp="1" noChangeArrowheads="1"/>
          </p:cNvSpPr>
          <p:nvPr>
            <p:ph type="clipArt" sz="half" idx="2"/>
          </p:nvPr>
        </p:nvSpPr>
        <p:spPr/>
      </p:sp>
      <p:pic>
        <p:nvPicPr>
          <p:cNvPr id="90120" name="Picture 8" descr="Passion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82838"/>
            <a:ext cx="3886200" cy="35448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7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checkerboard(across)">
                                      <p:cBhvr>
                                        <p:cTn id="7" dur="500"/>
                                        <p:tgtEl>
                                          <p:spTgt spid="90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 calcmode="lin" valueType="num">
                                      <p:cBhvr additive="base">
                                        <p:cTn id="12"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0115">
                                            <p:txEl>
                                              <p:pRg st="1" end="1"/>
                                            </p:txEl>
                                          </p:spTgt>
                                        </p:tgtEl>
                                        <p:attrNameLst>
                                          <p:attrName>style.visibility</p:attrName>
                                        </p:attrNameLst>
                                      </p:cBhvr>
                                      <p:to>
                                        <p:strVal val="visible"/>
                                      </p:to>
                                    </p:set>
                                    <p:anim calcmode="lin" valueType="num">
                                      <p:cBhvr additive="base">
                                        <p:cTn id="18"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0115">
                                            <p:txEl>
                                              <p:pRg st="2" end="2"/>
                                            </p:txEl>
                                          </p:spTgt>
                                        </p:tgtEl>
                                        <p:attrNameLst>
                                          <p:attrName>style.visibility</p:attrName>
                                        </p:attrNameLst>
                                      </p:cBhvr>
                                      <p:to>
                                        <p:strVal val="visible"/>
                                      </p:to>
                                    </p:set>
                                    <p:anim calcmode="lin" valueType="num">
                                      <p:cBhvr additive="base">
                                        <p:cTn id="24" dur="500" fill="hold"/>
                                        <p:tgtEl>
                                          <p:spTgt spid="9011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DV Code on the Gospels</a:t>
            </a:r>
          </a:p>
        </p:txBody>
      </p:sp>
      <p:sp>
        <p:nvSpPr>
          <p:cNvPr id="31747" name="Text Box 3"/>
          <p:cNvSpPr txBox="1">
            <a:spLocks noChangeArrowheads="1"/>
          </p:cNvSpPr>
          <p:nvPr/>
        </p:nvSpPr>
        <p:spPr bwMode="auto">
          <a:xfrm>
            <a:off x="762000" y="1447800"/>
            <a:ext cx="76200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t>Teabing:</a:t>
            </a:r>
            <a:r>
              <a:rPr lang="en-US" altLang="en-US" sz="2800"/>
              <a:t> </a:t>
            </a:r>
            <a:r>
              <a:rPr lang="en-US" altLang="en-US" sz="2800">
                <a:cs typeface="Arial" charset="0"/>
              </a:rPr>
              <a:t>"</a:t>
            </a:r>
            <a:r>
              <a:rPr lang="en-US" altLang="en-US" sz="2800"/>
              <a:t>More than </a:t>
            </a:r>
            <a:r>
              <a:rPr lang="en-US" altLang="en-US" sz="2800" i="1"/>
              <a:t>eighty</a:t>
            </a:r>
            <a:r>
              <a:rPr lang="en-US" altLang="en-US" sz="2800"/>
              <a:t> gospels were considered for the New Testament and yet only a relative few were chosen for inclusion </a:t>
            </a:r>
            <a:r>
              <a:rPr lang="en-US" altLang="en-US" sz="2800">
                <a:cs typeface="Times New Roman" pitchFamily="18" charset="0"/>
              </a:rPr>
              <a:t>— Matthew, Mark, Luke and John among them.</a:t>
            </a:r>
            <a:r>
              <a:rPr lang="en-US" altLang="en-US" sz="2800">
                <a:cs typeface="Arial" charset="0"/>
              </a:rPr>
              <a:t>"</a:t>
            </a:r>
          </a:p>
          <a:p>
            <a:pPr>
              <a:spcBef>
                <a:spcPct val="50000"/>
              </a:spcBef>
            </a:pPr>
            <a:r>
              <a:rPr lang="en-US" altLang="en-US" sz="2800" i="1">
                <a:cs typeface="Times New Roman" pitchFamily="18" charset="0"/>
              </a:rPr>
              <a:t>Sophie:</a:t>
            </a:r>
            <a:r>
              <a:rPr lang="en-US" altLang="en-US" sz="2800">
                <a:cs typeface="Times New Roman" pitchFamily="18" charset="0"/>
              </a:rPr>
              <a:t> </a:t>
            </a:r>
            <a:r>
              <a:rPr lang="en-US" altLang="en-US" sz="2800">
                <a:cs typeface="Arial" charset="0"/>
              </a:rPr>
              <a:t>"</a:t>
            </a:r>
            <a:r>
              <a:rPr lang="en-US" altLang="en-US" sz="2800">
                <a:cs typeface="Times New Roman" pitchFamily="18" charset="0"/>
              </a:rPr>
              <a:t>Who chose which gospels to include?</a:t>
            </a:r>
            <a:r>
              <a:rPr lang="en-US" altLang="en-US" sz="2800">
                <a:cs typeface="Arial" charset="0"/>
              </a:rPr>
              <a:t>"</a:t>
            </a:r>
          </a:p>
          <a:p>
            <a:pPr>
              <a:spcBef>
                <a:spcPct val="50000"/>
              </a:spcBef>
            </a:pPr>
            <a:r>
              <a:rPr lang="en-US" altLang="en-US" sz="2800" i="1">
                <a:cs typeface="Times New Roman" pitchFamily="18" charset="0"/>
              </a:rPr>
              <a:t>Teabing:</a:t>
            </a:r>
            <a:r>
              <a:rPr lang="en-US" altLang="en-US" sz="2800">
                <a:cs typeface="Times New Roman" pitchFamily="18" charset="0"/>
              </a:rPr>
              <a:t> </a:t>
            </a:r>
            <a:r>
              <a:rPr lang="en-US" altLang="en-US" sz="2800"/>
              <a:t>"</a:t>
            </a:r>
            <a:r>
              <a:rPr lang="en-US" altLang="en-US"/>
              <a:t> </a:t>
            </a:r>
            <a:r>
              <a:rPr lang="en-US" altLang="en-US" sz="2800">
                <a:cs typeface="Times New Roman" pitchFamily="18" charset="0"/>
              </a:rPr>
              <a:t>Aha! … The fundamental irony of Christianity!  The Bible, as we know it today, was collected by the pagan Roman emperor Constantine the Great. </a:t>
            </a:r>
            <a:r>
              <a:rPr lang="en-US" altLang="en-US" sz="2800"/>
              <a:t>"</a:t>
            </a:r>
            <a:r>
              <a:rPr lang="en-US" altLang="en-US" sz="2800">
                <a:cs typeface="Times New Roman" pitchFamily="18" charset="0"/>
              </a:rPr>
              <a:t> (231)</a:t>
            </a:r>
          </a:p>
        </p:txBody>
      </p:sp>
    </p:spTree>
    <p:custDataLst>
      <p:tags r:id="rId1"/>
    </p:custDataLst>
  </p:cSld>
  <p:clrMapOvr>
    <a:masterClrMapping/>
  </p:clrMapOvr>
  <p:transition advTm="27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en-US" altLang="en-US"/>
              <a:t>Some Supplements</a:t>
            </a:r>
          </a:p>
        </p:txBody>
      </p:sp>
      <p:sp>
        <p:nvSpPr>
          <p:cNvPr id="119813" name="Rectangle 5"/>
          <p:cNvSpPr>
            <a:spLocks noGrp="1" noChangeArrowheads="1"/>
          </p:cNvSpPr>
          <p:nvPr>
            <p:ph type="body" sz="half" idx="1"/>
          </p:nvPr>
        </p:nvSpPr>
        <p:spPr/>
        <p:txBody>
          <a:bodyPr/>
          <a:lstStyle/>
          <a:p>
            <a:r>
              <a:rPr lang="en-US" altLang="en-US" sz="2800"/>
              <a:t>Some features come from a vision that a German nun, Anne Catherine Emmerich, had about 1820.</a:t>
            </a:r>
          </a:p>
          <a:p>
            <a:r>
              <a:rPr lang="en-US" altLang="en-US" sz="2800"/>
              <a:t>These materials may be found in the book </a:t>
            </a:r>
            <a:r>
              <a:rPr lang="en-US" altLang="en-US" sz="2800" i="1"/>
              <a:t>The Dolorous Passion of Our Lord Jesus Christ.</a:t>
            </a:r>
            <a:endParaRPr lang="en-US" altLang="en-US" sz="2800"/>
          </a:p>
        </p:txBody>
      </p:sp>
      <p:pic>
        <p:nvPicPr>
          <p:cNvPr id="119815" name="Picture 7" descr="Emmerich"/>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07000" y="1600200"/>
            <a:ext cx="29194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67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checkerboard(across)">
                                      <p:cBhvr>
                                        <p:cTn id="7" dur="500"/>
                                        <p:tgtEl>
                                          <p:spTgt spid="119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9813">
                                            <p:txEl>
                                              <p:pRg st="0" end="0"/>
                                            </p:txEl>
                                          </p:spTgt>
                                        </p:tgtEl>
                                        <p:attrNameLst>
                                          <p:attrName>style.visibility</p:attrName>
                                        </p:attrNameLst>
                                      </p:cBhvr>
                                      <p:to>
                                        <p:strVal val="visible"/>
                                      </p:to>
                                    </p:set>
                                    <p:anim calcmode="lin" valueType="num">
                                      <p:cBhvr additive="base">
                                        <p:cTn id="12" dur="500" fill="hold"/>
                                        <p:tgtEl>
                                          <p:spTgt spid="1198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98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9813">
                                            <p:txEl>
                                              <p:pRg st="1" end="1"/>
                                            </p:txEl>
                                          </p:spTgt>
                                        </p:tgtEl>
                                        <p:attrNameLst>
                                          <p:attrName>style.visibility</p:attrName>
                                        </p:attrNameLst>
                                      </p:cBhvr>
                                      <p:to>
                                        <p:strVal val="visible"/>
                                      </p:to>
                                    </p:set>
                                    <p:anim calcmode="lin" valueType="num">
                                      <p:cBhvr additive="base">
                                        <p:cTn id="18" dur="500" fill="hold"/>
                                        <p:tgtEl>
                                          <p:spTgt spid="11981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98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Some Objections</a:t>
            </a:r>
          </a:p>
        </p:txBody>
      </p:sp>
      <p:sp>
        <p:nvSpPr>
          <p:cNvPr id="91139" name="Rectangle 3"/>
          <p:cNvSpPr>
            <a:spLocks noGrp="1" noChangeArrowheads="1"/>
          </p:cNvSpPr>
          <p:nvPr>
            <p:ph type="body" idx="1"/>
          </p:nvPr>
        </p:nvSpPr>
        <p:spPr/>
        <p:txBody>
          <a:bodyPr/>
          <a:lstStyle/>
          <a:p>
            <a:r>
              <a:rPr lang="en-US" altLang="en-US"/>
              <a:t>Some object that the film is anti-Semitic.</a:t>
            </a:r>
          </a:p>
          <a:p>
            <a:r>
              <a:rPr lang="en-US" altLang="en-US"/>
              <a:t>Others say that it is too violent.</a:t>
            </a:r>
          </a:p>
          <a:p>
            <a:r>
              <a:rPr lang="en-US" altLang="en-US"/>
              <a:t>Still others that it is historically inaccurate.</a:t>
            </a:r>
          </a:p>
          <a:p>
            <a:r>
              <a:rPr lang="en-US" altLang="en-US"/>
              <a:t>What can we say in response to such allegations?</a:t>
            </a:r>
          </a:p>
          <a:p>
            <a:pPr lvl="1"/>
            <a:endParaRPr lang="en-US" altLang="en-US"/>
          </a:p>
        </p:txBody>
      </p:sp>
    </p:spTree>
    <p:custDataLst>
      <p:tags r:id="rId1"/>
    </p:custDataLst>
  </p:cSld>
  <p:clrMapOvr>
    <a:masterClrMapping/>
  </p:clrMapOvr>
  <p:transition advTm="29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Anti-Semitic?</a:t>
            </a:r>
          </a:p>
        </p:txBody>
      </p:sp>
      <p:sp>
        <p:nvSpPr>
          <p:cNvPr id="92163" name="Rectangle 3"/>
          <p:cNvSpPr>
            <a:spLocks noGrp="1" noChangeArrowheads="1"/>
          </p:cNvSpPr>
          <p:nvPr>
            <p:ph type="body" idx="1"/>
          </p:nvPr>
        </p:nvSpPr>
        <p:spPr/>
        <p:txBody>
          <a:bodyPr/>
          <a:lstStyle/>
          <a:p>
            <a:r>
              <a:rPr lang="en-US" altLang="en-US"/>
              <a:t>It is no more anti-Semitic than the NT Gospels… </a:t>
            </a:r>
          </a:p>
          <a:p>
            <a:r>
              <a:rPr lang="en-US" altLang="en-US"/>
              <a:t>… which is to say that some Jews and the Jewish leadership rejected Jesus' claim to be the Messiah, the Son of God.</a:t>
            </a:r>
          </a:p>
          <a:p>
            <a:r>
              <a:rPr lang="en-US" altLang="en-US"/>
              <a:t>Other Jews believed and followed Jesus, or were uncertain how to respond.</a:t>
            </a:r>
          </a:p>
        </p:txBody>
      </p:sp>
    </p:spTree>
    <p:custDataLst>
      <p:tags r:id="rId1"/>
    </p:custDataLst>
  </p:cSld>
  <p:clrMapOvr>
    <a:masterClrMapping/>
  </p:clrMapOvr>
  <p:transition advTm="275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Anti-Semitic?</a:t>
            </a:r>
          </a:p>
        </p:txBody>
      </p:sp>
      <p:sp>
        <p:nvSpPr>
          <p:cNvPr id="93187" name="Rectangle 3"/>
          <p:cNvSpPr>
            <a:spLocks noGrp="1" noChangeArrowheads="1"/>
          </p:cNvSpPr>
          <p:nvPr>
            <p:ph type="body" idx="1"/>
          </p:nvPr>
        </p:nvSpPr>
        <p:spPr/>
        <p:txBody>
          <a:bodyPr/>
          <a:lstStyle/>
          <a:p>
            <a:r>
              <a:rPr lang="en-US" altLang="en-US" sz="2800"/>
              <a:t>The Romans are not depicted as better:</a:t>
            </a:r>
          </a:p>
          <a:p>
            <a:pPr lvl="1"/>
            <a:r>
              <a:rPr lang="en-US" altLang="en-US" sz="2400"/>
              <a:t>Some of the soldiers are brutal &amp; anti-Semitic.</a:t>
            </a:r>
          </a:p>
          <a:p>
            <a:pPr lvl="1"/>
            <a:r>
              <a:rPr lang="en-US" altLang="en-US" sz="2400"/>
              <a:t>The governor Pilate is also anti-Semitic, and unwilling to risk his career.</a:t>
            </a:r>
          </a:p>
          <a:p>
            <a:pPr lvl="1"/>
            <a:r>
              <a:rPr lang="en-US" altLang="en-US" sz="2400"/>
              <a:t>His wife, however, is portrayed favorably.</a:t>
            </a:r>
          </a:p>
          <a:p>
            <a:r>
              <a:rPr lang="en-US" altLang="en-US" sz="2800"/>
              <a:t>The film is not comfortable viewing for non-Christian Jews.</a:t>
            </a:r>
          </a:p>
          <a:p>
            <a:r>
              <a:rPr lang="en-US" altLang="en-US" sz="2800"/>
              <a:t>The film is not comfortable viewing for Christians, either!</a:t>
            </a:r>
          </a:p>
        </p:txBody>
      </p:sp>
    </p:spTree>
    <p:custDataLst>
      <p:tags r:id="rId1"/>
    </p:custDataLst>
  </p:cSld>
  <p:clrMapOvr>
    <a:masterClrMapping/>
  </p:clrMapOvr>
  <p:transition advTm="265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Anti-Semitic?</a:t>
            </a:r>
          </a:p>
        </p:txBody>
      </p:sp>
      <p:sp>
        <p:nvSpPr>
          <p:cNvPr id="94211" name="Rectangle 3"/>
          <p:cNvSpPr>
            <a:spLocks noGrp="1" noChangeArrowheads="1"/>
          </p:cNvSpPr>
          <p:nvPr>
            <p:ph type="body" idx="1"/>
          </p:nvPr>
        </p:nvSpPr>
        <p:spPr/>
        <p:txBody>
          <a:bodyPr/>
          <a:lstStyle/>
          <a:p>
            <a:r>
              <a:rPr lang="en-US" altLang="en-US"/>
              <a:t>The film makes clear that the crucifixion is:</a:t>
            </a:r>
          </a:p>
          <a:p>
            <a:pPr lvl="1"/>
            <a:r>
              <a:rPr lang="en-US" altLang="en-US"/>
              <a:t>God</a:t>
            </a:r>
            <a:r>
              <a:rPr lang="en-US" altLang="en-US">
                <a:cs typeface="Arial" charset="0"/>
              </a:rPr>
              <a:t>'</a:t>
            </a:r>
            <a:r>
              <a:rPr lang="en-US" altLang="en-US"/>
              <a:t>s </a:t>
            </a:r>
            <a:r>
              <a:rPr lang="en-US" altLang="en-US">
                <a:cs typeface="Arial" charset="0"/>
              </a:rPr>
              <a:t>"</a:t>
            </a:r>
            <a:r>
              <a:rPr lang="en-US" altLang="en-US"/>
              <a:t>fault</a:t>
            </a:r>
            <a:r>
              <a:rPr lang="en-US" altLang="en-US">
                <a:cs typeface="Arial" charset="0"/>
              </a:rPr>
              <a:t>"</a:t>
            </a:r>
          </a:p>
          <a:p>
            <a:pPr lvl="1"/>
            <a:r>
              <a:rPr lang="en-US" altLang="en-US"/>
              <a:t>Satan</a:t>
            </a:r>
            <a:r>
              <a:rPr lang="en-US" altLang="en-US">
                <a:cs typeface="Arial" charset="0"/>
              </a:rPr>
              <a:t>'</a:t>
            </a:r>
            <a:r>
              <a:rPr lang="en-US" altLang="en-US"/>
              <a:t>s fault</a:t>
            </a:r>
          </a:p>
          <a:p>
            <a:pPr lvl="1"/>
            <a:r>
              <a:rPr lang="en-US" altLang="en-US"/>
              <a:t>The fault of the Jewish leadership</a:t>
            </a:r>
          </a:p>
          <a:p>
            <a:pPr lvl="1"/>
            <a:r>
              <a:rPr lang="en-US" altLang="en-US"/>
              <a:t>Pilate</a:t>
            </a:r>
            <a:r>
              <a:rPr lang="en-US" altLang="en-US">
                <a:cs typeface="Arial" charset="0"/>
              </a:rPr>
              <a:t>'</a:t>
            </a:r>
            <a:r>
              <a:rPr lang="en-US" altLang="en-US"/>
              <a:t>s fault</a:t>
            </a:r>
          </a:p>
          <a:p>
            <a:pPr lvl="1"/>
            <a:r>
              <a:rPr lang="en-US" altLang="en-US"/>
              <a:t>Our fault as humans</a:t>
            </a:r>
          </a:p>
          <a:p>
            <a:r>
              <a:rPr lang="en-US" altLang="en-US"/>
              <a:t>Mel Gibson put himself into the film as the one who drives the nails into Jesus' hands.</a:t>
            </a:r>
          </a:p>
        </p:txBody>
      </p:sp>
    </p:spTree>
    <p:custDataLst>
      <p:tags r:id="rId1"/>
    </p:custDataLst>
  </p:cSld>
  <p:clrMapOvr>
    <a:masterClrMapping/>
  </p:clrMapOvr>
  <p:transition advTm="265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4211">
                                            <p:txEl>
                                              <p:pRg st="5" end="5"/>
                                            </p:txEl>
                                          </p:spTgt>
                                        </p:tgtEl>
                                        <p:attrNameLst>
                                          <p:attrName>style.visibility</p:attrName>
                                        </p:attrNameLst>
                                      </p:cBhvr>
                                      <p:to>
                                        <p:strVal val="visible"/>
                                      </p:to>
                                    </p:set>
                                    <p:anim calcmode="lin" valueType="num">
                                      <p:cBhvr additive="base">
                                        <p:cTn id="37" dur="500" fill="hold"/>
                                        <p:tgtEl>
                                          <p:spTgt spid="942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4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4211">
                                            <p:txEl>
                                              <p:pRg st="6" end="6"/>
                                            </p:txEl>
                                          </p:spTgt>
                                        </p:tgtEl>
                                        <p:attrNameLst>
                                          <p:attrName>style.visibility</p:attrName>
                                        </p:attrNameLst>
                                      </p:cBhvr>
                                      <p:to>
                                        <p:strVal val="visible"/>
                                      </p:to>
                                    </p:set>
                                    <p:anim calcmode="lin" valueType="num">
                                      <p:cBhvr additive="base">
                                        <p:cTn id="43" dur="500" fill="hold"/>
                                        <p:tgtEl>
                                          <p:spTgt spid="942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42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Too Violent?</a:t>
            </a:r>
          </a:p>
        </p:txBody>
      </p:sp>
      <p:sp>
        <p:nvSpPr>
          <p:cNvPr id="95235" name="Rectangle 3"/>
          <p:cNvSpPr>
            <a:spLocks noGrp="1" noChangeArrowheads="1"/>
          </p:cNvSpPr>
          <p:nvPr>
            <p:ph type="body" idx="1"/>
          </p:nvPr>
        </p:nvSpPr>
        <p:spPr/>
        <p:txBody>
          <a:bodyPr/>
          <a:lstStyle/>
          <a:p>
            <a:pPr>
              <a:lnSpc>
                <a:spcPct val="90000"/>
              </a:lnSpc>
            </a:pPr>
            <a:r>
              <a:rPr lang="en-US" altLang="en-US"/>
              <a:t>The film is by far the most violent depiction of the death of Christ filmed to date.</a:t>
            </a:r>
          </a:p>
          <a:p>
            <a:pPr>
              <a:lnSpc>
                <a:spcPct val="90000"/>
              </a:lnSpc>
            </a:pPr>
            <a:r>
              <a:rPr lang="en-US" altLang="en-US"/>
              <a:t>It probably diverges from historical accuracy in seeing Jesus as far more brutally treated than the two crucified beside him.</a:t>
            </a:r>
          </a:p>
          <a:p>
            <a:pPr>
              <a:lnSpc>
                <a:spcPct val="90000"/>
              </a:lnSpc>
            </a:pPr>
            <a:r>
              <a:rPr lang="en-US" altLang="en-US"/>
              <a:t>It accurately pictures the brutality of crucifixion.</a:t>
            </a:r>
          </a:p>
        </p:txBody>
      </p:sp>
    </p:spTree>
    <p:custDataLst>
      <p:tags r:id="rId1"/>
    </p:custDataLst>
  </p:cSld>
  <p:clrMapOvr>
    <a:masterClrMapping/>
  </p:clrMapOvr>
  <p:transition advTm="287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checkerboard(across)">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checkerboard(across)">
                                      <p:cBhvr>
                                        <p:cTn id="12" dur="500"/>
                                        <p:tgtEl>
                                          <p:spTgt spid="95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checkerboard(across)">
                                      <p:cBhvr>
                                        <p:cTn id="17" dur="500"/>
                                        <p:tgtEl>
                                          <p:spTgt spid="95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Historically Inaccurate?</a:t>
            </a:r>
          </a:p>
        </p:txBody>
      </p:sp>
      <p:sp>
        <p:nvSpPr>
          <p:cNvPr id="96259" name="Rectangle 3"/>
          <p:cNvSpPr>
            <a:spLocks noGrp="1" noChangeArrowheads="1"/>
          </p:cNvSpPr>
          <p:nvPr>
            <p:ph type="body" idx="1"/>
          </p:nvPr>
        </p:nvSpPr>
        <p:spPr/>
        <p:txBody>
          <a:bodyPr/>
          <a:lstStyle/>
          <a:p>
            <a:pPr>
              <a:lnSpc>
                <a:spcPct val="90000"/>
              </a:lnSpc>
            </a:pPr>
            <a:r>
              <a:rPr lang="en-US" altLang="en-US" sz="2800"/>
              <a:t>This has been the standard liberal response to the Gospels for about two centuries.</a:t>
            </a:r>
          </a:p>
          <a:p>
            <a:pPr lvl="1">
              <a:lnSpc>
                <a:spcPct val="90000"/>
              </a:lnSpc>
            </a:pPr>
            <a:r>
              <a:rPr lang="en-US" altLang="en-US" sz="2400"/>
              <a:t>A common objection from the Jesus Seminar.</a:t>
            </a:r>
          </a:p>
          <a:p>
            <a:pPr>
              <a:lnSpc>
                <a:spcPct val="90000"/>
              </a:lnSpc>
            </a:pPr>
            <a:r>
              <a:rPr lang="en-US" altLang="en-US" sz="2800"/>
              <a:t>We cannot go back to the past in time-machines to check this out.</a:t>
            </a:r>
          </a:p>
          <a:p>
            <a:pPr>
              <a:lnSpc>
                <a:spcPct val="90000"/>
              </a:lnSpc>
            </a:pPr>
            <a:r>
              <a:rPr lang="en-US" altLang="en-US" sz="2800"/>
              <a:t>But most liberals agree:</a:t>
            </a:r>
          </a:p>
          <a:p>
            <a:pPr lvl="1">
              <a:lnSpc>
                <a:spcPct val="90000"/>
              </a:lnSpc>
            </a:pPr>
            <a:r>
              <a:rPr lang="en-US" altLang="en-US" sz="2400"/>
              <a:t>Jesus was crucified about AD 30.</a:t>
            </a:r>
          </a:p>
          <a:p>
            <a:pPr lvl="1">
              <a:lnSpc>
                <a:spcPct val="90000"/>
              </a:lnSpc>
            </a:pPr>
            <a:r>
              <a:rPr lang="en-US" altLang="en-US" sz="2400"/>
              <a:t>His resurrection was believed immediately.</a:t>
            </a:r>
          </a:p>
          <a:p>
            <a:pPr lvl="1">
              <a:lnSpc>
                <a:spcPct val="90000"/>
              </a:lnSpc>
            </a:pPr>
            <a:r>
              <a:rPr lang="en-US" altLang="en-US" sz="2400"/>
              <a:t>Paul gives us an early understanding of what Jesus’ death meant.</a:t>
            </a:r>
          </a:p>
        </p:txBody>
      </p:sp>
    </p:spTree>
    <p:custDataLst>
      <p:tags r:id="rId1"/>
    </p:custDataLst>
  </p:cSld>
  <p:clrMapOvr>
    <a:masterClrMapping/>
  </p:clrMapOvr>
  <p:transition advTm="335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Connections with OT</a:t>
            </a:r>
          </a:p>
        </p:txBody>
      </p:sp>
      <p:sp>
        <p:nvSpPr>
          <p:cNvPr id="97283" name="Rectangle 3"/>
          <p:cNvSpPr>
            <a:spLocks noGrp="1" noChangeArrowheads="1"/>
          </p:cNvSpPr>
          <p:nvPr>
            <p:ph type="body" idx="1"/>
          </p:nvPr>
        </p:nvSpPr>
        <p:spPr/>
        <p:txBody>
          <a:bodyPr/>
          <a:lstStyle/>
          <a:p>
            <a:pPr>
              <a:lnSpc>
                <a:spcPct val="90000"/>
              </a:lnSpc>
            </a:pPr>
            <a:r>
              <a:rPr lang="en-US" altLang="en-US"/>
              <a:t>Astonishingly, these features all fit the predictions of the Old Testament!</a:t>
            </a:r>
          </a:p>
          <a:p>
            <a:pPr lvl="1">
              <a:lnSpc>
                <a:spcPct val="90000"/>
              </a:lnSpc>
            </a:pPr>
            <a:r>
              <a:rPr lang="en-US" altLang="en-US"/>
              <a:t>Isaiah 42 &amp; 49 on the Messiah as a light to the nations</a:t>
            </a:r>
          </a:p>
          <a:p>
            <a:pPr lvl="1">
              <a:lnSpc>
                <a:spcPct val="90000"/>
              </a:lnSpc>
            </a:pPr>
            <a:r>
              <a:rPr lang="en-US" altLang="en-US"/>
              <a:t>Daniel 9 on the time of his execution</a:t>
            </a:r>
          </a:p>
          <a:p>
            <a:pPr lvl="1">
              <a:lnSpc>
                <a:spcPct val="90000"/>
              </a:lnSpc>
            </a:pPr>
            <a:r>
              <a:rPr lang="en-US" altLang="en-US"/>
              <a:t>Psalm 22 on the nature of his execution</a:t>
            </a:r>
          </a:p>
          <a:p>
            <a:pPr lvl="1">
              <a:lnSpc>
                <a:spcPct val="90000"/>
              </a:lnSpc>
            </a:pPr>
            <a:r>
              <a:rPr lang="en-US" altLang="en-US"/>
              <a:t>Isaiah 53 on the meaning of his execution</a:t>
            </a:r>
          </a:p>
          <a:p>
            <a:pPr>
              <a:lnSpc>
                <a:spcPct val="90000"/>
              </a:lnSpc>
            </a:pPr>
            <a:r>
              <a:rPr lang="en-US" altLang="en-US"/>
              <a:t>Let</a:t>
            </a:r>
            <a:r>
              <a:rPr lang="en-US" altLang="en-US">
                <a:cs typeface="Arial" charset="0"/>
              </a:rPr>
              <a:t>'</a:t>
            </a:r>
            <a:r>
              <a:rPr lang="en-US" altLang="en-US"/>
              <a:t>s see.</a:t>
            </a:r>
          </a:p>
        </p:txBody>
      </p:sp>
    </p:spTree>
    <p:custDataLst>
      <p:tags r:id="rId1"/>
    </p:custDataLst>
  </p:cSld>
  <p:clrMapOvr>
    <a:masterClrMapping/>
  </p:clrMapOvr>
  <p:transition advTm="448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A Light to the Nations</a:t>
            </a:r>
          </a:p>
        </p:txBody>
      </p:sp>
      <p:sp>
        <p:nvSpPr>
          <p:cNvPr id="98307" name="Text Box 3"/>
          <p:cNvSpPr txBox="1">
            <a:spLocks noChangeArrowheads="1"/>
          </p:cNvSpPr>
          <p:nvPr/>
        </p:nvSpPr>
        <p:spPr bwMode="auto">
          <a:xfrm>
            <a:off x="1295400" y="2209800"/>
            <a:ext cx="67056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I will appoint you as a covenant to the people [Israel], as a </a:t>
            </a:r>
            <a:r>
              <a:rPr lang="en-US" altLang="en-US" sz="3200">
                <a:solidFill>
                  <a:srgbClr val="FF0000"/>
                </a:solidFill>
              </a:rPr>
              <a:t>light to the nations</a:t>
            </a:r>
            <a:r>
              <a:rPr lang="en-US" altLang="en-US" sz="3200"/>
              <a:t>, to open blind eyes, to bring out prisoners from the dungeon, and those who dwell in darkness from the prison.</a:t>
            </a:r>
          </a:p>
          <a:p>
            <a:pPr algn="r">
              <a:spcBef>
                <a:spcPct val="50000"/>
              </a:spcBef>
            </a:pPr>
            <a:r>
              <a:rPr lang="en-US" altLang="en-US" sz="3200"/>
              <a:t>Isaiah 42:6-7</a:t>
            </a:r>
          </a:p>
        </p:txBody>
      </p:sp>
    </p:spTree>
    <p:custDataLst>
      <p:tags r:id="rId1"/>
    </p:custDataLst>
  </p:cSld>
  <p:clrMapOvr>
    <a:masterClrMapping/>
  </p:clrMapOvr>
  <p:transition advTm="270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checkerboard(across)">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A Light to the Nations</a:t>
            </a:r>
          </a:p>
        </p:txBody>
      </p:sp>
      <p:sp>
        <p:nvSpPr>
          <p:cNvPr id="99331" name="Text Box 3"/>
          <p:cNvSpPr txBox="1">
            <a:spLocks noChangeArrowheads="1"/>
          </p:cNvSpPr>
          <p:nvPr/>
        </p:nvSpPr>
        <p:spPr bwMode="auto">
          <a:xfrm>
            <a:off x="914400" y="1676400"/>
            <a:ext cx="7315200" cy="457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And now, says the LORD, who formed me from the womb to be His Servant, to bring Jacob back to Him, in order that Israel might be gathered to Him….  He says </a:t>
            </a:r>
            <a:r>
              <a:rPr lang="en-US" altLang="en-US" sz="2800">
                <a:cs typeface="Arial" charset="0"/>
              </a:rPr>
              <a:t>"</a:t>
            </a:r>
            <a:r>
              <a:rPr lang="en-US" altLang="en-US" sz="2800"/>
              <a:t>It is too small a thing that you should be My Servant to raise up the tribes of Jacob, and to restore the preserved ones of Israel; I will also make you a </a:t>
            </a:r>
            <a:r>
              <a:rPr lang="en-US" altLang="en-US" sz="2800">
                <a:solidFill>
                  <a:srgbClr val="FF0000"/>
                </a:solidFill>
              </a:rPr>
              <a:t>light of the nations</a:t>
            </a:r>
            <a:r>
              <a:rPr lang="en-US" altLang="en-US" sz="2800"/>
              <a:t>, so that My salvation may reach to the end of the earth.</a:t>
            </a:r>
            <a:r>
              <a:rPr lang="en-US" altLang="en-US" sz="2800">
                <a:cs typeface="Arial" charset="0"/>
              </a:rPr>
              <a:t>"</a:t>
            </a:r>
          </a:p>
          <a:p>
            <a:pPr algn="r">
              <a:spcBef>
                <a:spcPct val="50000"/>
              </a:spcBef>
            </a:pPr>
            <a:r>
              <a:rPr lang="en-US" altLang="en-US" sz="2800"/>
              <a:t>Isaiah 49:5-6</a:t>
            </a:r>
          </a:p>
        </p:txBody>
      </p:sp>
    </p:spTree>
    <p:custDataLst>
      <p:tags r:id="rId1"/>
    </p:custDataLst>
  </p:cSld>
  <p:clrMapOvr>
    <a:masterClrMapping/>
  </p:clrMapOvr>
  <p:transition advTm="25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checkerboard(across)">
                                      <p:cBhvr>
                                        <p:cTn id="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DV Code on Jesus</a:t>
            </a:r>
          </a:p>
        </p:txBody>
      </p:sp>
      <p:sp>
        <p:nvSpPr>
          <p:cNvPr id="32771" name="Text Box 3"/>
          <p:cNvSpPr txBox="1">
            <a:spLocks noChangeArrowheads="1"/>
          </p:cNvSpPr>
          <p:nvPr/>
        </p:nvSpPr>
        <p:spPr bwMode="auto">
          <a:xfrm>
            <a:off x="1066800" y="1524000"/>
            <a:ext cx="70866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t>Teabing:</a:t>
            </a:r>
            <a:r>
              <a:rPr lang="en-US" altLang="en-US" sz="2800"/>
              <a:t> </a:t>
            </a:r>
            <a:r>
              <a:rPr lang="en-US" altLang="en-US" sz="2800">
                <a:cs typeface="Arial" charset="0"/>
              </a:rPr>
              <a:t>"</a:t>
            </a:r>
            <a:r>
              <a:rPr lang="en-US" altLang="en-US" sz="2800"/>
              <a:t>… until that moment in history [AD 325, the Council of Nicaea], Jesus was viewed by his followers as a mortal prophet … a great and powerful man, but a </a:t>
            </a:r>
            <a:r>
              <a:rPr lang="en-US" altLang="en-US" sz="2800" i="1"/>
              <a:t>man</a:t>
            </a:r>
            <a:r>
              <a:rPr lang="en-US" altLang="en-US" sz="2800"/>
              <a:t> nevertheless.</a:t>
            </a:r>
            <a:r>
              <a:rPr lang="en-US" altLang="en-US" sz="2800">
                <a:cs typeface="Arial" charset="0"/>
              </a:rPr>
              <a:t>"</a:t>
            </a:r>
          </a:p>
          <a:p>
            <a:pPr>
              <a:spcBef>
                <a:spcPct val="50000"/>
              </a:spcBef>
            </a:pPr>
            <a:r>
              <a:rPr lang="en-US" altLang="en-US" sz="2800" i="1"/>
              <a:t>Sophie:</a:t>
            </a:r>
            <a:r>
              <a:rPr lang="en-US" altLang="en-US" sz="2800"/>
              <a:t> </a:t>
            </a:r>
            <a:r>
              <a:rPr lang="en-US" altLang="en-US" sz="2800">
                <a:cs typeface="Arial" charset="0"/>
              </a:rPr>
              <a:t>"</a:t>
            </a:r>
            <a:r>
              <a:rPr lang="en-US" altLang="en-US" sz="2800"/>
              <a:t>Not the Son of God?</a:t>
            </a:r>
            <a:r>
              <a:rPr lang="en-US" altLang="en-US" sz="2800">
                <a:cs typeface="Arial" charset="0"/>
              </a:rPr>
              <a:t>"</a:t>
            </a:r>
          </a:p>
          <a:p>
            <a:pPr>
              <a:spcBef>
                <a:spcPct val="50000"/>
              </a:spcBef>
            </a:pPr>
            <a:r>
              <a:rPr lang="en-US" altLang="en-US" sz="2800" i="1"/>
              <a:t>Teabing:</a:t>
            </a:r>
            <a:r>
              <a:rPr lang="en-US" altLang="en-US" sz="2800"/>
              <a:t> </a:t>
            </a:r>
            <a:r>
              <a:rPr lang="en-US" altLang="en-US" sz="2800">
                <a:cs typeface="Arial" charset="0"/>
              </a:rPr>
              <a:t>"</a:t>
            </a:r>
            <a:r>
              <a:rPr lang="en-US" altLang="en-US" sz="2800"/>
              <a:t>Right … Jesus</a:t>
            </a:r>
            <a:r>
              <a:rPr lang="en-US" altLang="en-US" sz="2800">
                <a:cs typeface="Arial" charset="0"/>
              </a:rPr>
              <a:t>'</a:t>
            </a:r>
            <a:r>
              <a:rPr lang="en-US" altLang="en-US" sz="2800"/>
              <a:t> establishment as </a:t>
            </a:r>
            <a:r>
              <a:rPr lang="en-US" altLang="en-US" sz="2800">
                <a:cs typeface="Arial" charset="0"/>
              </a:rPr>
              <a:t>'</a:t>
            </a:r>
            <a:r>
              <a:rPr lang="en-US" altLang="en-US" sz="2800"/>
              <a:t>the Son of God</a:t>
            </a:r>
            <a:r>
              <a:rPr lang="en-US" altLang="en-US" sz="2800">
                <a:cs typeface="Arial" charset="0"/>
              </a:rPr>
              <a:t>'</a:t>
            </a:r>
            <a:r>
              <a:rPr lang="en-US" altLang="en-US" sz="2800"/>
              <a:t> was officially proposed and voted on by the Council of Nicaea … a relatively </a:t>
            </a:r>
            <a:r>
              <a:rPr lang="en-US" altLang="en-US" sz="2800">
                <a:solidFill>
                  <a:srgbClr val="FF0000"/>
                </a:solidFill>
              </a:rPr>
              <a:t>close vote</a:t>
            </a:r>
            <a:r>
              <a:rPr lang="en-US" altLang="en-US" sz="2800"/>
              <a:t> at that…</a:t>
            </a:r>
            <a:r>
              <a:rPr lang="en-US" altLang="en-US" sz="2800">
                <a:cs typeface="Arial" charset="0"/>
              </a:rPr>
              <a:t>"</a:t>
            </a:r>
            <a:r>
              <a:rPr lang="en-US" altLang="en-US" sz="2800"/>
              <a:t> (233)</a:t>
            </a:r>
          </a:p>
        </p:txBody>
      </p:sp>
    </p:spTree>
    <p:custDataLst>
      <p:tags r:id="rId1"/>
    </p:custDataLst>
  </p:cSld>
  <p:clrMapOvr>
    <a:masterClrMapping/>
  </p:clrMapOvr>
  <p:transition advTm="326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checkerboard(across)">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A Light to the Nations</a:t>
            </a:r>
          </a:p>
        </p:txBody>
      </p:sp>
      <p:sp>
        <p:nvSpPr>
          <p:cNvPr id="100355" name="Rectangle 3"/>
          <p:cNvSpPr>
            <a:spLocks noGrp="1" noChangeArrowheads="1"/>
          </p:cNvSpPr>
          <p:nvPr>
            <p:ph type="body" idx="1"/>
          </p:nvPr>
        </p:nvSpPr>
        <p:spPr/>
        <p:txBody>
          <a:bodyPr/>
          <a:lstStyle/>
          <a:p>
            <a:r>
              <a:rPr lang="en-US" altLang="en-US" sz="2800"/>
              <a:t>This fits Jesus!</a:t>
            </a:r>
          </a:p>
          <a:p>
            <a:r>
              <a:rPr lang="en-US" altLang="en-US" sz="2800"/>
              <a:t>Of the many claiming to be the Messiah, only he has started a world religion of Gentiles.</a:t>
            </a:r>
          </a:p>
          <a:p>
            <a:r>
              <a:rPr lang="en-US" altLang="en-US" sz="2800"/>
              <a:t>Before Jesus came, few non-Jews were believers in a single God, much less the God of the Bible.</a:t>
            </a:r>
          </a:p>
          <a:p>
            <a:r>
              <a:rPr lang="en-US" altLang="en-US" sz="2800"/>
              <a:t>Now nearly ½ the Gentiles in the world believe in the God of Abraham.</a:t>
            </a:r>
          </a:p>
        </p:txBody>
      </p:sp>
    </p:spTree>
    <p:custDataLst>
      <p:tags r:id="rId1"/>
    </p:custDataLst>
  </p:cSld>
  <p:clrMapOvr>
    <a:masterClrMapping/>
  </p:clrMapOvr>
  <p:transition advTm="238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Daniel 9 on the </a:t>
            </a:r>
            <a:br>
              <a:rPr lang="en-US" altLang="en-US"/>
            </a:br>
            <a:r>
              <a:rPr lang="en-US" altLang="en-US"/>
              <a:t>Time of His Execution</a:t>
            </a:r>
          </a:p>
        </p:txBody>
      </p:sp>
      <p:sp>
        <p:nvSpPr>
          <p:cNvPr id="101379" name="Text Box 3"/>
          <p:cNvSpPr txBox="1">
            <a:spLocks noChangeArrowheads="1"/>
          </p:cNvSpPr>
          <p:nvPr/>
        </p:nvSpPr>
        <p:spPr bwMode="auto">
          <a:xfrm>
            <a:off x="1066800" y="1981200"/>
            <a:ext cx="70104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Know and understand this:  From the issuing of the decree to restore and rebuild Jerusalem until the Anointed One [Messiah] comes, there will be seven </a:t>
            </a:r>
            <a:r>
              <a:rPr lang="en-US" altLang="en-US" sz="2800">
                <a:cs typeface="Arial" charset="0"/>
              </a:rPr>
              <a:t>'</a:t>
            </a:r>
            <a:r>
              <a:rPr lang="en-US" altLang="en-US" sz="2800"/>
              <a:t>sevens</a:t>
            </a:r>
            <a:r>
              <a:rPr lang="en-US" altLang="en-US" sz="2800">
                <a:cs typeface="Arial" charset="0"/>
              </a:rPr>
              <a:t>'</a:t>
            </a:r>
            <a:r>
              <a:rPr lang="en-US" altLang="en-US" sz="2800"/>
              <a:t> and 62 </a:t>
            </a:r>
            <a:r>
              <a:rPr lang="en-US" altLang="en-US" sz="2800">
                <a:cs typeface="Arial" charset="0"/>
              </a:rPr>
              <a:t>'</a:t>
            </a:r>
            <a:r>
              <a:rPr lang="en-US" altLang="en-US" sz="2800"/>
              <a:t>sevens.</a:t>
            </a:r>
            <a:r>
              <a:rPr lang="en-US" altLang="en-US" sz="2800">
                <a:cs typeface="Arial" charset="0"/>
              </a:rPr>
              <a:t>'</a:t>
            </a:r>
            <a:r>
              <a:rPr lang="en-US" altLang="en-US" sz="2800"/>
              <a:t>  It will be rebuilt with streets and a trench, but in times of trouble.  After the 62 </a:t>
            </a:r>
            <a:r>
              <a:rPr lang="en-US" altLang="en-US" sz="2800">
                <a:cs typeface="Arial" charset="0"/>
              </a:rPr>
              <a:t>'</a:t>
            </a:r>
            <a:r>
              <a:rPr lang="en-US" altLang="en-US" sz="2800"/>
              <a:t>sevens,</a:t>
            </a:r>
            <a:r>
              <a:rPr lang="en-US" altLang="en-US" sz="2800">
                <a:cs typeface="Arial" charset="0"/>
              </a:rPr>
              <a:t>'</a:t>
            </a:r>
            <a:r>
              <a:rPr lang="en-US" altLang="en-US" sz="2800"/>
              <a:t> the Anointed One will be </a:t>
            </a:r>
            <a:r>
              <a:rPr lang="en-US" altLang="en-US" sz="2800">
                <a:solidFill>
                  <a:srgbClr val="FF0000"/>
                </a:solidFill>
              </a:rPr>
              <a:t>cut off</a:t>
            </a:r>
            <a:r>
              <a:rPr lang="en-US" altLang="en-US" sz="2800"/>
              <a:t> and will have nothing.</a:t>
            </a:r>
          </a:p>
          <a:p>
            <a:pPr algn="r">
              <a:spcBef>
                <a:spcPct val="50000"/>
              </a:spcBef>
            </a:pPr>
            <a:r>
              <a:rPr lang="en-US" altLang="en-US" sz="2800"/>
              <a:t>Daniel 9:25-26</a:t>
            </a:r>
          </a:p>
        </p:txBody>
      </p:sp>
    </p:spTree>
    <p:custDataLst>
      <p:tags r:id="rId1"/>
    </p:custDataLst>
  </p:cSld>
  <p:clrMapOvr>
    <a:masterClrMapping/>
  </p:clrMapOvr>
  <p:transition advTm="239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checkerboard(across)">
                                      <p:cBhvr>
                                        <p:cTn id="7"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609600"/>
            <a:ext cx="8229600" cy="1143000"/>
          </a:xfrm>
        </p:spPr>
        <p:txBody>
          <a:bodyPr/>
          <a:lstStyle/>
          <a:p>
            <a:r>
              <a:rPr lang="en-US" altLang="en-US"/>
              <a:t>Messiah was to come after the 69</a:t>
            </a:r>
            <a:r>
              <a:rPr lang="en-US" altLang="en-US" baseline="30000"/>
              <a:t>th</a:t>
            </a:r>
            <a:r>
              <a:rPr lang="en-US" altLang="en-US"/>
              <a:t> sabbath cycle.</a:t>
            </a:r>
          </a:p>
        </p:txBody>
      </p:sp>
      <p:sp>
        <p:nvSpPr>
          <p:cNvPr id="102403" name="Rectangle 3"/>
          <p:cNvSpPr>
            <a:spLocks noGrp="1" noChangeArrowheads="1"/>
          </p:cNvSpPr>
          <p:nvPr>
            <p:ph type="body" idx="1"/>
          </p:nvPr>
        </p:nvSpPr>
        <p:spPr>
          <a:xfrm>
            <a:off x="457200" y="2133600"/>
            <a:ext cx="8229600" cy="3992563"/>
          </a:xfrm>
        </p:spPr>
        <p:txBody>
          <a:bodyPr/>
          <a:lstStyle/>
          <a:p>
            <a:r>
              <a:rPr lang="en-US" altLang="en-US" sz="2800"/>
              <a:t>The unit of time-measurement appears to be cycles of sabbatical years.</a:t>
            </a:r>
          </a:p>
          <a:p>
            <a:r>
              <a:rPr lang="en-US" altLang="en-US" sz="2800"/>
              <a:t>The starting point seems to be the command of King Artaxerxes 1 in his 20</a:t>
            </a:r>
            <a:r>
              <a:rPr lang="en-US" altLang="en-US" sz="2800" baseline="30000"/>
              <a:t>th</a:t>
            </a:r>
            <a:r>
              <a:rPr lang="en-US" altLang="en-US" sz="2800"/>
              <a:t> year (445 BC).</a:t>
            </a:r>
          </a:p>
          <a:p>
            <a:r>
              <a:rPr lang="en-US" altLang="en-US" sz="2800"/>
              <a:t>The sabbatical cycle in which this starting point falls is 449-442 BC.</a:t>
            </a:r>
          </a:p>
          <a:p>
            <a:r>
              <a:rPr lang="en-US" altLang="en-US" sz="2800"/>
              <a:t>Using the usual inclusive method of counting, the 69</a:t>
            </a:r>
            <a:r>
              <a:rPr lang="en-US" altLang="en-US" sz="2800" baseline="30000"/>
              <a:t>th</a:t>
            </a:r>
            <a:r>
              <a:rPr lang="en-US" altLang="en-US" sz="2800"/>
              <a:t> cycle is 28-35 AD.</a:t>
            </a:r>
          </a:p>
        </p:txBody>
      </p:sp>
    </p:spTree>
    <p:custDataLst>
      <p:tags r:id="rId1"/>
    </p:custDataLst>
  </p:cSld>
  <p:clrMapOvr>
    <a:masterClrMapping/>
  </p:clrMapOvr>
  <p:transition advTm="613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Messiah was to come after the 69</a:t>
            </a:r>
            <a:r>
              <a:rPr lang="en-US" altLang="en-US" baseline="30000"/>
              <a:t>th</a:t>
            </a:r>
            <a:r>
              <a:rPr lang="en-US" altLang="en-US"/>
              <a:t> sabbath cycle.</a:t>
            </a:r>
          </a:p>
        </p:txBody>
      </p:sp>
      <p:sp>
        <p:nvSpPr>
          <p:cNvPr id="103427" name="Rectangle 3"/>
          <p:cNvSpPr>
            <a:spLocks noChangeArrowheads="1"/>
          </p:cNvSpPr>
          <p:nvPr/>
        </p:nvSpPr>
        <p:spPr bwMode="auto">
          <a:xfrm>
            <a:off x="1143000" y="2895600"/>
            <a:ext cx="64770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latin typeface="Tahoma" pitchFamily="34" charset="0"/>
              </a:rPr>
              <a:t>    1          2          3          4         5         6</a:t>
            </a:r>
          </a:p>
        </p:txBody>
      </p:sp>
      <p:sp>
        <p:nvSpPr>
          <p:cNvPr id="103428" name="Line 4"/>
          <p:cNvSpPr>
            <a:spLocks noChangeShapeType="1"/>
          </p:cNvSpPr>
          <p:nvPr/>
        </p:nvSpPr>
        <p:spPr bwMode="auto">
          <a:xfrm>
            <a:off x="3429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29" name="Line 5"/>
          <p:cNvSpPr>
            <a:spLocks noChangeShapeType="1"/>
          </p:cNvSpPr>
          <p:nvPr/>
        </p:nvSpPr>
        <p:spPr bwMode="auto">
          <a:xfrm>
            <a:off x="2286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0" name="Line 6"/>
          <p:cNvSpPr>
            <a:spLocks noChangeShapeType="1"/>
          </p:cNvSpPr>
          <p:nvPr/>
        </p:nvSpPr>
        <p:spPr bwMode="auto">
          <a:xfrm>
            <a:off x="4572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1" name="Line 7"/>
          <p:cNvSpPr>
            <a:spLocks noChangeShapeType="1"/>
          </p:cNvSpPr>
          <p:nvPr/>
        </p:nvSpPr>
        <p:spPr bwMode="auto">
          <a:xfrm>
            <a:off x="56388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2" name="Line 8"/>
          <p:cNvSpPr>
            <a:spLocks noChangeShapeType="1"/>
          </p:cNvSpPr>
          <p:nvPr/>
        </p:nvSpPr>
        <p:spPr bwMode="auto">
          <a:xfrm>
            <a:off x="66294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3" name="Rectangle 9"/>
          <p:cNvSpPr>
            <a:spLocks noChangeArrowheads="1"/>
          </p:cNvSpPr>
          <p:nvPr/>
        </p:nvSpPr>
        <p:spPr bwMode="auto">
          <a:xfrm>
            <a:off x="1219200" y="4267200"/>
            <a:ext cx="64770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sz="2400">
                <a:latin typeface="Tahoma" pitchFamily="34" charset="0"/>
              </a:rPr>
              <a:t> 65         66        67         68        69   </a:t>
            </a:r>
          </a:p>
        </p:txBody>
      </p:sp>
      <p:sp>
        <p:nvSpPr>
          <p:cNvPr id="103434" name="Text Box 10"/>
          <p:cNvSpPr txBox="1">
            <a:spLocks noChangeArrowheads="1"/>
          </p:cNvSpPr>
          <p:nvPr/>
        </p:nvSpPr>
        <p:spPr bwMode="auto">
          <a:xfrm>
            <a:off x="762000" y="2243138"/>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ahoma" pitchFamily="34" charset="0"/>
              </a:rPr>
              <a:t>449       442       435       428      421     414     407 BC</a:t>
            </a:r>
          </a:p>
        </p:txBody>
      </p:sp>
      <p:sp>
        <p:nvSpPr>
          <p:cNvPr id="103435" name="Line 11"/>
          <p:cNvSpPr>
            <a:spLocks noChangeShapeType="1"/>
          </p:cNvSpPr>
          <p:nvPr/>
        </p:nvSpPr>
        <p:spPr bwMode="auto">
          <a:xfrm>
            <a:off x="6553200" y="4267200"/>
            <a:ext cx="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6" name="Line 12"/>
          <p:cNvSpPr>
            <a:spLocks noChangeShapeType="1"/>
          </p:cNvSpPr>
          <p:nvPr/>
        </p:nvSpPr>
        <p:spPr bwMode="auto">
          <a:xfrm>
            <a:off x="6553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7" name="Line 13"/>
          <p:cNvSpPr>
            <a:spLocks noChangeShapeType="1"/>
          </p:cNvSpPr>
          <p:nvPr/>
        </p:nvSpPr>
        <p:spPr bwMode="auto">
          <a:xfrm>
            <a:off x="5410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8" name="Line 14"/>
          <p:cNvSpPr>
            <a:spLocks noChangeShapeType="1"/>
          </p:cNvSpPr>
          <p:nvPr/>
        </p:nvSpPr>
        <p:spPr bwMode="auto">
          <a:xfrm>
            <a:off x="4267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9" name="Line 15"/>
          <p:cNvSpPr>
            <a:spLocks noChangeShapeType="1"/>
          </p:cNvSpPr>
          <p:nvPr/>
        </p:nvSpPr>
        <p:spPr bwMode="auto">
          <a:xfrm>
            <a:off x="3124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40" name="Line 16"/>
          <p:cNvSpPr>
            <a:spLocks noChangeShapeType="1"/>
          </p:cNvSpPr>
          <p:nvPr/>
        </p:nvSpPr>
        <p:spPr bwMode="auto">
          <a:xfrm>
            <a:off x="1981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41" name="Text Box 17"/>
          <p:cNvSpPr txBox="1">
            <a:spLocks noChangeArrowheads="1"/>
          </p:cNvSpPr>
          <p:nvPr/>
        </p:nvSpPr>
        <p:spPr bwMode="auto">
          <a:xfrm>
            <a:off x="2152650" y="3657600"/>
            <a:ext cx="5751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latin typeface="Tahoma" pitchFamily="34" charset="0"/>
              </a:rPr>
              <a:t>… AD 7         14         21        28        35</a:t>
            </a:r>
          </a:p>
        </p:txBody>
      </p:sp>
      <p:sp>
        <p:nvSpPr>
          <p:cNvPr id="103442" name="Text Box 18"/>
          <p:cNvSpPr txBox="1">
            <a:spLocks noChangeArrowheads="1"/>
          </p:cNvSpPr>
          <p:nvPr/>
        </p:nvSpPr>
        <p:spPr bwMode="auto">
          <a:xfrm>
            <a:off x="1660525" y="5138738"/>
            <a:ext cx="417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ahoma" pitchFamily="34" charset="0"/>
                <a:sym typeface="Wingdings" pitchFamily="2" charset="2"/>
              </a:rPr>
              <a:t> Artaxerxes</a:t>
            </a:r>
            <a:r>
              <a:rPr lang="en-US" altLang="en-US" sz="2400">
                <a:latin typeface="Tahoma" pitchFamily="34" charset="0"/>
                <a:cs typeface="Tahoma" pitchFamily="34" charset="0"/>
                <a:sym typeface="Wingdings" pitchFamily="2" charset="2"/>
              </a:rPr>
              <a:t>'</a:t>
            </a:r>
            <a:r>
              <a:rPr lang="en-US" altLang="en-US" sz="2400">
                <a:latin typeface="Tahoma" pitchFamily="34" charset="0"/>
                <a:sym typeface="Wingdings" pitchFamily="2" charset="2"/>
              </a:rPr>
              <a:t> decree, 445 BC</a:t>
            </a:r>
            <a:endParaRPr lang="en-US" altLang="en-US" sz="2400">
              <a:latin typeface="Tahoma" pitchFamily="34" charset="0"/>
            </a:endParaRPr>
          </a:p>
        </p:txBody>
      </p:sp>
      <p:sp>
        <p:nvSpPr>
          <p:cNvPr id="103443" name="Text Box 19"/>
          <p:cNvSpPr txBox="1">
            <a:spLocks noChangeArrowheads="1"/>
          </p:cNvSpPr>
          <p:nvPr/>
        </p:nvSpPr>
        <p:spPr bwMode="auto">
          <a:xfrm>
            <a:off x="1584325" y="2471738"/>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ahoma" pitchFamily="34" charset="0"/>
                <a:sym typeface="Wingdings" pitchFamily="2" charset="2"/>
              </a:rPr>
              <a:t></a:t>
            </a:r>
          </a:p>
        </p:txBody>
      </p:sp>
      <p:sp>
        <p:nvSpPr>
          <p:cNvPr id="103444" name="Text Box 20"/>
          <p:cNvSpPr txBox="1">
            <a:spLocks noChangeArrowheads="1"/>
          </p:cNvSpPr>
          <p:nvPr/>
        </p:nvSpPr>
        <p:spPr bwMode="auto">
          <a:xfrm>
            <a:off x="1676400" y="5715000"/>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ahoma" pitchFamily="34" charset="0"/>
                <a:sym typeface="Wingdings" pitchFamily="2" charset="2"/>
              </a:rPr>
              <a:t> </a:t>
            </a:r>
            <a:r>
              <a:rPr lang="en-US" altLang="en-US" sz="2400"/>
              <a:t>Jesus'</a:t>
            </a:r>
            <a:r>
              <a:rPr lang="en-US" altLang="en-US" sz="2400">
                <a:latin typeface="Tahoma" pitchFamily="34" charset="0"/>
                <a:sym typeface="Wingdings" pitchFamily="2" charset="2"/>
              </a:rPr>
              <a:t> crucifixion, 30 AD</a:t>
            </a:r>
          </a:p>
        </p:txBody>
      </p:sp>
      <p:sp>
        <p:nvSpPr>
          <p:cNvPr id="103445" name="Text Box 21"/>
          <p:cNvSpPr txBox="1">
            <a:spLocks noChangeArrowheads="1"/>
          </p:cNvSpPr>
          <p:nvPr/>
        </p:nvSpPr>
        <p:spPr bwMode="auto">
          <a:xfrm>
            <a:off x="6705600" y="38862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ahoma" pitchFamily="34" charset="0"/>
                <a:sym typeface="Wingdings" pitchFamily="2" charset="2"/>
              </a:rPr>
              <a:t></a:t>
            </a:r>
          </a:p>
        </p:txBody>
      </p:sp>
    </p:spTree>
    <p:custDataLst>
      <p:tags r:id="rId1"/>
    </p:custDataLst>
  </p:cSld>
  <p:clrMapOvr>
    <a:masterClrMapping/>
  </p:clrMapOvr>
  <p:transition advTm="383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34"/>
                                        </p:tgtEl>
                                        <p:attrNameLst>
                                          <p:attrName>style.visibility</p:attrName>
                                        </p:attrNameLst>
                                      </p:cBhvr>
                                      <p:to>
                                        <p:strVal val="visible"/>
                                      </p:to>
                                    </p:set>
                                    <p:animEffect transition="in" filter="checkerboard(across)">
                                      <p:cBhvr>
                                        <p:cTn id="7" dur="500"/>
                                        <p:tgtEl>
                                          <p:spTgt spid="103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3427"/>
                                        </p:tgtEl>
                                        <p:attrNameLst>
                                          <p:attrName>style.visibility</p:attrName>
                                        </p:attrNameLst>
                                      </p:cBhvr>
                                      <p:to>
                                        <p:strVal val="visible"/>
                                      </p:to>
                                    </p:set>
                                    <p:animEffect transition="in" filter="checkerboard(across)">
                                      <p:cBhvr>
                                        <p:cTn id="12" dur="500"/>
                                        <p:tgtEl>
                                          <p:spTgt spid="1034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3441"/>
                                        </p:tgtEl>
                                        <p:attrNameLst>
                                          <p:attrName>style.visibility</p:attrName>
                                        </p:attrNameLst>
                                      </p:cBhvr>
                                      <p:to>
                                        <p:strVal val="visible"/>
                                      </p:to>
                                    </p:set>
                                    <p:animEffect transition="in" filter="checkerboard(across)">
                                      <p:cBhvr>
                                        <p:cTn id="17" dur="500"/>
                                        <p:tgtEl>
                                          <p:spTgt spid="1034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3433"/>
                                        </p:tgtEl>
                                        <p:attrNameLst>
                                          <p:attrName>style.visibility</p:attrName>
                                        </p:attrNameLst>
                                      </p:cBhvr>
                                      <p:to>
                                        <p:strVal val="visible"/>
                                      </p:to>
                                    </p:set>
                                    <p:animEffect transition="in" filter="checkerboard(across)">
                                      <p:cBhvr>
                                        <p:cTn id="22" dur="500"/>
                                        <p:tgtEl>
                                          <p:spTgt spid="1034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03443"/>
                                        </p:tgtEl>
                                        <p:attrNameLst>
                                          <p:attrName>style.visibility</p:attrName>
                                        </p:attrNameLst>
                                      </p:cBhvr>
                                      <p:to>
                                        <p:strVal val="visible"/>
                                      </p:to>
                                    </p:set>
                                    <p:anim calcmode="lin" valueType="num">
                                      <p:cBhvr additive="base">
                                        <p:cTn id="27" dur="500" fill="hold"/>
                                        <p:tgtEl>
                                          <p:spTgt spid="103443"/>
                                        </p:tgtEl>
                                        <p:attrNameLst>
                                          <p:attrName>ppt_x</p:attrName>
                                        </p:attrNameLst>
                                      </p:cBhvr>
                                      <p:tavLst>
                                        <p:tav tm="0">
                                          <p:val>
                                            <p:strVal val="#ppt_x"/>
                                          </p:val>
                                        </p:tav>
                                        <p:tav tm="100000">
                                          <p:val>
                                            <p:strVal val="#ppt_x"/>
                                          </p:val>
                                        </p:tav>
                                      </p:tavLst>
                                    </p:anim>
                                    <p:anim calcmode="lin" valueType="num">
                                      <p:cBhvr additive="base">
                                        <p:cTn id="28" dur="500" fill="hold"/>
                                        <p:tgtEl>
                                          <p:spTgt spid="103443"/>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3442"/>
                                        </p:tgtEl>
                                        <p:attrNameLst>
                                          <p:attrName>style.visibility</p:attrName>
                                        </p:attrNameLst>
                                      </p:cBhvr>
                                      <p:to>
                                        <p:strVal val="visible"/>
                                      </p:to>
                                    </p:set>
                                    <p:animEffect transition="in" filter="checkerboard(across)">
                                      <p:cBhvr>
                                        <p:cTn id="33" dur="500"/>
                                        <p:tgtEl>
                                          <p:spTgt spid="1034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3445"/>
                                        </p:tgtEl>
                                        <p:attrNameLst>
                                          <p:attrName>style.visibility</p:attrName>
                                        </p:attrNameLst>
                                      </p:cBhvr>
                                      <p:to>
                                        <p:strVal val="visible"/>
                                      </p:to>
                                    </p:set>
                                    <p:anim calcmode="lin" valueType="num">
                                      <p:cBhvr additive="base">
                                        <p:cTn id="38" dur="500" fill="hold"/>
                                        <p:tgtEl>
                                          <p:spTgt spid="103445"/>
                                        </p:tgtEl>
                                        <p:attrNameLst>
                                          <p:attrName>ppt_x</p:attrName>
                                        </p:attrNameLst>
                                      </p:cBhvr>
                                      <p:tavLst>
                                        <p:tav tm="0">
                                          <p:val>
                                            <p:strVal val="#ppt_x"/>
                                          </p:val>
                                        </p:tav>
                                        <p:tav tm="100000">
                                          <p:val>
                                            <p:strVal val="#ppt_x"/>
                                          </p:val>
                                        </p:tav>
                                      </p:tavLst>
                                    </p:anim>
                                    <p:anim calcmode="lin" valueType="num">
                                      <p:cBhvr additive="base">
                                        <p:cTn id="39" dur="500" fill="hold"/>
                                        <p:tgtEl>
                                          <p:spTgt spid="10344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03444"/>
                                        </p:tgtEl>
                                        <p:attrNameLst>
                                          <p:attrName>style.visibility</p:attrName>
                                        </p:attrNameLst>
                                      </p:cBhvr>
                                      <p:to>
                                        <p:strVal val="visible"/>
                                      </p:to>
                                    </p:set>
                                    <p:animEffect transition="in" filter="checkerboard(across)">
                                      <p:cBhvr>
                                        <p:cTn id="44" dur="500"/>
                                        <p:tgtEl>
                                          <p:spTgt spid="103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33" grpId="0" animBg="1"/>
      <p:bldP spid="103434" grpId="0"/>
      <p:bldP spid="103441" grpId="0"/>
      <p:bldP spid="103442" grpId="0"/>
      <p:bldP spid="103443" grpId="0"/>
      <p:bldP spid="103444" grpId="0"/>
      <p:bldP spid="10344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Text of Psalm 22</a:t>
            </a:r>
          </a:p>
        </p:txBody>
      </p:sp>
      <p:sp>
        <p:nvSpPr>
          <p:cNvPr id="109571" name="Text Box 3"/>
          <p:cNvSpPr txBox="1">
            <a:spLocks noChangeArrowheads="1"/>
          </p:cNvSpPr>
          <p:nvPr/>
        </p:nvSpPr>
        <p:spPr bwMode="auto">
          <a:xfrm>
            <a:off x="838200" y="1371600"/>
            <a:ext cx="777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ahoma" pitchFamily="34" charset="0"/>
              </a:rPr>
              <a:t>My God, my God, why have you forsaken me?…  All who see me mock me, they hurl insults, shaking their heads….  You lay me in the dust of death….  Dogs have surrounded me, a band of evil men has encircled me, they have pierced my hands and my feet….  They divide my garments among them and cast lots for my clothing….  I will declare your name to my brothers; in the congregation I will praise you….  The poor will eat and be satisfied….  All the ends of the earth will remember and turn to the LORD….  Posterity will serve him; future generations will be told about the Lord.  They will proclaim his righteousness to a people yet unborn – for he has done it.</a:t>
            </a:r>
          </a:p>
        </p:txBody>
      </p:sp>
    </p:spTree>
    <p:custDataLst>
      <p:tags r:id="rId1"/>
    </p:custDataLst>
  </p:cSld>
  <p:clrMapOvr>
    <a:masterClrMapping/>
  </p:clrMapOvr>
  <p:transition advTm="659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checkerboard(across)">
                                      <p:cBhvr>
                                        <p:cTn id="7"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Psalm 22 on the </a:t>
            </a:r>
            <a:br>
              <a:rPr lang="en-US" altLang="en-US"/>
            </a:br>
            <a:r>
              <a:rPr lang="en-US" altLang="en-US"/>
              <a:t>Nature of His Execution</a:t>
            </a:r>
          </a:p>
        </p:txBody>
      </p:sp>
      <p:sp>
        <p:nvSpPr>
          <p:cNvPr id="104451" name="Rectangle 3"/>
          <p:cNvSpPr>
            <a:spLocks noGrp="1" noChangeArrowheads="1"/>
          </p:cNvSpPr>
          <p:nvPr>
            <p:ph type="body" idx="1"/>
          </p:nvPr>
        </p:nvSpPr>
        <p:spPr/>
        <p:txBody>
          <a:bodyPr/>
          <a:lstStyle/>
          <a:p>
            <a:pPr>
              <a:lnSpc>
                <a:spcPct val="90000"/>
              </a:lnSpc>
            </a:pPr>
            <a:r>
              <a:rPr lang="en-US" altLang="en-US" sz="2800"/>
              <a:t>Why did Jesus cry out from the cross:</a:t>
            </a:r>
          </a:p>
          <a:p>
            <a:pPr lvl="1">
              <a:lnSpc>
                <a:spcPct val="90000"/>
              </a:lnSpc>
              <a:buFontTx/>
              <a:buNone/>
            </a:pPr>
            <a:r>
              <a:rPr lang="en-US" altLang="en-US" sz="2400">
                <a:cs typeface="Arial" charset="0"/>
              </a:rPr>
              <a:t>"</a:t>
            </a:r>
            <a:r>
              <a:rPr lang="en-US" altLang="en-US" sz="2400"/>
              <a:t>My God, my God, why have you abandoned me?</a:t>
            </a:r>
            <a:r>
              <a:rPr lang="en-US" altLang="en-US" sz="2400">
                <a:cs typeface="Arial" charset="0"/>
              </a:rPr>
              <a:t>"</a:t>
            </a:r>
          </a:p>
          <a:p>
            <a:pPr>
              <a:lnSpc>
                <a:spcPct val="90000"/>
              </a:lnSpc>
            </a:pPr>
            <a:r>
              <a:rPr lang="en-US" altLang="en-US" sz="2800"/>
              <a:t>He was quoting Psalm 22; it tells of one who is:</a:t>
            </a:r>
          </a:p>
          <a:p>
            <a:pPr lvl="1">
              <a:lnSpc>
                <a:spcPct val="90000"/>
              </a:lnSpc>
            </a:pPr>
            <a:r>
              <a:rPr lang="en-US" altLang="en-US" sz="2400"/>
              <a:t>Abandoned by God</a:t>
            </a:r>
          </a:p>
          <a:p>
            <a:pPr lvl="1">
              <a:lnSpc>
                <a:spcPct val="90000"/>
              </a:lnSpc>
            </a:pPr>
            <a:r>
              <a:rPr lang="en-US" altLang="en-US" sz="2400"/>
              <a:t>Surrounded by enemies</a:t>
            </a:r>
          </a:p>
          <a:p>
            <a:pPr lvl="1">
              <a:lnSpc>
                <a:spcPct val="90000"/>
              </a:lnSpc>
            </a:pPr>
            <a:r>
              <a:rPr lang="en-US" altLang="en-US" sz="2400"/>
              <a:t>Hands and feet pierced</a:t>
            </a:r>
          </a:p>
          <a:p>
            <a:pPr lvl="1">
              <a:lnSpc>
                <a:spcPct val="90000"/>
              </a:lnSpc>
            </a:pPr>
            <a:r>
              <a:rPr lang="en-US" altLang="en-US" sz="2400"/>
              <a:t>Clothes gambled away</a:t>
            </a:r>
          </a:p>
          <a:p>
            <a:pPr lvl="1">
              <a:lnSpc>
                <a:spcPct val="90000"/>
              </a:lnSpc>
            </a:pPr>
            <a:r>
              <a:rPr lang="en-US" altLang="en-US" sz="2400"/>
              <a:t>Thirsty</a:t>
            </a:r>
          </a:p>
          <a:p>
            <a:pPr lvl="1">
              <a:lnSpc>
                <a:spcPct val="90000"/>
              </a:lnSpc>
            </a:pPr>
            <a:r>
              <a:rPr lang="en-US" altLang="en-US" sz="2400"/>
              <a:t>Bones out of joint</a:t>
            </a:r>
          </a:p>
          <a:p>
            <a:pPr lvl="1">
              <a:lnSpc>
                <a:spcPct val="90000"/>
              </a:lnSpc>
            </a:pPr>
            <a:r>
              <a:rPr lang="en-US" altLang="en-US" sz="2400"/>
              <a:t>Laid in the dust of death</a:t>
            </a:r>
          </a:p>
          <a:p>
            <a:pPr>
              <a:lnSpc>
                <a:spcPct val="90000"/>
              </a:lnSpc>
            </a:pPr>
            <a:r>
              <a:rPr lang="en-US" altLang="en-US" sz="2800"/>
              <a:t>This fits crucifixion, especially that of Jesus!</a:t>
            </a:r>
          </a:p>
        </p:txBody>
      </p:sp>
    </p:spTree>
    <p:custDataLst>
      <p:tags r:id="rId1"/>
    </p:custDataLst>
  </p:cSld>
  <p:clrMapOvr>
    <a:masterClrMapping/>
  </p:clrMapOvr>
  <p:transition advTm="420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51">
                                            <p:txEl>
                                              <p:pRg st="3" end="3"/>
                                            </p:txEl>
                                          </p:spTgt>
                                        </p:tgtEl>
                                        <p:attrNameLst>
                                          <p:attrName>style.visibility</p:attrName>
                                        </p:attrNameLst>
                                      </p:cBhvr>
                                      <p:to>
                                        <p:strVal val="visible"/>
                                      </p:to>
                                    </p:set>
                                    <p:anim calcmode="lin" valueType="num">
                                      <p:cBhvr additive="base">
                                        <p:cTn id="25" dur="5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451">
                                            <p:txEl>
                                              <p:pRg st="4" end="4"/>
                                            </p:txEl>
                                          </p:spTgt>
                                        </p:tgtEl>
                                        <p:attrNameLst>
                                          <p:attrName>style.visibility</p:attrName>
                                        </p:attrNameLst>
                                      </p:cBhvr>
                                      <p:to>
                                        <p:strVal val="visible"/>
                                      </p:to>
                                    </p:set>
                                    <p:anim calcmode="lin" valueType="num">
                                      <p:cBhvr additive="base">
                                        <p:cTn id="31"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451">
                                            <p:txEl>
                                              <p:pRg st="5" end="5"/>
                                            </p:txEl>
                                          </p:spTgt>
                                        </p:tgtEl>
                                        <p:attrNameLst>
                                          <p:attrName>style.visibility</p:attrName>
                                        </p:attrNameLst>
                                      </p:cBhvr>
                                      <p:to>
                                        <p:strVal val="visible"/>
                                      </p:to>
                                    </p:set>
                                    <p:anim calcmode="lin" valueType="num">
                                      <p:cBhvr additive="base">
                                        <p:cTn id="37" dur="500" fill="hold"/>
                                        <p:tgtEl>
                                          <p:spTgt spid="1044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4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451">
                                            <p:txEl>
                                              <p:pRg st="6" end="6"/>
                                            </p:txEl>
                                          </p:spTgt>
                                        </p:tgtEl>
                                        <p:attrNameLst>
                                          <p:attrName>style.visibility</p:attrName>
                                        </p:attrNameLst>
                                      </p:cBhvr>
                                      <p:to>
                                        <p:strVal val="visible"/>
                                      </p:to>
                                    </p:set>
                                    <p:anim calcmode="lin" valueType="num">
                                      <p:cBhvr additive="base">
                                        <p:cTn id="43" dur="500" fill="hold"/>
                                        <p:tgtEl>
                                          <p:spTgt spid="1044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4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451">
                                            <p:txEl>
                                              <p:pRg st="7" end="7"/>
                                            </p:txEl>
                                          </p:spTgt>
                                        </p:tgtEl>
                                        <p:attrNameLst>
                                          <p:attrName>style.visibility</p:attrName>
                                        </p:attrNameLst>
                                      </p:cBhvr>
                                      <p:to>
                                        <p:strVal val="visible"/>
                                      </p:to>
                                    </p:set>
                                    <p:anim calcmode="lin" valueType="num">
                                      <p:cBhvr additive="base">
                                        <p:cTn id="49" dur="500" fill="hold"/>
                                        <p:tgtEl>
                                          <p:spTgt spid="1044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44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4451">
                                            <p:txEl>
                                              <p:pRg st="8" end="8"/>
                                            </p:txEl>
                                          </p:spTgt>
                                        </p:tgtEl>
                                        <p:attrNameLst>
                                          <p:attrName>style.visibility</p:attrName>
                                        </p:attrNameLst>
                                      </p:cBhvr>
                                      <p:to>
                                        <p:strVal val="visible"/>
                                      </p:to>
                                    </p:set>
                                    <p:anim calcmode="lin" valueType="num">
                                      <p:cBhvr additive="base">
                                        <p:cTn id="55" dur="500" fill="hold"/>
                                        <p:tgtEl>
                                          <p:spTgt spid="1044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44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4451">
                                            <p:txEl>
                                              <p:pRg st="9" end="9"/>
                                            </p:txEl>
                                          </p:spTgt>
                                        </p:tgtEl>
                                        <p:attrNameLst>
                                          <p:attrName>style.visibility</p:attrName>
                                        </p:attrNameLst>
                                      </p:cBhvr>
                                      <p:to>
                                        <p:strVal val="visible"/>
                                      </p:to>
                                    </p:set>
                                    <p:anim calcmode="lin" valueType="num">
                                      <p:cBhvr additive="base">
                                        <p:cTn id="61" dur="500" fill="hold"/>
                                        <p:tgtEl>
                                          <p:spTgt spid="10445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445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4451">
                                            <p:txEl>
                                              <p:pRg st="10" end="10"/>
                                            </p:txEl>
                                          </p:spTgt>
                                        </p:tgtEl>
                                        <p:attrNameLst>
                                          <p:attrName>style.visibility</p:attrName>
                                        </p:attrNameLst>
                                      </p:cBhvr>
                                      <p:to>
                                        <p:strVal val="visible"/>
                                      </p:to>
                                    </p:set>
                                    <p:anim calcmode="lin" valueType="num">
                                      <p:cBhvr additive="base">
                                        <p:cTn id="67" dur="500" fill="hold"/>
                                        <p:tgtEl>
                                          <p:spTgt spid="10445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44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533400"/>
            <a:ext cx="8229600" cy="1143000"/>
          </a:xfrm>
        </p:spPr>
        <p:txBody>
          <a:bodyPr/>
          <a:lstStyle/>
          <a:p>
            <a:r>
              <a:rPr lang="en-US" altLang="en-US"/>
              <a:t>Isaiah 53 on the </a:t>
            </a:r>
            <a:br>
              <a:rPr lang="en-US" altLang="en-US"/>
            </a:br>
            <a:r>
              <a:rPr lang="en-US" altLang="en-US"/>
              <a:t>Meaning of His Execution</a:t>
            </a:r>
          </a:p>
        </p:txBody>
      </p:sp>
      <p:sp>
        <p:nvSpPr>
          <p:cNvPr id="105475" name="Rectangle 3"/>
          <p:cNvSpPr>
            <a:spLocks noGrp="1" noChangeArrowheads="1"/>
          </p:cNvSpPr>
          <p:nvPr>
            <p:ph type="body" idx="1"/>
          </p:nvPr>
        </p:nvSpPr>
        <p:spPr>
          <a:xfrm>
            <a:off x="457200" y="1981200"/>
            <a:ext cx="8229600" cy="4144963"/>
          </a:xfrm>
        </p:spPr>
        <p:txBody>
          <a:bodyPr/>
          <a:lstStyle/>
          <a:p>
            <a:pPr>
              <a:lnSpc>
                <a:spcPct val="80000"/>
              </a:lnSpc>
            </a:pPr>
            <a:r>
              <a:rPr lang="en-US" altLang="en-US" sz="2800"/>
              <a:t>In Isaiah 53, we have a most famous prophecy of someone</a:t>
            </a:r>
            <a:r>
              <a:rPr lang="en-US" altLang="en-US" sz="2800">
                <a:cs typeface="Arial" charset="0"/>
              </a:rPr>
              <a:t>'</a:t>
            </a:r>
            <a:r>
              <a:rPr lang="en-US" altLang="en-US" sz="2800"/>
              <a:t>s death and resurrection.</a:t>
            </a:r>
          </a:p>
          <a:p>
            <a:pPr>
              <a:lnSpc>
                <a:spcPct val="80000"/>
              </a:lnSpc>
            </a:pPr>
            <a:r>
              <a:rPr lang="en-US" altLang="en-US" sz="2800"/>
              <a:t>God</a:t>
            </a:r>
            <a:r>
              <a:rPr lang="en-US" altLang="en-US" sz="2800">
                <a:cs typeface="Arial" charset="0"/>
              </a:rPr>
              <a:t>'</a:t>
            </a:r>
            <a:r>
              <a:rPr lang="en-US" altLang="en-US" sz="2800"/>
              <a:t>s servant:</a:t>
            </a:r>
          </a:p>
          <a:p>
            <a:pPr lvl="1">
              <a:lnSpc>
                <a:spcPct val="80000"/>
              </a:lnSpc>
            </a:pPr>
            <a:r>
              <a:rPr lang="en-US" altLang="en-US" sz="2400"/>
              <a:t>Rejected by humans</a:t>
            </a:r>
          </a:p>
          <a:p>
            <a:pPr lvl="1">
              <a:lnSpc>
                <a:spcPct val="80000"/>
              </a:lnSpc>
            </a:pPr>
            <a:r>
              <a:rPr lang="en-US" altLang="en-US" sz="2400"/>
              <a:t>Despised by Israel</a:t>
            </a:r>
          </a:p>
          <a:p>
            <a:pPr lvl="1">
              <a:lnSpc>
                <a:spcPct val="80000"/>
              </a:lnSpc>
            </a:pPr>
            <a:r>
              <a:rPr lang="en-US" altLang="en-US" sz="2400"/>
              <a:t>Dies for their sins</a:t>
            </a:r>
          </a:p>
          <a:p>
            <a:pPr lvl="1">
              <a:lnSpc>
                <a:spcPct val="80000"/>
              </a:lnSpc>
            </a:pPr>
            <a:r>
              <a:rPr lang="en-US" altLang="en-US" sz="2400"/>
              <a:t>Is raised to life again</a:t>
            </a:r>
          </a:p>
          <a:p>
            <a:pPr lvl="1">
              <a:lnSpc>
                <a:spcPct val="80000"/>
              </a:lnSpc>
            </a:pPr>
            <a:r>
              <a:rPr lang="en-US" altLang="en-US" sz="2400"/>
              <a:t>Is exalted by God</a:t>
            </a:r>
          </a:p>
          <a:p>
            <a:pPr>
              <a:lnSpc>
                <a:spcPct val="80000"/>
              </a:lnSpc>
            </a:pPr>
            <a:r>
              <a:rPr lang="en-US" altLang="en-US" sz="2800"/>
              <a:t>This fits what the NT says about Jesus, and in fact covers the major points of NT theology!</a:t>
            </a:r>
          </a:p>
        </p:txBody>
      </p:sp>
    </p:spTree>
    <p:custDataLst>
      <p:tags r:id="rId1"/>
    </p:custDataLst>
  </p:cSld>
  <p:clrMapOvr>
    <a:masterClrMapping/>
  </p:clrMapOvr>
  <p:transition advTm="419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additive="base">
                                        <p:cTn id="25" dur="500" fill="hold"/>
                                        <p:tgtEl>
                                          <p:spTgt spid="105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475">
                                            <p:txEl>
                                              <p:pRg st="4" end="4"/>
                                            </p:txEl>
                                          </p:spTgt>
                                        </p:tgtEl>
                                        <p:attrNameLst>
                                          <p:attrName>style.visibility</p:attrName>
                                        </p:attrNameLst>
                                      </p:cBhvr>
                                      <p:to>
                                        <p:strVal val="visible"/>
                                      </p:to>
                                    </p:set>
                                    <p:anim calcmode="lin" valueType="num">
                                      <p:cBhvr additive="base">
                                        <p:cTn id="31" dur="500" fill="hold"/>
                                        <p:tgtEl>
                                          <p:spTgt spid="1054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475">
                                            <p:txEl>
                                              <p:pRg st="5" end="5"/>
                                            </p:txEl>
                                          </p:spTgt>
                                        </p:tgtEl>
                                        <p:attrNameLst>
                                          <p:attrName>style.visibility</p:attrName>
                                        </p:attrNameLst>
                                      </p:cBhvr>
                                      <p:to>
                                        <p:strVal val="visible"/>
                                      </p:to>
                                    </p:set>
                                    <p:anim calcmode="lin" valueType="num">
                                      <p:cBhvr additive="base">
                                        <p:cTn id="37" dur="500" fill="hold"/>
                                        <p:tgtEl>
                                          <p:spTgt spid="1054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54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475">
                                            <p:txEl>
                                              <p:pRg st="6" end="6"/>
                                            </p:txEl>
                                          </p:spTgt>
                                        </p:tgtEl>
                                        <p:attrNameLst>
                                          <p:attrName>style.visibility</p:attrName>
                                        </p:attrNameLst>
                                      </p:cBhvr>
                                      <p:to>
                                        <p:strVal val="visible"/>
                                      </p:to>
                                    </p:set>
                                    <p:anim calcmode="lin" valueType="num">
                                      <p:cBhvr additive="base">
                                        <p:cTn id="43" dur="500" fill="hold"/>
                                        <p:tgtEl>
                                          <p:spTgt spid="1054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4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475">
                                            <p:txEl>
                                              <p:pRg st="7" end="7"/>
                                            </p:txEl>
                                          </p:spTgt>
                                        </p:tgtEl>
                                        <p:attrNameLst>
                                          <p:attrName>style.visibility</p:attrName>
                                        </p:attrNameLst>
                                      </p:cBhvr>
                                      <p:to>
                                        <p:strVal val="visible"/>
                                      </p:to>
                                    </p:set>
                                    <p:anim calcmode="lin" valueType="num">
                                      <p:cBhvr additive="base">
                                        <p:cTn id="49" dur="500" fill="hold"/>
                                        <p:tgtEl>
                                          <p:spTgt spid="10547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547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Conclusions</a:t>
            </a:r>
          </a:p>
        </p:txBody>
      </p:sp>
      <p:sp>
        <p:nvSpPr>
          <p:cNvPr id="106499" name="Rectangle 3"/>
          <p:cNvSpPr>
            <a:spLocks noGrp="1" noChangeArrowheads="1"/>
          </p:cNvSpPr>
          <p:nvPr>
            <p:ph type="body" idx="1"/>
          </p:nvPr>
        </p:nvSpPr>
        <p:spPr/>
        <p:txBody>
          <a:bodyPr/>
          <a:lstStyle/>
          <a:p>
            <a:pPr>
              <a:lnSpc>
                <a:spcPct val="90000"/>
              </a:lnSpc>
            </a:pPr>
            <a:r>
              <a:rPr lang="en-US" altLang="en-US"/>
              <a:t>We have restricted our discussion of </a:t>
            </a:r>
            <a:r>
              <a:rPr lang="en-US" altLang="en-US" i="1"/>
              <a:t>The Da Vinci Code</a:t>
            </a:r>
            <a:r>
              <a:rPr lang="en-US" altLang="en-US"/>
              <a:t> to its allegations about Jesus and early Christianity.</a:t>
            </a:r>
          </a:p>
          <a:p>
            <a:pPr>
              <a:lnSpc>
                <a:spcPct val="90000"/>
              </a:lnSpc>
            </a:pPr>
            <a:r>
              <a:rPr lang="en-US" altLang="en-US"/>
              <a:t>It fares very poorly there.</a:t>
            </a:r>
          </a:p>
          <a:p>
            <a:pPr>
              <a:lnSpc>
                <a:spcPct val="90000"/>
              </a:lnSpc>
            </a:pPr>
            <a:r>
              <a:rPr lang="en-US" altLang="en-US"/>
              <a:t>Whatever the merits of its treatment of Leonardo da Vinci or the Priory of Sion, it is not good history for the first centuries of the Christian era.</a:t>
            </a:r>
          </a:p>
        </p:txBody>
      </p:sp>
    </p:spTree>
    <p:custDataLst>
      <p:tags r:id="rId1"/>
    </p:custDataLst>
  </p:cSld>
  <p:clrMapOvr>
    <a:masterClrMapping/>
  </p:clrMapOvr>
  <p:transition advTm="236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checkerboard(across)">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checkerboard(across)">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checkerboard(across)">
                                      <p:cBhvr>
                                        <p:cTn id="17"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Conclusions</a:t>
            </a:r>
          </a:p>
        </p:txBody>
      </p:sp>
      <p:sp>
        <p:nvSpPr>
          <p:cNvPr id="107523" name="Rectangle 3"/>
          <p:cNvSpPr>
            <a:spLocks noGrp="1" noChangeArrowheads="1"/>
          </p:cNvSpPr>
          <p:nvPr>
            <p:ph type="body" idx="1"/>
          </p:nvPr>
        </p:nvSpPr>
        <p:spPr>
          <a:xfrm>
            <a:off x="457200" y="1600200"/>
            <a:ext cx="8229600" cy="4876800"/>
          </a:xfrm>
        </p:spPr>
        <p:txBody>
          <a:bodyPr/>
          <a:lstStyle/>
          <a:p>
            <a:r>
              <a:rPr lang="en-US" altLang="en-US"/>
              <a:t>We have restricted our discussion of </a:t>
            </a:r>
            <a:r>
              <a:rPr lang="en-US" altLang="en-US" i="1"/>
              <a:t>The Passion of the Christ</a:t>
            </a:r>
            <a:r>
              <a:rPr lang="en-US" altLang="en-US"/>
              <a:t> to its faithfulness to the Gospel accounts.</a:t>
            </a:r>
          </a:p>
          <a:p>
            <a:r>
              <a:rPr lang="en-US" altLang="en-US"/>
              <a:t>It fares very well there.</a:t>
            </a:r>
          </a:p>
          <a:p>
            <a:r>
              <a:rPr lang="en-US" altLang="en-US"/>
              <a:t>Whatever the merits of its extra-biblical features, its treatment of Jesus</a:t>
            </a:r>
            <a:r>
              <a:rPr lang="en-US" altLang="en-US">
                <a:cs typeface="Arial" charset="0"/>
              </a:rPr>
              <a:t>'</a:t>
            </a:r>
            <a:r>
              <a:rPr lang="en-US" altLang="en-US"/>
              <a:t> death is consistent with the Gospels, and it is seen to be a fulfillment of Old Testament prophecy.</a:t>
            </a:r>
          </a:p>
        </p:txBody>
      </p:sp>
    </p:spTree>
    <p:custDataLst>
      <p:tags r:id="rId1"/>
    </p:custDataLst>
  </p:cSld>
  <p:clrMapOvr>
    <a:masterClrMapping/>
  </p:clrMapOvr>
  <p:transition advTm="202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checkerboard(across)">
                                      <p:cBhvr>
                                        <p:cTn id="7" dur="5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checkerboard(across)">
                                      <p:cBhvr>
                                        <p:cTn id="12" dur="5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checkerboard(across)">
                                      <p:cBhvr>
                                        <p:cTn id="17"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MaryM&amp;Jesus"/>
          <p:cNvPicPr>
            <a:picLocks noChangeAspect="1" noChangeArrowheads="1"/>
          </p:cNvPicPr>
          <p:nvPr/>
        </p:nvPicPr>
        <p:blipFill>
          <a:blip r:embed="rId3">
            <a:extLst>
              <a:ext uri="{28A0092B-C50C-407E-A947-70E740481C1C}">
                <a14:useLocalDpi xmlns:a14="http://schemas.microsoft.com/office/drawing/2010/main" val="0"/>
              </a:ext>
            </a:extLst>
          </a:blip>
          <a:srcRect b="2647"/>
          <a:stretch>
            <a:fillRect/>
          </a:stretch>
        </p:blipFill>
        <p:spPr bwMode="auto">
          <a:xfrm>
            <a:off x="609600" y="1295400"/>
            <a:ext cx="7848600" cy="4495800"/>
          </a:xfrm>
          <a:prstGeom prst="rect">
            <a:avLst/>
          </a:prstGeom>
          <a:noFill/>
          <a:extLst>
            <a:ext uri="{909E8E84-426E-40DD-AFC4-6F175D3DCCD1}">
              <a14:hiddenFill xmlns:a14="http://schemas.microsoft.com/office/drawing/2010/main">
                <a:solidFill>
                  <a:srgbClr val="FFFFFF"/>
                </a:solidFill>
              </a14:hiddenFill>
            </a:ext>
          </a:extLst>
        </p:spPr>
      </p:pic>
      <p:sp>
        <p:nvSpPr>
          <p:cNvPr id="108546" name="Rectangle 2"/>
          <p:cNvSpPr>
            <a:spLocks noGrp="1" noChangeArrowheads="1"/>
          </p:cNvSpPr>
          <p:nvPr>
            <p:ph type="ctrTitle"/>
          </p:nvPr>
        </p:nvSpPr>
        <p:spPr>
          <a:xfrm>
            <a:off x="762000" y="2133600"/>
            <a:ext cx="7772400" cy="1470025"/>
          </a:xfrm>
        </p:spPr>
        <p:txBody>
          <a:bodyPr/>
          <a:lstStyle/>
          <a:p>
            <a:r>
              <a:rPr lang="en-US" altLang="en-US">
                <a:solidFill>
                  <a:schemeClr val="bg1"/>
                </a:solidFill>
              </a:rPr>
              <a:t>The End</a:t>
            </a:r>
          </a:p>
        </p:txBody>
      </p:sp>
      <p:sp>
        <p:nvSpPr>
          <p:cNvPr id="108547" name="Rectangle 3"/>
          <p:cNvSpPr>
            <a:spLocks noGrp="1" noChangeArrowheads="1"/>
          </p:cNvSpPr>
          <p:nvPr>
            <p:ph type="subTitle" idx="1"/>
          </p:nvPr>
        </p:nvSpPr>
        <p:spPr/>
        <p:txBody>
          <a:bodyPr/>
          <a:lstStyle/>
          <a:p>
            <a:r>
              <a:rPr lang="en-US" altLang="en-US">
                <a:solidFill>
                  <a:schemeClr val="bg1"/>
                </a:solidFill>
              </a:rPr>
              <a:t>May you, too, reach out to Jesus!</a:t>
            </a:r>
          </a:p>
        </p:txBody>
      </p:sp>
    </p:spTree>
    <p:custDataLst>
      <p:tags r:id="rId1"/>
    </p:custDataLst>
  </p:cSld>
  <p:clrMapOvr>
    <a:masterClrMapping/>
  </p:clrMapOvr>
  <p:transition advTm="36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checkerboard(across)">
                                      <p:cBhvr>
                                        <p:cTn id="7" dur="500"/>
                                        <p:tgtEl>
                                          <p:spTgt spid="10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1" nodeType="clickEffect">
                                  <p:stCondLst>
                                    <p:cond delay="0"/>
                                  </p:stCondLst>
                                  <p:childTnLst>
                                    <p:set>
                                      <p:cBhvr>
                                        <p:cTn id="11" dur="1" fill="hold">
                                          <p:stCondLst>
                                            <p:cond delay="0"/>
                                          </p:stCondLst>
                                        </p:cTn>
                                        <p:tgtEl>
                                          <p:spTgt spid="108546"/>
                                        </p:tgtEl>
                                        <p:attrNameLst>
                                          <p:attrName>style.visibility</p:attrName>
                                        </p:attrNameLst>
                                      </p:cBhvr>
                                      <p:to>
                                        <p:strVal val="visible"/>
                                      </p:to>
                                    </p:set>
                                    <p:anim calcmode="lin" valueType="num">
                                      <p:cBhvr>
                                        <p:cTn id="12" dur="500" fill="hold"/>
                                        <p:tgtEl>
                                          <p:spTgt spid="108546"/>
                                        </p:tgtEl>
                                        <p:attrNameLst>
                                          <p:attrName>ppt_w</p:attrName>
                                        </p:attrNameLst>
                                      </p:cBhvr>
                                      <p:tavLst>
                                        <p:tav tm="0">
                                          <p:val>
                                            <p:fltVal val="0"/>
                                          </p:val>
                                        </p:tav>
                                        <p:tav tm="100000">
                                          <p:val>
                                            <p:strVal val="#ppt_w"/>
                                          </p:val>
                                        </p:tav>
                                      </p:tavLst>
                                    </p:anim>
                                    <p:anim calcmode="lin" valueType="num">
                                      <p:cBhvr>
                                        <p:cTn id="13" dur="500" fill="hold"/>
                                        <p:tgtEl>
                                          <p:spTgt spid="10854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8547">
                                            <p:txEl>
                                              <p:pRg st="0" end="0"/>
                                            </p:txEl>
                                          </p:spTgt>
                                        </p:tgtEl>
                                        <p:attrNameLst>
                                          <p:attrName>style.visibility</p:attrName>
                                        </p:attrNameLst>
                                      </p:cBhvr>
                                      <p:to>
                                        <p:strVal val="visible"/>
                                      </p:to>
                                    </p:set>
                                    <p:anim calcmode="lin" valueType="num">
                                      <p:cBhvr additive="base">
                                        <p:cTn id="18"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1"/>
      <p:bldP spid="1085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On Constantine &amp; the NT canon</a:t>
            </a:r>
          </a:p>
        </p:txBody>
      </p:sp>
      <p:sp>
        <p:nvSpPr>
          <p:cNvPr id="33795" name="Text Box 3"/>
          <p:cNvSpPr txBox="1">
            <a:spLocks noChangeArrowheads="1"/>
          </p:cNvSpPr>
          <p:nvPr/>
        </p:nvSpPr>
        <p:spPr bwMode="auto">
          <a:xfrm>
            <a:off x="838200" y="1371600"/>
            <a:ext cx="74676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t>Teabing:</a:t>
            </a:r>
            <a:r>
              <a:rPr lang="en-US" altLang="en-US" sz="2800"/>
              <a:t> </a:t>
            </a:r>
            <a:r>
              <a:rPr lang="en-US" altLang="en-US" sz="2800">
                <a:cs typeface="Arial" charset="0"/>
              </a:rPr>
              <a:t>"</a:t>
            </a:r>
            <a:r>
              <a:rPr lang="en-US" altLang="en-US" sz="2800"/>
              <a:t>Because Constantine upgraded Jesus</a:t>
            </a:r>
            <a:r>
              <a:rPr lang="en-US" altLang="en-US" sz="2800">
                <a:cs typeface="Arial" charset="0"/>
              </a:rPr>
              <a:t>'</a:t>
            </a:r>
            <a:r>
              <a:rPr lang="en-US" altLang="en-US" sz="2800"/>
              <a:t> status almost four centuries after Jesus' death, thousands of documents already existed chronicling His life as a </a:t>
            </a:r>
            <a:r>
              <a:rPr lang="en-US" altLang="en-US" sz="2800" i="1"/>
              <a:t>mortal</a:t>
            </a:r>
            <a:r>
              <a:rPr lang="en-US" altLang="en-US" sz="2800"/>
              <a:t> man.  To rewrite the history books, Constantine knew he would need a bold stroke … [He] commissioned and financed a </a:t>
            </a:r>
            <a:r>
              <a:rPr lang="en-US" altLang="en-US" sz="2800">
                <a:solidFill>
                  <a:srgbClr val="FF0000"/>
                </a:solidFill>
              </a:rPr>
              <a:t>new Bible</a:t>
            </a:r>
            <a:r>
              <a:rPr lang="en-US" altLang="en-US" sz="2800"/>
              <a:t>, which </a:t>
            </a:r>
            <a:r>
              <a:rPr lang="en-US" altLang="en-US" sz="2800">
                <a:solidFill>
                  <a:srgbClr val="FF0000"/>
                </a:solidFill>
              </a:rPr>
              <a:t>omitted</a:t>
            </a:r>
            <a:r>
              <a:rPr lang="en-US" altLang="en-US" sz="2800"/>
              <a:t> those gospels which spoke of Christ’s human traits and </a:t>
            </a:r>
            <a:r>
              <a:rPr lang="en-US" altLang="en-US" sz="2800">
                <a:solidFill>
                  <a:srgbClr val="FF0000"/>
                </a:solidFill>
              </a:rPr>
              <a:t>embellished</a:t>
            </a:r>
            <a:r>
              <a:rPr lang="en-US" altLang="en-US" sz="2800"/>
              <a:t> those gospels which made Him godlike.  The earlier gospels were outlawed, gathered up, and burned.</a:t>
            </a:r>
            <a:r>
              <a:rPr lang="en-US" altLang="en-US" sz="2800">
                <a:cs typeface="Arial" charset="0"/>
              </a:rPr>
              <a:t>"</a:t>
            </a:r>
            <a:r>
              <a:rPr lang="en-US" altLang="en-US" sz="2800"/>
              <a:t> (234)</a:t>
            </a:r>
          </a:p>
        </p:txBody>
      </p:sp>
    </p:spTree>
    <p:custDataLst>
      <p:tags r:id="rId1"/>
    </p:custDataLst>
  </p:cSld>
  <p:clrMapOvr>
    <a:masterClrMapping/>
  </p:clrMapOvr>
  <p:transition advTm="290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checkerboard(across)">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Early Evidence on the Gospels</a:t>
            </a:r>
          </a:p>
        </p:txBody>
      </p:sp>
      <p:sp>
        <p:nvSpPr>
          <p:cNvPr id="34819" name="Rectangle 3"/>
          <p:cNvSpPr>
            <a:spLocks noGrp="1" noChangeArrowheads="1"/>
          </p:cNvSpPr>
          <p:nvPr>
            <p:ph type="body" idx="1"/>
          </p:nvPr>
        </p:nvSpPr>
        <p:spPr>
          <a:xfrm>
            <a:off x="457200" y="1676400"/>
            <a:ext cx="8229600" cy="4449763"/>
          </a:xfrm>
        </p:spPr>
        <p:txBody>
          <a:bodyPr/>
          <a:lstStyle/>
          <a:p>
            <a:pPr>
              <a:buFontTx/>
              <a:buNone/>
            </a:pPr>
            <a:r>
              <a:rPr lang="en-US" altLang="en-US"/>
              <a:t>Are these claims true?</a:t>
            </a:r>
          </a:p>
          <a:p>
            <a:pPr>
              <a:buFontTx/>
              <a:buNone/>
            </a:pPr>
            <a:r>
              <a:rPr lang="en-US" altLang="en-US"/>
              <a:t>Let</a:t>
            </a:r>
            <a:r>
              <a:rPr lang="en-US" altLang="en-US">
                <a:cs typeface="Arial" charset="0"/>
              </a:rPr>
              <a:t>'</a:t>
            </a:r>
            <a:r>
              <a:rPr lang="en-US" altLang="en-US"/>
              <a:t>s consider:</a:t>
            </a:r>
          </a:p>
          <a:p>
            <a:r>
              <a:rPr lang="en-US" altLang="en-US"/>
              <a:t>Early manuscripts of the Gospels</a:t>
            </a:r>
          </a:p>
          <a:p>
            <a:r>
              <a:rPr lang="en-US" altLang="en-US"/>
              <a:t>Early references and quotations in the writings of Christian leaders (</a:t>
            </a:r>
            <a:r>
              <a:rPr lang="en-US" altLang="en-US">
                <a:cs typeface="Arial" charset="0"/>
              </a:rPr>
              <a:t>"</a:t>
            </a:r>
            <a:r>
              <a:rPr lang="en-US" altLang="en-US"/>
              <a:t>Church Fathers</a:t>
            </a:r>
            <a:r>
              <a:rPr lang="en-US" altLang="en-US">
                <a:cs typeface="Arial" charset="0"/>
              </a:rPr>
              <a:t>"</a:t>
            </a:r>
            <a:r>
              <a:rPr lang="en-US" altLang="en-US"/>
              <a:t>)</a:t>
            </a:r>
          </a:p>
          <a:p>
            <a:r>
              <a:rPr lang="en-US" altLang="en-US"/>
              <a:t>Early evidence re/ non-canonical gospels</a:t>
            </a:r>
          </a:p>
        </p:txBody>
      </p:sp>
    </p:spTree>
    <p:custDataLst>
      <p:tags r:id="rId1"/>
    </p:custDataLst>
  </p:cSld>
  <p:clrMapOvr>
    <a:masterClrMapping/>
  </p:clrMapOvr>
  <p:transition advTm="197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2.1|1.2|1.3|1.4|1.3"/>
</p:tagLst>
</file>

<file path=ppt/tags/tag10.xml><?xml version="1.0" encoding="utf-8"?>
<p:tagLst xmlns:a="http://schemas.openxmlformats.org/drawingml/2006/main" xmlns:r="http://schemas.openxmlformats.org/officeDocument/2006/relationships" xmlns:p="http://schemas.openxmlformats.org/presentationml/2006/main">
  <p:tag name="TIMING" val="|0.3|1.9|5.4|26.9"/>
</p:tagLst>
</file>

<file path=ppt/tags/tag11.xml><?xml version="1.0" encoding="utf-8"?>
<p:tagLst xmlns:a="http://schemas.openxmlformats.org/drawingml/2006/main" xmlns:r="http://schemas.openxmlformats.org/officeDocument/2006/relationships" xmlns:p="http://schemas.openxmlformats.org/presentationml/2006/main">
  <p:tag name="TIMING" val="|0.4|2.4|13.5|5"/>
</p:tagLst>
</file>

<file path=ppt/tags/tag12.xml><?xml version="1.0" encoding="utf-8"?>
<p:tagLst xmlns:a="http://schemas.openxmlformats.org/drawingml/2006/main" xmlns:r="http://schemas.openxmlformats.org/officeDocument/2006/relationships" xmlns:p="http://schemas.openxmlformats.org/presentationml/2006/main">
  <p:tag name="TIMING" val="|0|0.9|5.8"/>
</p:tagLst>
</file>

<file path=ppt/tags/tag13.xml><?xml version="1.0" encoding="utf-8"?>
<p:tagLst xmlns:a="http://schemas.openxmlformats.org/drawingml/2006/main" xmlns:r="http://schemas.openxmlformats.org/officeDocument/2006/relationships" xmlns:p="http://schemas.openxmlformats.org/presentationml/2006/main">
  <p:tag name="TIMING" val="|1.9|1.5|7.2|4.7"/>
</p:tagLst>
</file>

<file path=ppt/tags/tag14.xml><?xml version="1.0" encoding="utf-8"?>
<p:tagLst xmlns:a="http://schemas.openxmlformats.org/drawingml/2006/main" xmlns:r="http://schemas.openxmlformats.org/officeDocument/2006/relationships" xmlns:p="http://schemas.openxmlformats.org/presentationml/2006/main">
  <p:tag name="TIMING" val="|0.1|2.6|2"/>
</p:tagLst>
</file>

<file path=ppt/tags/tag15.xml><?xml version="1.0" encoding="utf-8"?>
<p:tagLst xmlns:a="http://schemas.openxmlformats.org/drawingml/2006/main" xmlns:r="http://schemas.openxmlformats.org/officeDocument/2006/relationships" xmlns:p="http://schemas.openxmlformats.org/presentationml/2006/main">
  <p:tag name="TIMING" val="|0.1|2.4|3.3|3.4"/>
</p:tagLst>
</file>

<file path=ppt/tags/tag16.xml><?xml version="1.0" encoding="utf-8"?>
<p:tagLst xmlns:a="http://schemas.openxmlformats.org/drawingml/2006/main" xmlns:r="http://schemas.openxmlformats.org/officeDocument/2006/relationships" xmlns:p="http://schemas.openxmlformats.org/presentationml/2006/main">
  <p:tag name="TIMING" val="|0.9|4|5.6"/>
</p:tagLst>
</file>

<file path=ppt/tags/tag17.xml><?xml version="1.0" encoding="utf-8"?>
<p:tagLst xmlns:a="http://schemas.openxmlformats.org/drawingml/2006/main" xmlns:r="http://schemas.openxmlformats.org/officeDocument/2006/relationships" xmlns:p="http://schemas.openxmlformats.org/presentationml/2006/main">
  <p:tag name="TIMING" val="|0.4|6.9|11.6|13.4|9.1|17.6"/>
</p:tagLst>
</file>

<file path=ppt/tags/tag18.xml><?xml version="1.0" encoding="utf-8"?>
<p:tagLst xmlns:a="http://schemas.openxmlformats.org/drawingml/2006/main" xmlns:r="http://schemas.openxmlformats.org/officeDocument/2006/relationships" xmlns:p="http://schemas.openxmlformats.org/presentationml/2006/main">
  <p:tag name="TIMING" val="|0.3|13.2|8.9|7.9|2.4"/>
</p:tagLst>
</file>

<file path=ppt/tags/tag19.xml><?xml version="1.0" encoding="utf-8"?>
<p:tagLst xmlns:a="http://schemas.openxmlformats.org/drawingml/2006/main" xmlns:r="http://schemas.openxmlformats.org/officeDocument/2006/relationships" xmlns:p="http://schemas.openxmlformats.org/presentationml/2006/main">
  <p:tag name="TIMING" val="|4.1|6.1"/>
</p:tagLst>
</file>

<file path=ppt/tags/tag2.xml><?xml version="1.0" encoding="utf-8"?>
<p:tagLst xmlns:a="http://schemas.openxmlformats.org/drawingml/2006/main" xmlns:r="http://schemas.openxmlformats.org/officeDocument/2006/relationships" xmlns:p="http://schemas.openxmlformats.org/presentationml/2006/main">
  <p:tag name="TIMING" val="|1.8|8.1|4.5|2.7|2.5"/>
</p:tagLst>
</file>

<file path=ppt/tags/tag20.xml><?xml version="1.0" encoding="utf-8"?>
<p:tagLst xmlns:a="http://schemas.openxmlformats.org/drawingml/2006/main" xmlns:r="http://schemas.openxmlformats.org/officeDocument/2006/relationships" xmlns:p="http://schemas.openxmlformats.org/presentationml/2006/main">
  <p:tag name="TIMING" val="|2.1|11.5|8.4"/>
</p:tagLst>
</file>

<file path=ppt/tags/tag21.xml><?xml version="1.0" encoding="utf-8"?>
<p:tagLst xmlns:a="http://schemas.openxmlformats.org/drawingml/2006/main" xmlns:r="http://schemas.openxmlformats.org/officeDocument/2006/relationships" xmlns:p="http://schemas.openxmlformats.org/presentationml/2006/main">
  <p:tag name="TIMING" val="|2.7|7.7|14.9"/>
</p:tagLst>
</file>

<file path=ppt/tags/tag22.xml><?xml version="1.0" encoding="utf-8"?>
<p:tagLst xmlns:a="http://schemas.openxmlformats.org/drawingml/2006/main" xmlns:r="http://schemas.openxmlformats.org/officeDocument/2006/relationships" xmlns:p="http://schemas.openxmlformats.org/presentationml/2006/main">
  <p:tag name="TIMING" val="|2.6|13.3"/>
</p:tagLst>
</file>

<file path=ppt/tags/tag23.xml><?xml version="1.0" encoding="utf-8"?>
<p:tagLst xmlns:a="http://schemas.openxmlformats.org/drawingml/2006/main" xmlns:r="http://schemas.openxmlformats.org/officeDocument/2006/relationships" xmlns:p="http://schemas.openxmlformats.org/presentationml/2006/main">
  <p:tag name="TIMING" val="|0.4|17.2|13.3"/>
</p:tagLst>
</file>

<file path=ppt/tags/tag24.xml><?xml version="1.0" encoding="utf-8"?>
<p:tagLst xmlns:a="http://schemas.openxmlformats.org/drawingml/2006/main" xmlns:r="http://schemas.openxmlformats.org/officeDocument/2006/relationships" xmlns:p="http://schemas.openxmlformats.org/presentationml/2006/main">
  <p:tag name="TIMING" val="|2.7|6.9|4.8"/>
</p:tagLst>
</file>

<file path=ppt/tags/tag25.xml><?xml version="1.0" encoding="utf-8"?>
<p:tagLst xmlns:a="http://schemas.openxmlformats.org/drawingml/2006/main" xmlns:r="http://schemas.openxmlformats.org/officeDocument/2006/relationships" xmlns:p="http://schemas.openxmlformats.org/presentationml/2006/main">
  <p:tag name="TIMING" val="|0.3|17.6"/>
</p:tagLst>
</file>

<file path=ppt/tags/tag26.xml><?xml version="1.0" encoding="utf-8"?>
<p:tagLst xmlns:a="http://schemas.openxmlformats.org/drawingml/2006/main" xmlns:r="http://schemas.openxmlformats.org/officeDocument/2006/relationships" xmlns:p="http://schemas.openxmlformats.org/presentationml/2006/main">
  <p:tag name="TIMING" val="|0.5|11.7|7.9|7.3"/>
</p:tagLst>
</file>

<file path=ppt/tags/tag27.xml><?xml version="1.0" encoding="utf-8"?>
<p:tagLst xmlns:a="http://schemas.openxmlformats.org/drawingml/2006/main" xmlns:r="http://schemas.openxmlformats.org/officeDocument/2006/relationships" xmlns:p="http://schemas.openxmlformats.org/presentationml/2006/main">
  <p:tag name="TIMING" val="|0.6|7.3|2.9"/>
</p:tagLst>
</file>

<file path=ppt/tags/tag28.xml><?xml version="1.0" encoding="utf-8"?>
<p:tagLst xmlns:a="http://schemas.openxmlformats.org/drawingml/2006/main" xmlns:r="http://schemas.openxmlformats.org/officeDocument/2006/relationships" xmlns:p="http://schemas.openxmlformats.org/presentationml/2006/main">
  <p:tag name="TIMING" val="|0.6|9.8|8.7|4.2|8.9|3.5|8.9"/>
</p:tagLst>
</file>

<file path=ppt/tags/tag29.xml><?xml version="1.0" encoding="utf-8"?>
<p:tagLst xmlns:a="http://schemas.openxmlformats.org/drawingml/2006/main" xmlns:r="http://schemas.openxmlformats.org/officeDocument/2006/relationships" xmlns:p="http://schemas.openxmlformats.org/presentationml/2006/main">
  <p:tag name="TIMING" val="|0.8|5.6|3.9|9.3|7.1|3.8|6.2|6.4|5.1|5.6|1.3|3.6"/>
</p:tagLst>
</file>

<file path=ppt/tags/tag3.xml><?xml version="1.0" encoding="utf-8"?>
<p:tagLst xmlns:a="http://schemas.openxmlformats.org/drawingml/2006/main" xmlns:r="http://schemas.openxmlformats.org/officeDocument/2006/relationships" xmlns:p="http://schemas.openxmlformats.org/presentationml/2006/main">
  <p:tag name="TIMING" val="|0|1.2|1.9"/>
</p:tagLst>
</file>

<file path=ppt/tags/tag30.xml><?xml version="1.0" encoding="utf-8"?>
<p:tagLst xmlns:a="http://schemas.openxmlformats.org/drawingml/2006/main" xmlns:r="http://schemas.openxmlformats.org/officeDocument/2006/relationships" xmlns:p="http://schemas.openxmlformats.org/presentationml/2006/main">
  <p:tag name="TIMING" val="|0.9|8.6|7.5"/>
</p:tagLst>
</file>

<file path=ppt/tags/tag31.xml><?xml version="1.0" encoding="utf-8"?>
<p:tagLst xmlns:a="http://schemas.openxmlformats.org/drawingml/2006/main" xmlns:r="http://schemas.openxmlformats.org/officeDocument/2006/relationships" xmlns:p="http://schemas.openxmlformats.org/presentationml/2006/main">
  <p:tag name="TIMING" val="|0.5|4.8|2.8|1.1"/>
</p:tagLst>
</file>

<file path=ppt/tags/tag32.xml><?xml version="1.0" encoding="utf-8"?>
<p:tagLst xmlns:a="http://schemas.openxmlformats.org/drawingml/2006/main" xmlns:r="http://schemas.openxmlformats.org/officeDocument/2006/relationships" xmlns:p="http://schemas.openxmlformats.org/presentationml/2006/main">
  <p:tag name="TIMING" val="|0.5|12.2"/>
</p:tagLst>
</file>

<file path=ppt/tags/tag33.xml><?xml version="1.0" encoding="utf-8"?>
<p:tagLst xmlns:a="http://schemas.openxmlformats.org/drawingml/2006/main" xmlns:r="http://schemas.openxmlformats.org/officeDocument/2006/relationships" xmlns:p="http://schemas.openxmlformats.org/presentationml/2006/main">
  <p:tag name="TIMING" val="|0.3"/>
</p:tagLst>
</file>

<file path=ppt/tags/tag34.xml><?xml version="1.0" encoding="utf-8"?>
<p:tagLst xmlns:a="http://schemas.openxmlformats.org/drawingml/2006/main" xmlns:r="http://schemas.openxmlformats.org/officeDocument/2006/relationships" xmlns:p="http://schemas.openxmlformats.org/presentationml/2006/main">
  <p:tag name="TIMING" val="|0.2|6.3|3.5|6.7"/>
</p:tagLst>
</file>

<file path=ppt/tags/tag35.xml><?xml version="1.0" encoding="utf-8"?>
<p:tagLst xmlns:a="http://schemas.openxmlformats.org/drawingml/2006/main" xmlns:r="http://schemas.openxmlformats.org/officeDocument/2006/relationships" xmlns:p="http://schemas.openxmlformats.org/presentationml/2006/main">
  <p:tag name="TIMING" val="|0.2|21.8"/>
</p:tagLst>
</file>

<file path=ppt/tags/tag36.xml><?xml version="1.0" encoding="utf-8"?>
<p:tagLst xmlns:a="http://schemas.openxmlformats.org/drawingml/2006/main" xmlns:r="http://schemas.openxmlformats.org/officeDocument/2006/relationships" xmlns:p="http://schemas.openxmlformats.org/presentationml/2006/main">
  <p:tag name="TIMING" val="|0.3|1.2|7.3|7.9"/>
</p:tagLst>
</file>

<file path=ppt/tags/tag37.xml><?xml version="1.0" encoding="utf-8"?>
<p:tagLst xmlns:a="http://schemas.openxmlformats.org/drawingml/2006/main" xmlns:r="http://schemas.openxmlformats.org/officeDocument/2006/relationships" xmlns:p="http://schemas.openxmlformats.org/presentationml/2006/main">
  <p:tag name="TIMING" val="|0.2|1.6|1.6|4.1|3.8|11.9"/>
</p:tagLst>
</file>

<file path=ppt/tags/tag38.xml><?xml version="1.0" encoding="utf-8"?>
<p:tagLst xmlns:a="http://schemas.openxmlformats.org/drawingml/2006/main" xmlns:r="http://schemas.openxmlformats.org/officeDocument/2006/relationships" xmlns:p="http://schemas.openxmlformats.org/presentationml/2006/main">
  <p:tag name="TIMING" val="|0.5"/>
</p:tagLst>
</file>

<file path=ppt/tags/tag39.xml><?xml version="1.0" encoding="utf-8"?>
<p:tagLst xmlns:a="http://schemas.openxmlformats.org/drawingml/2006/main" xmlns:r="http://schemas.openxmlformats.org/officeDocument/2006/relationships" xmlns:p="http://schemas.openxmlformats.org/presentationml/2006/main">
  <p:tag name="TIMING" val="|0.7|9.5|5.3"/>
</p:tagLst>
</file>

<file path=ppt/tags/tag4.xml><?xml version="1.0" encoding="utf-8"?>
<p:tagLst xmlns:a="http://schemas.openxmlformats.org/drawingml/2006/main" xmlns:r="http://schemas.openxmlformats.org/officeDocument/2006/relationships" xmlns:p="http://schemas.openxmlformats.org/presentationml/2006/main">
  <p:tag name="TIMING" val="|0.6|6.5|11.5|11|8.5"/>
</p:tagLst>
</file>

<file path=ppt/tags/tag40.xml><?xml version="1.0" encoding="utf-8"?>
<p:tagLst xmlns:a="http://schemas.openxmlformats.org/drawingml/2006/main" xmlns:r="http://schemas.openxmlformats.org/officeDocument/2006/relationships" xmlns:p="http://schemas.openxmlformats.org/presentationml/2006/main">
  <p:tag name="TIMING" val="|0.3|9"/>
</p:tagLst>
</file>

<file path=ppt/tags/tag41.xml><?xml version="1.0" encoding="utf-8"?>
<p:tagLst xmlns:a="http://schemas.openxmlformats.org/drawingml/2006/main" xmlns:r="http://schemas.openxmlformats.org/officeDocument/2006/relationships" xmlns:p="http://schemas.openxmlformats.org/presentationml/2006/main">
  <p:tag name="TIMING" val="|0.5|24.8"/>
</p:tagLst>
</file>

<file path=ppt/tags/tag42.xml><?xml version="1.0" encoding="utf-8"?>
<p:tagLst xmlns:a="http://schemas.openxmlformats.org/drawingml/2006/main" xmlns:r="http://schemas.openxmlformats.org/officeDocument/2006/relationships" xmlns:p="http://schemas.openxmlformats.org/presentationml/2006/main">
  <p:tag name="TIMING" val="|0.2|6.8"/>
</p:tagLst>
</file>

<file path=ppt/tags/tag43.xml><?xml version="1.0" encoding="utf-8"?>
<p:tagLst xmlns:a="http://schemas.openxmlformats.org/drawingml/2006/main" xmlns:r="http://schemas.openxmlformats.org/officeDocument/2006/relationships" xmlns:p="http://schemas.openxmlformats.org/presentationml/2006/main">
  <p:tag name="TIMING" val="|0.5|9.6|4.1"/>
</p:tagLst>
</file>

<file path=ppt/tags/tag44.xml><?xml version="1.0" encoding="utf-8"?>
<p:tagLst xmlns:a="http://schemas.openxmlformats.org/drawingml/2006/main" xmlns:r="http://schemas.openxmlformats.org/officeDocument/2006/relationships" xmlns:p="http://schemas.openxmlformats.org/presentationml/2006/main">
  <p:tag name="TIMING" val="|0.3"/>
</p:tagLst>
</file>

<file path=ppt/tags/tag45.xml><?xml version="1.0" encoding="utf-8"?>
<p:tagLst xmlns:a="http://schemas.openxmlformats.org/drawingml/2006/main" xmlns:r="http://schemas.openxmlformats.org/officeDocument/2006/relationships" xmlns:p="http://schemas.openxmlformats.org/presentationml/2006/main">
  <p:tag name="TIMING" val="|0.3"/>
</p:tagLst>
</file>

<file path=ppt/tags/tag46.xml><?xml version="1.0" encoding="utf-8"?>
<p:tagLst xmlns:a="http://schemas.openxmlformats.org/drawingml/2006/main" xmlns:r="http://schemas.openxmlformats.org/officeDocument/2006/relationships" xmlns:p="http://schemas.openxmlformats.org/presentationml/2006/main">
  <p:tag name="TIMING" val="|0.3|5.4|12.8|8.2|5.2"/>
</p:tagLst>
</file>

<file path=ppt/tags/tag47.xml><?xml version="1.0" encoding="utf-8"?>
<p:tagLst xmlns:a="http://schemas.openxmlformats.org/drawingml/2006/main" xmlns:r="http://schemas.openxmlformats.org/officeDocument/2006/relationships" xmlns:p="http://schemas.openxmlformats.org/presentationml/2006/main">
  <p:tag name="TIMING" val="|0.3|11.9|4.5"/>
</p:tagLst>
</file>

<file path=ppt/tags/tag48.xml><?xml version="1.0" encoding="utf-8"?>
<p:tagLst xmlns:a="http://schemas.openxmlformats.org/drawingml/2006/main" xmlns:r="http://schemas.openxmlformats.org/officeDocument/2006/relationships" xmlns:p="http://schemas.openxmlformats.org/presentationml/2006/main">
  <p:tag name="TIMING" val="|1.4|12.2|4.8"/>
</p:tagLst>
</file>

<file path=ppt/tags/tag49.xml><?xml version="1.0" encoding="utf-8"?>
<p:tagLst xmlns:a="http://schemas.openxmlformats.org/drawingml/2006/main" xmlns:r="http://schemas.openxmlformats.org/officeDocument/2006/relationships" xmlns:p="http://schemas.openxmlformats.org/presentationml/2006/main">
  <p:tag name="TIMING" val="|0.3|8.2|9.1"/>
</p:tagLst>
</file>

<file path=ppt/tags/tag5.xml><?xml version="1.0" encoding="utf-8"?>
<p:tagLst xmlns:a="http://schemas.openxmlformats.org/drawingml/2006/main" xmlns:r="http://schemas.openxmlformats.org/officeDocument/2006/relationships" xmlns:p="http://schemas.openxmlformats.org/presentationml/2006/main">
  <p:tag name="TIMING" val="|3.6"/>
</p:tagLst>
</file>

<file path=ppt/tags/tag50.xml><?xml version="1.0" encoding="utf-8"?>
<p:tagLst xmlns:a="http://schemas.openxmlformats.org/drawingml/2006/main" xmlns:r="http://schemas.openxmlformats.org/officeDocument/2006/relationships" xmlns:p="http://schemas.openxmlformats.org/presentationml/2006/main">
  <p:tag name="TIMING" val="|0.2|7.2|5.1"/>
</p:tagLst>
</file>

<file path=ppt/tags/tag51.xml><?xml version="1.0" encoding="utf-8"?>
<p:tagLst xmlns:a="http://schemas.openxmlformats.org/drawingml/2006/main" xmlns:r="http://schemas.openxmlformats.org/officeDocument/2006/relationships" xmlns:p="http://schemas.openxmlformats.org/presentationml/2006/main">
  <p:tag name="TIMING" val="|0.3|3.3|3.4"/>
</p:tagLst>
</file>

<file path=ppt/tags/tag52.xml><?xml version="1.0" encoding="utf-8"?>
<p:tagLst xmlns:a="http://schemas.openxmlformats.org/drawingml/2006/main" xmlns:r="http://schemas.openxmlformats.org/officeDocument/2006/relationships" xmlns:p="http://schemas.openxmlformats.org/presentationml/2006/main">
  <p:tag name="TIMING" val="|2.2|10.9|9.1"/>
</p:tagLst>
</file>

<file path=ppt/tags/tag53.xml><?xml version="1.0" encoding="utf-8"?>
<p:tagLst xmlns:a="http://schemas.openxmlformats.org/drawingml/2006/main" xmlns:r="http://schemas.openxmlformats.org/officeDocument/2006/relationships" xmlns:p="http://schemas.openxmlformats.org/presentationml/2006/main">
  <p:tag name="TIMING" val="|0.2|6.1|6.8"/>
</p:tagLst>
</file>

<file path=ppt/tags/tag54.xml><?xml version="1.0" encoding="utf-8"?>
<p:tagLst xmlns:a="http://schemas.openxmlformats.org/drawingml/2006/main" xmlns:r="http://schemas.openxmlformats.org/officeDocument/2006/relationships" xmlns:p="http://schemas.openxmlformats.org/presentationml/2006/main">
  <p:tag name="TIMING" val="|0.2|12.3|9"/>
</p:tagLst>
</file>

<file path=ppt/tags/tag55.xml><?xml version="1.0" encoding="utf-8"?>
<p:tagLst xmlns:a="http://schemas.openxmlformats.org/drawingml/2006/main" xmlns:r="http://schemas.openxmlformats.org/officeDocument/2006/relationships" xmlns:p="http://schemas.openxmlformats.org/presentationml/2006/main">
  <p:tag name="TIMING" val="|0.1|0.8|0.8"/>
</p:tagLst>
</file>

<file path=ppt/tags/tag56.xml><?xml version="1.0" encoding="utf-8"?>
<p:tagLst xmlns:a="http://schemas.openxmlformats.org/drawingml/2006/main" xmlns:r="http://schemas.openxmlformats.org/officeDocument/2006/relationships" xmlns:p="http://schemas.openxmlformats.org/presentationml/2006/main">
  <p:tag name="TIMING" val="|0.3|4.7"/>
</p:tagLst>
</file>

<file path=ppt/tags/tag57.xml><?xml version="1.0" encoding="utf-8"?>
<p:tagLst xmlns:a="http://schemas.openxmlformats.org/drawingml/2006/main" xmlns:r="http://schemas.openxmlformats.org/officeDocument/2006/relationships" xmlns:p="http://schemas.openxmlformats.org/presentationml/2006/main">
  <p:tag name="TIMING" val="|0.2|5.2"/>
</p:tagLst>
</file>

<file path=ppt/tags/tag58.xml><?xml version="1.0" encoding="utf-8"?>
<p:tagLst xmlns:a="http://schemas.openxmlformats.org/drawingml/2006/main" xmlns:r="http://schemas.openxmlformats.org/officeDocument/2006/relationships" xmlns:p="http://schemas.openxmlformats.org/presentationml/2006/main">
  <p:tag name="TIMING" val="|1.6|0.9|0.9|0.7|15.2|2.5|0.7"/>
</p:tagLst>
</file>

<file path=ppt/tags/tag59.xml><?xml version="1.0" encoding="utf-8"?>
<p:tagLst xmlns:a="http://schemas.openxmlformats.org/drawingml/2006/main" xmlns:r="http://schemas.openxmlformats.org/officeDocument/2006/relationships" xmlns:p="http://schemas.openxmlformats.org/presentationml/2006/main">
  <p:tag name="TIMING" val="|0.2|2.7|3.2|5.8"/>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60.xml><?xml version="1.0" encoding="utf-8"?>
<p:tagLst xmlns:a="http://schemas.openxmlformats.org/drawingml/2006/main" xmlns:r="http://schemas.openxmlformats.org/officeDocument/2006/relationships" xmlns:p="http://schemas.openxmlformats.org/presentationml/2006/main">
  <p:tag name="TIMING" val="|0.4|1|8.6"/>
</p:tagLst>
</file>

<file path=ppt/tags/tag61.xml><?xml version="1.0" encoding="utf-8"?>
<p:tagLst xmlns:a="http://schemas.openxmlformats.org/drawingml/2006/main" xmlns:r="http://schemas.openxmlformats.org/officeDocument/2006/relationships" xmlns:p="http://schemas.openxmlformats.org/presentationml/2006/main">
  <p:tag name="TIMING" val="|0.6|18.1|3.9|3.9"/>
</p:tagLst>
</file>

<file path=ppt/tags/tag62.xml><?xml version="1.0" encoding="utf-8"?>
<p:tagLst xmlns:a="http://schemas.openxmlformats.org/drawingml/2006/main" xmlns:r="http://schemas.openxmlformats.org/officeDocument/2006/relationships" xmlns:p="http://schemas.openxmlformats.org/presentationml/2006/main">
  <p:tag name="TIMING" val="|0.4|5|15.8"/>
</p:tagLst>
</file>

<file path=ppt/tags/tag63.xml><?xml version="1.0" encoding="utf-8"?>
<p:tagLst xmlns:a="http://schemas.openxmlformats.org/drawingml/2006/main" xmlns:r="http://schemas.openxmlformats.org/officeDocument/2006/relationships" xmlns:p="http://schemas.openxmlformats.org/presentationml/2006/main">
  <p:tag name="TIMING" val="|0.3|3|2.3|5.1|4.2|5.8"/>
</p:tagLst>
</file>

<file path=ppt/tags/tag64.xml><?xml version="1.0" encoding="utf-8"?>
<p:tagLst xmlns:a="http://schemas.openxmlformats.org/drawingml/2006/main" xmlns:r="http://schemas.openxmlformats.org/officeDocument/2006/relationships" xmlns:p="http://schemas.openxmlformats.org/presentationml/2006/main">
  <p:tag name="TIMING" val="|0.5|1.6|2.2|0.9|2.5|1.4|4.4"/>
</p:tagLst>
</file>

<file path=ppt/tags/tag65.xml><?xml version="1.0" encoding="utf-8"?>
<p:tagLst xmlns:a="http://schemas.openxmlformats.org/drawingml/2006/main" xmlns:r="http://schemas.openxmlformats.org/officeDocument/2006/relationships" xmlns:p="http://schemas.openxmlformats.org/presentationml/2006/main">
  <p:tag name="TIMING" val="|1.4|5.1|14.6"/>
</p:tagLst>
</file>

<file path=ppt/tags/tag66.xml><?xml version="1.0" encoding="utf-8"?>
<p:tagLst xmlns:a="http://schemas.openxmlformats.org/drawingml/2006/main" xmlns:r="http://schemas.openxmlformats.org/officeDocument/2006/relationships" xmlns:p="http://schemas.openxmlformats.org/presentationml/2006/main">
  <p:tag name="TIMING" val="|2.1|3.7|5.1|4|4.3|2.3|3.8"/>
</p:tagLst>
</file>

<file path=ppt/tags/tag67.xml><?xml version="1.0" encoding="utf-8"?>
<p:tagLst xmlns:a="http://schemas.openxmlformats.org/drawingml/2006/main" xmlns:r="http://schemas.openxmlformats.org/officeDocument/2006/relationships" xmlns:p="http://schemas.openxmlformats.org/presentationml/2006/main">
  <p:tag name="TIMING" val="|0.4|25.2|4.5|3.9|4.2|4.2"/>
</p:tagLst>
</file>

<file path=ppt/tags/tag68.xml><?xml version="1.0" encoding="utf-8"?>
<p:tagLst xmlns:a="http://schemas.openxmlformats.org/drawingml/2006/main" xmlns:r="http://schemas.openxmlformats.org/officeDocument/2006/relationships" xmlns:p="http://schemas.openxmlformats.org/presentationml/2006/main">
  <p:tag name="TIMING" val="|0.4"/>
</p:tagLst>
</file>

<file path=ppt/tags/tag69.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70.xml><?xml version="1.0" encoding="utf-8"?>
<p:tagLst xmlns:a="http://schemas.openxmlformats.org/drawingml/2006/main" xmlns:r="http://schemas.openxmlformats.org/officeDocument/2006/relationships" xmlns:p="http://schemas.openxmlformats.org/presentationml/2006/main">
  <p:tag name="TIMING" val="|0.5|2.3|6.1|6.4"/>
</p:tagLst>
</file>

<file path=ppt/tags/tag71.xml><?xml version="1.0" encoding="utf-8"?>
<p:tagLst xmlns:a="http://schemas.openxmlformats.org/drawingml/2006/main" xmlns:r="http://schemas.openxmlformats.org/officeDocument/2006/relationships" xmlns:p="http://schemas.openxmlformats.org/presentationml/2006/main">
  <p:tag name="TIMING" val="|3.3"/>
</p:tagLst>
</file>

<file path=ppt/tags/tag72.xml><?xml version="1.0" encoding="utf-8"?>
<p:tagLst xmlns:a="http://schemas.openxmlformats.org/drawingml/2006/main" xmlns:r="http://schemas.openxmlformats.org/officeDocument/2006/relationships" xmlns:p="http://schemas.openxmlformats.org/presentationml/2006/main">
  <p:tag name="TIMING" val="|0.8|22.5|11.8|19.9"/>
</p:tagLst>
</file>

<file path=ppt/tags/tag73.xml><?xml version="1.0" encoding="utf-8"?>
<p:tagLst xmlns:a="http://schemas.openxmlformats.org/drawingml/2006/main" xmlns:r="http://schemas.openxmlformats.org/officeDocument/2006/relationships" xmlns:p="http://schemas.openxmlformats.org/presentationml/2006/main">
  <p:tag name="TIMING" val="|1.4|1.9|7.4|1.4|1.5|1.7|0.8|1.6"/>
</p:tagLst>
</file>

<file path=ppt/tags/tag74.xml><?xml version="1.0" encoding="utf-8"?>
<p:tagLst xmlns:a="http://schemas.openxmlformats.org/drawingml/2006/main" xmlns:r="http://schemas.openxmlformats.org/officeDocument/2006/relationships" xmlns:p="http://schemas.openxmlformats.org/presentationml/2006/main">
  <p:tag name="TIMING" val="|0.4"/>
</p:tagLst>
</file>

<file path=ppt/tags/tag75.xml><?xml version="1.0" encoding="utf-8"?>
<p:tagLst xmlns:a="http://schemas.openxmlformats.org/drawingml/2006/main" xmlns:r="http://schemas.openxmlformats.org/officeDocument/2006/relationships" xmlns:p="http://schemas.openxmlformats.org/presentationml/2006/main">
  <p:tag name="TIMING" val="|0.3|1.3|8.4|2.1|1.6|1.2|1.4|1.4|0.9|1.4|8.9"/>
</p:tagLst>
</file>

<file path=ppt/tags/tag76.xml><?xml version="1.0" encoding="utf-8"?>
<p:tagLst xmlns:a="http://schemas.openxmlformats.org/drawingml/2006/main" xmlns:r="http://schemas.openxmlformats.org/officeDocument/2006/relationships" xmlns:p="http://schemas.openxmlformats.org/presentationml/2006/main">
  <p:tag name="TIMING" val="|2.4|6.8|7.3|1.6|1.4|2.1|1.8|3.8"/>
</p:tagLst>
</file>

<file path=ppt/tags/tag77.xml><?xml version="1.0" encoding="utf-8"?>
<p:tagLst xmlns:a="http://schemas.openxmlformats.org/drawingml/2006/main" xmlns:r="http://schemas.openxmlformats.org/officeDocument/2006/relationships" xmlns:p="http://schemas.openxmlformats.org/presentationml/2006/main">
  <p:tag name="TIMING" val="|0.4|7.5|3.1"/>
</p:tagLst>
</file>

<file path=ppt/tags/tag78.xml><?xml version="1.0" encoding="utf-8"?>
<p:tagLst xmlns:a="http://schemas.openxmlformats.org/drawingml/2006/main" xmlns:r="http://schemas.openxmlformats.org/officeDocument/2006/relationships" xmlns:p="http://schemas.openxmlformats.org/presentationml/2006/main">
  <p:tag name="TIMING" val="|0.3|4.3|2.6"/>
</p:tagLst>
</file>

<file path=ppt/tags/tag79.xml><?xml version="1.0" encoding="utf-8"?>
<p:tagLst xmlns:a="http://schemas.openxmlformats.org/drawingml/2006/main" xmlns:r="http://schemas.openxmlformats.org/officeDocument/2006/relationships" xmlns:p="http://schemas.openxmlformats.org/presentationml/2006/main">
  <p:tag name="TIMING" val="|0.1|1.7|13.9"/>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4|2.3|1.8|2|8.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1333</TotalTime>
  <Words>4894</Words>
  <Application>Microsoft Office PowerPoint</Application>
  <PresentationFormat>On-screen Show (4:3)</PresentationFormat>
  <Paragraphs>350</Paragraphs>
  <Slides>79</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Default Design</vt:lpstr>
      <vt:lpstr>Chart</vt:lpstr>
      <vt:lpstr>The Passion  of the Christ or  The Da Vinci Code?</vt:lpstr>
      <vt:lpstr>The Passion &amp;  Da Vinci Code</vt:lpstr>
      <vt:lpstr>The Da Vinci Code</vt:lpstr>
      <vt:lpstr>The Da Vinci Code</vt:lpstr>
      <vt:lpstr>DV Code on the Bible</vt:lpstr>
      <vt:lpstr>DV Code on the Gospels</vt:lpstr>
      <vt:lpstr>DV Code on Jesus</vt:lpstr>
      <vt:lpstr>On Constantine &amp; the NT canon</vt:lpstr>
      <vt:lpstr>Early Evidence on the Gospels</vt:lpstr>
      <vt:lpstr>Early Manuscripts</vt:lpstr>
      <vt:lpstr>Early Manuscripts</vt:lpstr>
      <vt:lpstr>Early Manuscripts</vt:lpstr>
      <vt:lpstr>Post-Constantine Manuscripts</vt:lpstr>
      <vt:lpstr>Post-Constantine Manuscripts</vt:lpstr>
      <vt:lpstr>Post-Constantine Manuscripts</vt:lpstr>
      <vt:lpstr>Summary on Papyri</vt:lpstr>
      <vt:lpstr>Summary on Papyri</vt:lpstr>
      <vt:lpstr>Summary on Papyri</vt:lpstr>
      <vt:lpstr>Evidence from  Early Christian Leaders</vt:lpstr>
      <vt:lpstr>Apostolic Fathers</vt:lpstr>
      <vt:lpstr>Marcion, ~140</vt:lpstr>
      <vt:lpstr>Allusions by Other Gnostics</vt:lpstr>
      <vt:lpstr>Justin Martyr (130-160)</vt:lpstr>
      <vt:lpstr>Irenaeus (~180)</vt:lpstr>
      <vt:lpstr>Irenaeus (~180)</vt:lpstr>
      <vt:lpstr>The Muratorian Canon (~180)</vt:lpstr>
      <vt:lpstr>Clement of Alexandria (~200)</vt:lpstr>
      <vt:lpstr>Origen (~230)</vt:lpstr>
      <vt:lpstr>Eusebius (~325)</vt:lpstr>
      <vt:lpstr>Summary on Canon</vt:lpstr>
      <vt:lpstr>What about other Gospels?</vt:lpstr>
      <vt:lpstr>The Testimony of Luke</vt:lpstr>
      <vt:lpstr>The Testimony of Luke</vt:lpstr>
      <vt:lpstr>The Testimony of Luke</vt:lpstr>
      <vt:lpstr>Other Early Gospels</vt:lpstr>
      <vt:lpstr>The Gospel of Thomas</vt:lpstr>
      <vt:lpstr>The Gospel of Thomas</vt:lpstr>
      <vt:lpstr>The Gospel of Thomas</vt:lpstr>
      <vt:lpstr>The Gospel of the Hebrews</vt:lpstr>
      <vt:lpstr>The Gospel of the Hebrews</vt:lpstr>
      <vt:lpstr>The Gospel of the Hebrews</vt:lpstr>
      <vt:lpstr>The Gospel of the Hebrews</vt:lpstr>
      <vt:lpstr>The Gospel of Philip</vt:lpstr>
      <vt:lpstr>The Gospel of Philip</vt:lpstr>
      <vt:lpstr>The Gospel of Philip</vt:lpstr>
      <vt:lpstr>The Gospel of Philip</vt:lpstr>
      <vt:lpstr>The Gospel of Philip</vt:lpstr>
      <vt:lpstr>The Gospel of Mary</vt:lpstr>
      <vt:lpstr>The Gospel of Mary</vt:lpstr>
      <vt:lpstr>The Gospel of Mary</vt:lpstr>
      <vt:lpstr>The Gospel of Mary</vt:lpstr>
      <vt:lpstr>Summary on Other Gospels</vt:lpstr>
      <vt:lpstr>Summary on Other Gospels</vt:lpstr>
      <vt:lpstr>Summary on Other Gospels</vt:lpstr>
      <vt:lpstr>The Passion of the Christ</vt:lpstr>
      <vt:lpstr>The Passion of the Christ</vt:lpstr>
      <vt:lpstr>The Passion of the Christ</vt:lpstr>
      <vt:lpstr>Some Inaccuracies</vt:lpstr>
      <vt:lpstr>Some Supplements</vt:lpstr>
      <vt:lpstr>Some Supplements</vt:lpstr>
      <vt:lpstr>Some Objections</vt:lpstr>
      <vt:lpstr>Anti-Semitic?</vt:lpstr>
      <vt:lpstr>Anti-Semitic?</vt:lpstr>
      <vt:lpstr>Anti-Semitic?</vt:lpstr>
      <vt:lpstr>Too Violent?</vt:lpstr>
      <vt:lpstr>Historically Inaccurate?</vt:lpstr>
      <vt:lpstr>Connections with OT</vt:lpstr>
      <vt:lpstr>A Light to the Nations</vt:lpstr>
      <vt:lpstr>A Light to the Nations</vt:lpstr>
      <vt:lpstr>A Light to the Nations</vt:lpstr>
      <vt:lpstr>Daniel 9 on the  Time of His Execution</vt:lpstr>
      <vt:lpstr>Messiah was to come after the 69th sabbath cycle.</vt:lpstr>
      <vt:lpstr>Messiah was to come after the 69th sabbath cycle.</vt:lpstr>
      <vt:lpstr>Text of Psalm 22</vt:lpstr>
      <vt:lpstr>Psalm 22 on the  Nature of His Execution</vt:lpstr>
      <vt:lpstr>Isaiah 53 on the  Meaning of His Execution</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Passion of the Christ or  The Da Vinci Code?</dc:title>
  <dc:creator>RC Newman</dc:creator>
  <cp:lastModifiedBy>Newman</cp:lastModifiedBy>
  <cp:revision>563</cp:revision>
  <cp:lastPrinted>1601-01-01T00:00:00Z</cp:lastPrinted>
  <dcterms:created xsi:type="dcterms:W3CDTF">2004-02-28T15:19:01Z</dcterms:created>
  <dcterms:modified xsi:type="dcterms:W3CDTF">2015-07-09T15:08:41Z</dcterms:modified>
</cp:coreProperties>
</file>