
<file path=[Content_Types].xml><?xml version="1.0" encoding="utf-8"?>
<Types xmlns="http://schemas.openxmlformats.org/package/2006/content-types">
  <Default Extension="mp3" ContentType="audio/unknown"/>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1" r:id="rId8"/>
    <p:sldId id="263" r:id="rId9"/>
    <p:sldId id="264" r:id="rId10"/>
    <p:sldId id="265" r:id="rId11"/>
    <p:sldId id="266" r:id="rId12"/>
    <p:sldId id="267" r:id="rId13"/>
    <p:sldId id="268" r:id="rId14"/>
    <p:sldId id="270" r:id="rId15"/>
    <p:sldId id="271" r:id="rId16"/>
    <p:sldId id="269" r:id="rId17"/>
    <p:sldId id="272" r:id="rId18"/>
    <p:sldId id="273" r:id="rId19"/>
    <p:sldId id="274" r:id="rId20"/>
    <p:sldId id="275" r:id="rId21"/>
    <p:sldId id="276" r:id="rId22"/>
    <p:sldId id="277" r:id="rId23"/>
    <p:sldId id="278" r:id="rId24"/>
    <p:sldId id="279" r:id="rId25"/>
    <p:sldId id="280" r:id="rId26"/>
    <p:sldId id="282" r:id="rId27"/>
    <p:sldId id="283" r:id="rId28"/>
    <p:sldId id="284" r:id="rId29"/>
    <p:sldId id="281" r:id="rId30"/>
    <p:sldId id="285" r:id="rId31"/>
    <p:sldId id="286" r:id="rId32"/>
    <p:sldId id="287" r:id="rId33"/>
    <p:sldId id="288" r:id="rId34"/>
    <p:sldId id="289" r:id="rId35"/>
    <p:sldId id="290" r:id="rId36"/>
    <p:sldId id="291" r:id="rId37"/>
    <p:sldId id="292" r:id="rId38"/>
    <p:sldId id="293" r:id="rId39"/>
    <p:sldId id="294" r:id="rId40"/>
    <p:sldId id="295" r:id="rId4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0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58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4952D23-AB8F-48AA-9219-9FB51E777638}" type="slidenum">
              <a:rPr lang="en-US" altLang="en-US"/>
              <a:pPr/>
              <a:t>‹#›</a:t>
            </a:fld>
            <a:endParaRPr lang="en-US" altLang="en-US"/>
          </a:p>
        </p:txBody>
      </p:sp>
    </p:spTree>
    <p:extLst>
      <p:ext uri="{BB962C8B-B14F-4D97-AF65-F5344CB8AC3E}">
        <p14:creationId xmlns:p14="http://schemas.microsoft.com/office/powerpoint/2010/main" val="387269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C888480-A8E8-4B55-A385-B088B59FC331}" type="slidenum">
              <a:rPr lang="en-US" altLang="en-US"/>
              <a:pPr/>
              <a:t>‹#›</a:t>
            </a:fld>
            <a:endParaRPr lang="en-US" altLang="en-US"/>
          </a:p>
        </p:txBody>
      </p:sp>
    </p:spTree>
    <p:extLst>
      <p:ext uri="{BB962C8B-B14F-4D97-AF65-F5344CB8AC3E}">
        <p14:creationId xmlns:p14="http://schemas.microsoft.com/office/powerpoint/2010/main" val="1060919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1C80E2F-32D1-4939-8CC6-6691D3F8134C}" type="slidenum">
              <a:rPr lang="en-US" altLang="en-US"/>
              <a:pPr/>
              <a:t>‹#›</a:t>
            </a:fld>
            <a:endParaRPr lang="en-US" altLang="en-US"/>
          </a:p>
        </p:txBody>
      </p:sp>
    </p:spTree>
    <p:extLst>
      <p:ext uri="{BB962C8B-B14F-4D97-AF65-F5344CB8AC3E}">
        <p14:creationId xmlns:p14="http://schemas.microsoft.com/office/powerpoint/2010/main" val="3727062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1609AE4-1BC1-41DE-A60C-DE744BBEA97A}" type="slidenum">
              <a:rPr lang="en-US" altLang="en-US"/>
              <a:pPr/>
              <a:t>‹#›</a:t>
            </a:fld>
            <a:endParaRPr lang="en-US" altLang="en-US"/>
          </a:p>
        </p:txBody>
      </p:sp>
    </p:spTree>
    <p:extLst>
      <p:ext uri="{BB962C8B-B14F-4D97-AF65-F5344CB8AC3E}">
        <p14:creationId xmlns:p14="http://schemas.microsoft.com/office/powerpoint/2010/main" val="3703602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A0BC383-FA98-4372-99A0-AC21C4CCE3B6}" type="slidenum">
              <a:rPr lang="en-US" altLang="en-US"/>
              <a:pPr/>
              <a:t>‹#›</a:t>
            </a:fld>
            <a:endParaRPr lang="en-US" altLang="en-US"/>
          </a:p>
        </p:txBody>
      </p:sp>
    </p:spTree>
    <p:extLst>
      <p:ext uri="{BB962C8B-B14F-4D97-AF65-F5344CB8AC3E}">
        <p14:creationId xmlns:p14="http://schemas.microsoft.com/office/powerpoint/2010/main" val="2623192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C8FC576-6BC2-49BE-B6C9-512C6D8ED3E3}" type="slidenum">
              <a:rPr lang="en-US" altLang="en-US"/>
              <a:pPr/>
              <a:t>‹#›</a:t>
            </a:fld>
            <a:endParaRPr lang="en-US" altLang="en-US"/>
          </a:p>
        </p:txBody>
      </p:sp>
    </p:spTree>
    <p:extLst>
      <p:ext uri="{BB962C8B-B14F-4D97-AF65-F5344CB8AC3E}">
        <p14:creationId xmlns:p14="http://schemas.microsoft.com/office/powerpoint/2010/main" val="3449380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137A3D14-B207-4BCC-BD56-640F301AAABA}" type="slidenum">
              <a:rPr lang="en-US" altLang="en-US"/>
              <a:pPr/>
              <a:t>‹#›</a:t>
            </a:fld>
            <a:endParaRPr lang="en-US" altLang="en-US"/>
          </a:p>
        </p:txBody>
      </p:sp>
    </p:spTree>
    <p:extLst>
      <p:ext uri="{BB962C8B-B14F-4D97-AF65-F5344CB8AC3E}">
        <p14:creationId xmlns:p14="http://schemas.microsoft.com/office/powerpoint/2010/main" val="1295205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740C8094-0BE9-4C74-B39E-B102CFC50D2A}" type="slidenum">
              <a:rPr lang="en-US" altLang="en-US"/>
              <a:pPr/>
              <a:t>‹#›</a:t>
            </a:fld>
            <a:endParaRPr lang="en-US" altLang="en-US"/>
          </a:p>
        </p:txBody>
      </p:sp>
    </p:spTree>
    <p:extLst>
      <p:ext uri="{BB962C8B-B14F-4D97-AF65-F5344CB8AC3E}">
        <p14:creationId xmlns:p14="http://schemas.microsoft.com/office/powerpoint/2010/main" val="3543236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7F264B7E-3B8E-4692-9D2C-8FD2939784D6}" type="slidenum">
              <a:rPr lang="en-US" altLang="en-US"/>
              <a:pPr/>
              <a:t>‹#›</a:t>
            </a:fld>
            <a:endParaRPr lang="en-US" altLang="en-US"/>
          </a:p>
        </p:txBody>
      </p:sp>
    </p:spTree>
    <p:extLst>
      <p:ext uri="{BB962C8B-B14F-4D97-AF65-F5344CB8AC3E}">
        <p14:creationId xmlns:p14="http://schemas.microsoft.com/office/powerpoint/2010/main" val="3065544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959369F-3CA5-4C5F-BEE6-71E625845A04}" type="slidenum">
              <a:rPr lang="en-US" altLang="en-US"/>
              <a:pPr/>
              <a:t>‹#›</a:t>
            </a:fld>
            <a:endParaRPr lang="en-US" altLang="en-US"/>
          </a:p>
        </p:txBody>
      </p:sp>
    </p:spTree>
    <p:extLst>
      <p:ext uri="{BB962C8B-B14F-4D97-AF65-F5344CB8AC3E}">
        <p14:creationId xmlns:p14="http://schemas.microsoft.com/office/powerpoint/2010/main" val="3940537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F1FD14E-F87B-47AD-AFE7-EA0C1DFD9271}" type="slidenum">
              <a:rPr lang="en-US" altLang="en-US"/>
              <a:pPr/>
              <a:t>‹#›</a:t>
            </a:fld>
            <a:endParaRPr lang="en-US" altLang="en-US"/>
          </a:p>
        </p:txBody>
      </p:sp>
    </p:spTree>
    <p:extLst>
      <p:ext uri="{BB962C8B-B14F-4D97-AF65-F5344CB8AC3E}">
        <p14:creationId xmlns:p14="http://schemas.microsoft.com/office/powerpoint/2010/main" val="2452986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35FA0E2-47A5-4CDD-B319-C81228BB3CE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wmf"/><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40.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3400" y="381000"/>
            <a:ext cx="7772400" cy="2136775"/>
          </a:xfrm>
        </p:spPr>
        <p:txBody>
          <a:bodyPr/>
          <a:lstStyle/>
          <a:p>
            <a:r>
              <a:rPr lang="en-US" altLang="en-US" sz="5400"/>
              <a:t>The Miraculous:</a:t>
            </a:r>
            <a:br>
              <a:rPr lang="en-US" altLang="en-US" sz="5400"/>
            </a:br>
            <a:r>
              <a:rPr lang="en-US" altLang="en-US" sz="5400"/>
              <a:t>4. Answering Objections</a:t>
            </a:r>
          </a:p>
        </p:txBody>
      </p:sp>
      <p:sp>
        <p:nvSpPr>
          <p:cNvPr id="2051" name="Rectangle 3"/>
          <p:cNvSpPr>
            <a:spLocks noGrp="1" noChangeArrowheads="1"/>
          </p:cNvSpPr>
          <p:nvPr>
            <p:ph type="subTitle" idx="1"/>
          </p:nvPr>
        </p:nvSpPr>
        <p:spPr>
          <a:xfrm>
            <a:off x="990600" y="3276600"/>
            <a:ext cx="4343400" cy="1752600"/>
          </a:xfrm>
        </p:spPr>
        <p:txBody>
          <a:bodyPr/>
          <a:lstStyle/>
          <a:p>
            <a:pPr algn="l"/>
            <a:r>
              <a:rPr lang="en-US" altLang="en-US"/>
              <a:t>Robert C. Newman</a:t>
            </a:r>
          </a:p>
        </p:txBody>
      </p:sp>
      <p:pic>
        <p:nvPicPr>
          <p:cNvPr id="2053" name="Picture 5" descr="j00791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8625" y="2590800"/>
            <a:ext cx="25781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heMiraculous4.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685800" y="5715000"/>
            <a:ext cx="609600" cy="609600"/>
          </a:xfrm>
          <a:prstGeom prst="rect">
            <a:avLst/>
          </a:prstGeom>
        </p:spPr>
      </p:pic>
    </p:spTree>
    <p:custDataLst>
      <p:tags r:id="rId1"/>
    </p:custDataLst>
  </p:cSld>
  <p:clrMapOvr>
    <a:masterClrMapping/>
  </p:clrMapOvr>
  <p:transition advTm="3871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500" fill="hold"/>
                                        <p:tgtEl>
                                          <p:spTgt spid="2050"/>
                                        </p:tgtEl>
                                        <p:attrNameLst>
                                          <p:attrName>ppt_w</p:attrName>
                                        </p:attrNameLst>
                                      </p:cBhvr>
                                      <p:tavLst>
                                        <p:tav tm="0">
                                          <p:val>
                                            <p:fltVal val="0"/>
                                          </p:val>
                                        </p:tav>
                                        <p:tav tm="100000">
                                          <p:val>
                                            <p:strVal val="#ppt_w"/>
                                          </p:val>
                                        </p:tav>
                                      </p:tavLst>
                                    </p:anim>
                                    <p:anim calcmode="lin" valueType="num">
                                      <p:cBhvr>
                                        <p:cTn id="12" dur="500" fill="hold"/>
                                        <p:tgtEl>
                                          <p:spTgt spid="2050"/>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51">
                                            <p:txEl>
                                              <p:pRg st="0" end="0"/>
                                            </p:txEl>
                                          </p:spTgt>
                                        </p:tgtEl>
                                        <p:attrNameLst>
                                          <p:attrName>style.visibility</p:attrName>
                                        </p:attrNameLst>
                                      </p:cBhvr>
                                      <p:to>
                                        <p:strVal val="visible"/>
                                      </p:to>
                                    </p:set>
                                    <p:animEffect transition="in" filter="checkerboard(across)">
                                      <p:cBhvr>
                                        <p:cTn id="17" dur="5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8" fill="hold" display="0">
                  <p:stCondLst>
                    <p:cond delay="indefinite"/>
                  </p:stCondLst>
                  <p:endCondLst>
                    <p:cond evt="onStopAudio" delay="0">
                      <p:tgtEl>
                        <p:sldTgt/>
                      </p:tgtEl>
                    </p:cond>
                  </p:endCondLst>
                </p:cTn>
                <p:tgtEl>
                  <p:spTgt spid="2"/>
                </p:tgtEl>
              </p:cMediaNode>
            </p:audio>
          </p:childTnLst>
        </p:cTn>
      </p:par>
    </p:tnLst>
    <p:bldLst>
      <p:bldP spid="2050"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t>Response</a:t>
            </a:r>
          </a:p>
        </p:txBody>
      </p:sp>
      <p:sp>
        <p:nvSpPr>
          <p:cNvPr id="11267" name="Rectangle 3"/>
          <p:cNvSpPr>
            <a:spLocks noGrp="1" noChangeArrowheads="1"/>
          </p:cNvSpPr>
          <p:nvPr>
            <p:ph type="body" idx="1"/>
          </p:nvPr>
        </p:nvSpPr>
        <p:spPr/>
        <p:txBody>
          <a:bodyPr/>
          <a:lstStyle/>
          <a:p>
            <a:r>
              <a:rPr lang="en-US" altLang="en-US" b="1"/>
              <a:t>3) God is not illegal, immoral, irrational or gauche.</a:t>
            </a:r>
          </a:p>
          <a:p>
            <a:pPr lvl="1"/>
            <a:r>
              <a:rPr lang="en-US" altLang="en-US"/>
              <a:t>Granted. </a:t>
            </a:r>
          </a:p>
          <a:p>
            <a:r>
              <a:rPr lang="en-US" altLang="en-US" b="1"/>
              <a:t>4) Therefore, God (at least) cannot do miracles, though perhaps Satan could!</a:t>
            </a:r>
          </a:p>
          <a:p>
            <a:pPr lvl="1"/>
            <a:r>
              <a:rPr lang="en-US" altLang="en-US"/>
              <a:t>The problems with 1) and especially 2) invalidate the argument. </a:t>
            </a:r>
          </a:p>
        </p:txBody>
      </p:sp>
    </p:spTree>
    <p:custDataLst>
      <p:tags r:id="rId1"/>
    </p:custDataLst>
  </p:cSld>
  <p:clrMapOvr>
    <a:masterClrMapping/>
  </p:clrMapOvr>
  <p:transition advTm="2720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checkerboard(across)">
                                      <p:cBhvr>
                                        <p:cTn id="7" dur="500"/>
                                        <p:tgtEl>
                                          <p:spTgt spid="11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checkerboard(across)">
                                      <p:cBhvr>
                                        <p:cTn id="12" dur="500"/>
                                        <p:tgtEl>
                                          <p:spTgt spid="112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checkerboard(across)">
                                      <p:cBhvr>
                                        <p:cTn id="17" dur="500"/>
                                        <p:tgtEl>
                                          <p:spTgt spid="112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animEffect transition="in" filter="checkerboard(across)">
                                      <p:cBhvr>
                                        <p:cTn id="22" dur="500"/>
                                        <p:tgtEl>
                                          <p:spTgt spid="112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l"/>
            <a:r>
              <a:rPr lang="en-US" altLang="en-US" sz="4000"/>
              <a:t>The Inductive Improbability </a:t>
            </a:r>
            <a:br>
              <a:rPr lang="en-US" altLang="en-US" sz="4000"/>
            </a:br>
            <a:r>
              <a:rPr lang="en-US" altLang="en-US" sz="4000"/>
              <a:t>of Miracles (Hume) </a:t>
            </a:r>
          </a:p>
        </p:txBody>
      </p:sp>
      <p:sp>
        <p:nvSpPr>
          <p:cNvPr id="12291" name="Rectangle 3"/>
          <p:cNvSpPr>
            <a:spLocks noGrp="1" noChangeArrowheads="1"/>
          </p:cNvSpPr>
          <p:nvPr>
            <p:ph type="body" idx="1"/>
          </p:nvPr>
        </p:nvSpPr>
        <p:spPr>
          <a:xfrm>
            <a:off x="457200" y="1905000"/>
            <a:ext cx="8229600" cy="4525963"/>
          </a:xfrm>
        </p:spPr>
        <p:txBody>
          <a:bodyPr/>
          <a:lstStyle/>
          <a:p>
            <a:pPr>
              <a:lnSpc>
                <a:spcPct val="80000"/>
              </a:lnSpc>
              <a:buFontTx/>
              <a:buNone/>
            </a:pPr>
            <a:r>
              <a:rPr lang="en-US" altLang="en-US" sz="2400" b="1"/>
              <a:t>Newman's version of Hume:</a:t>
            </a:r>
          </a:p>
          <a:p>
            <a:pPr>
              <a:lnSpc>
                <a:spcPct val="80000"/>
              </a:lnSpc>
            </a:pPr>
            <a:r>
              <a:rPr lang="en-US" altLang="en-US" sz="2400"/>
              <a:t>1) Experience is our only guide to all decisions regarding matters of fact.</a:t>
            </a:r>
          </a:p>
          <a:p>
            <a:pPr>
              <a:lnSpc>
                <a:spcPct val="80000"/>
              </a:lnSpc>
            </a:pPr>
            <a:r>
              <a:rPr lang="en-US" altLang="en-US" sz="2400"/>
              <a:t>2) The laws of nature are established by a firm and unalterable experience.</a:t>
            </a:r>
          </a:p>
          <a:p>
            <a:pPr>
              <a:lnSpc>
                <a:spcPct val="80000"/>
              </a:lnSpc>
            </a:pPr>
            <a:r>
              <a:rPr lang="en-US" altLang="en-US" sz="2400"/>
              <a:t>3) Our belief in the reliability of witnesses is based on their reports usually agreeing with the facts.</a:t>
            </a:r>
          </a:p>
          <a:p>
            <a:pPr>
              <a:lnSpc>
                <a:spcPct val="80000"/>
              </a:lnSpc>
            </a:pPr>
            <a:r>
              <a:rPr lang="en-US" altLang="en-US" sz="2400"/>
              <a:t>4) Miracles are violations of natural law.</a:t>
            </a:r>
          </a:p>
          <a:p>
            <a:pPr>
              <a:lnSpc>
                <a:spcPct val="80000"/>
              </a:lnSpc>
            </a:pPr>
            <a:r>
              <a:rPr lang="en-US" altLang="en-US" sz="2400"/>
              <a:t>5) Thus miracles go against the very evidence by which we determine matters of fact.</a:t>
            </a:r>
          </a:p>
          <a:p>
            <a:pPr>
              <a:lnSpc>
                <a:spcPct val="80000"/>
              </a:lnSpc>
            </a:pPr>
            <a:r>
              <a:rPr lang="en-US" altLang="en-US" sz="2400"/>
              <a:t>6) One should not accept testimony regarding a miracle unless all the alternatives would be more miraculous than the miracle itself.</a:t>
            </a:r>
          </a:p>
        </p:txBody>
      </p:sp>
      <p:pic>
        <p:nvPicPr>
          <p:cNvPr id="12292" name="Picture 4" descr="David_Hu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8700" y="304800"/>
            <a:ext cx="1384300" cy="1676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4569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291">
                                            <p:txEl>
                                              <p:pRg st="2" end="2"/>
                                            </p:txEl>
                                          </p:spTgt>
                                        </p:tgtEl>
                                        <p:attrNameLst>
                                          <p:attrName>style.visibility</p:attrName>
                                        </p:attrNameLst>
                                      </p:cBhvr>
                                      <p:to>
                                        <p:strVal val="visible"/>
                                      </p:to>
                                    </p:set>
                                    <p:anim calcmode="lin" valueType="num">
                                      <p:cBhvr additive="base">
                                        <p:cTn id="19" dur="5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2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291">
                                            <p:txEl>
                                              <p:pRg st="3" end="3"/>
                                            </p:txEl>
                                          </p:spTgt>
                                        </p:tgtEl>
                                        <p:attrNameLst>
                                          <p:attrName>style.visibility</p:attrName>
                                        </p:attrNameLst>
                                      </p:cBhvr>
                                      <p:to>
                                        <p:strVal val="visible"/>
                                      </p:to>
                                    </p:set>
                                    <p:anim calcmode="lin" valueType="num">
                                      <p:cBhvr additive="base">
                                        <p:cTn id="25" dur="5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2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291">
                                            <p:txEl>
                                              <p:pRg st="4" end="4"/>
                                            </p:txEl>
                                          </p:spTgt>
                                        </p:tgtEl>
                                        <p:attrNameLst>
                                          <p:attrName>style.visibility</p:attrName>
                                        </p:attrNameLst>
                                      </p:cBhvr>
                                      <p:to>
                                        <p:strVal val="visible"/>
                                      </p:to>
                                    </p:set>
                                    <p:anim calcmode="lin" valueType="num">
                                      <p:cBhvr additive="base">
                                        <p:cTn id="31" dur="500" fill="hold"/>
                                        <p:tgtEl>
                                          <p:spTgt spid="1229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2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291">
                                            <p:txEl>
                                              <p:pRg st="5" end="5"/>
                                            </p:txEl>
                                          </p:spTgt>
                                        </p:tgtEl>
                                        <p:attrNameLst>
                                          <p:attrName>style.visibility</p:attrName>
                                        </p:attrNameLst>
                                      </p:cBhvr>
                                      <p:to>
                                        <p:strVal val="visible"/>
                                      </p:to>
                                    </p:set>
                                    <p:anim calcmode="lin" valueType="num">
                                      <p:cBhvr additive="base">
                                        <p:cTn id="37" dur="500" fill="hold"/>
                                        <p:tgtEl>
                                          <p:spTgt spid="1229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29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291">
                                            <p:txEl>
                                              <p:pRg st="6" end="6"/>
                                            </p:txEl>
                                          </p:spTgt>
                                        </p:tgtEl>
                                        <p:attrNameLst>
                                          <p:attrName>style.visibility</p:attrName>
                                        </p:attrNameLst>
                                      </p:cBhvr>
                                      <p:to>
                                        <p:strVal val="visible"/>
                                      </p:to>
                                    </p:set>
                                    <p:anim calcmode="lin" valueType="num">
                                      <p:cBhvr additive="base">
                                        <p:cTn id="43" dur="500" fill="hold"/>
                                        <p:tgtEl>
                                          <p:spTgt spid="1229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29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a:t>Response to Hume</a:t>
            </a:r>
          </a:p>
        </p:txBody>
      </p:sp>
      <p:sp>
        <p:nvSpPr>
          <p:cNvPr id="13315" name="Rectangle 3"/>
          <p:cNvSpPr>
            <a:spLocks noGrp="1" noChangeArrowheads="1"/>
          </p:cNvSpPr>
          <p:nvPr>
            <p:ph type="body" idx="1"/>
          </p:nvPr>
        </p:nvSpPr>
        <p:spPr/>
        <p:txBody>
          <a:bodyPr/>
          <a:lstStyle/>
          <a:p>
            <a:pPr>
              <a:buFontTx/>
              <a:buNone/>
            </a:pPr>
            <a:r>
              <a:rPr lang="en-US" altLang="en-US" sz="2800"/>
              <a:t>	</a:t>
            </a:r>
            <a:r>
              <a:rPr lang="en-US" altLang="en-US" sz="2800" b="1"/>
              <a:t>1) Experience is our only guide to all decisions regarding matters of fact.</a:t>
            </a:r>
          </a:p>
          <a:p>
            <a:pPr lvl="1"/>
            <a:r>
              <a:rPr lang="en-US" altLang="en-US" sz="2400"/>
              <a:t>This is a pure empiricist statement of how we know, and pure empiricism may not be satisfactory.</a:t>
            </a:r>
          </a:p>
          <a:p>
            <a:pPr lvl="1"/>
            <a:r>
              <a:rPr lang="en-US" altLang="en-US" sz="2400"/>
              <a:t>Yet Hume is right to ask what warrant we can put forward for belief in miracles.  It must be granted that even revelation needs to be tested in some way to avoid accepting false revelations.  Cp the biblical injunctions to test everything (Gal 6:3-5; 1 Thess 5:19-21; 1 John 4:1; Deut 13:1-3; 18:18-22).</a:t>
            </a:r>
          </a:p>
        </p:txBody>
      </p:sp>
    </p:spTree>
    <p:custDataLst>
      <p:tags r:id="rId1"/>
    </p:custDataLst>
  </p:cSld>
  <p:clrMapOvr>
    <a:masterClrMapping/>
  </p:clrMapOvr>
  <p:transition advTm="4250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checkerboard(across)">
                                      <p:cBhvr>
                                        <p:cTn id="7" dur="500"/>
                                        <p:tgtEl>
                                          <p:spTgt spid="133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checkerboard(across)">
                                      <p:cBhvr>
                                        <p:cTn id="12" dur="500"/>
                                        <p:tgtEl>
                                          <p:spTgt spid="133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checkerboard(across)">
                                      <p:cBhvr>
                                        <p:cTn id="17" dur="500"/>
                                        <p:tgtEl>
                                          <p:spTgt spid="133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a:t>Bible re/ Testing</a:t>
            </a:r>
          </a:p>
        </p:txBody>
      </p:sp>
      <p:sp>
        <p:nvSpPr>
          <p:cNvPr id="14339" name="Rectangle 3"/>
          <p:cNvSpPr>
            <a:spLocks noGrp="1" noChangeArrowheads="1"/>
          </p:cNvSpPr>
          <p:nvPr>
            <p:ph type="body" idx="1"/>
          </p:nvPr>
        </p:nvSpPr>
        <p:spPr>
          <a:xfrm>
            <a:off x="457200" y="1600200"/>
            <a:ext cx="8229600" cy="4876800"/>
          </a:xfrm>
        </p:spPr>
        <p:txBody>
          <a:bodyPr/>
          <a:lstStyle/>
          <a:p>
            <a:pPr>
              <a:lnSpc>
                <a:spcPct val="80000"/>
              </a:lnSpc>
            </a:pPr>
            <a:r>
              <a:rPr lang="en-US" altLang="en-US" sz="2800"/>
              <a:t>Gal 6:3 (NIV) If anyone thinks he is something when he is nothing, he deceives himself. 4 Each one should test his own actions. Then he can take pride in himself, without comparing himself to somebody else, 5 for each one should carry his own load. </a:t>
            </a:r>
          </a:p>
          <a:p>
            <a:pPr>
              <a:lnSpc>
                <a:spcPct val="80000"/>
              </a:lnSpc>
            </a:pPr>
            <a:r>
              <a:rPr lang="en-US" altLang="en-US" sz="2800"/>
              <a:t>1 Thess 5:19 (NIV) Do not put out the Spirit's fire; 20 do not treat prophecies with contempt. 21 Test everything. Hold on to the good.</a:t>
            </a:r>
          </a:p>
          <a:p>
            <a:pPr>
              <a:lnSpc>
                <a:spcPct val="80000"/>
              </a:lnSpc>
            </a:pPr>
            <a:r>
              <a:rPr lang="en-US" altLang="en-US" sz="2800"/>
              <a:t>1 John 4:1 (NIV) Dear friends, do not believe every spirit, but test the spirits to see whether they are from God, because many false prophets have gone out into the world.  </a:t>
            </a:r>
          </a:p>
        </p:txBody>
      </p:sp>
    </p:spTree>
    <p:custDataLst>
      <p:tags r:id="rId1"/>
    </p:custDataLst>
  </p:cSld>
  <p:clrMapOvr>
    <a:masterClrMapping/>
  </p:clrMapOvr>
  <p:transition advTm="7842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checkerboard(across)">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339">
                                            <p:txEl>
                                              <p:pRg st="1" end="1"/>
                                            </p:txEl>
                                          </p:spTgt>
                                        </p:tgtEl>
                                        <p:attrNameLst>
                                          <p:attrName>style.visibility</p:attrName>
                                        </p:attrNameLst>
                                      </p:cBhvr>
                                      <p:to>
                                        <p:strVal val="visible"/>
                                      </p:to>
                                    </p:set>
                                    <p:animEffect transition="in" filter="checkerboard(across)">
                                      <p:cBhvr>
                                        <p:cTn id="12" dur="500"/>
                                        <p:tgtEl>
                                          <p:spTgt spid="143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animEffect transition="in" filter="checkerboard(across)">
                                      <p:cBhvr>
                                        <p:cTn id="17" dur="500"/>
                                        <p:tgtEl>
                                          <p:spTgt spid="143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a:t>Bible re/ Testing</a:t>
            </a:r>
          </a:p>
        </p:txBody>
      </p:sp>
      <p:sp>
        <p:nvSpPr>
          <p:cNvPr id="16387" name="Rectangle 3"/>
          <p:cNvSpPr>
            <a:spLocks noGrp="1" noChangeArrowheads="1"/>
          </p:cNvSpPr>
          <p:nvPr>
            <p:ph type="body" idx="1"/>
          </p:nvPr>
        </p:nvSpPr>
        <p:spPr/>
        <p:txBody>
          <a:bodyPr/>
          <a:lstStyle/>
          <a:p>
            <a:pPr>
              <a:buFontTx/>
              <a:buNone/>
            </a:pPr>
            <a:r>
              <a:rPr lang="en-US" altLang="en-US" sz="2800"/>
              <a:t>	Deut 13:1 (NIV) If a prophet, or one who foretells by dreams, appears among you and announces to you a miraculous sign or wonder, 2 and if the sign or wonder of which he has spoken takes place, and he says, "Let us follow other gods" (gods you have not known) "and let us worship them," 3 you must not listen to the words of that prophet or dreamer. The LORD your God is testing you to find out whether you love him with all your heart and with all your soul. </a:t>
            </a:r>
          </a:p>
        </p:txBody>
      </p:sp>
    </p:spTree>
    <p:custDataLst>
      <p:tags r:id="rId1"/>
    </p:custDataLst>
  </p:cSld>
  <p:clrMapOvr>
    <a:masterClrMapping/>
  </p:clrMapOvr>
  <p:transition advTm="5259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checkerboard(across)">
                                      <p:cBhvr>
                                        <p:cTn id="7" dur="500"/>
                                        <p:tgtEl>
                                          <p:spTgt spid="163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a:t>Bible re/ Testing</a:t>
            </a:r>
          </a:p>
        </p:txBody>
      </p:sp>
      <p:sp>
        <p:nvSpPr>
          <p:cNvPr id="17411" name="Rectangle 3"/>
          <p:cNvSpPr>
            <a:spLocks noGrp="1" noChangeArrowheads="1"/>
          </p:cNvSpPr>
          <p:nvPr>
            <p:ph type="body" idx="1"/>
          </p:nvPr>
        </p:nvSpPr>
        <p:spPr/>
        <p:txBody>
          <a:bodyPr/>
          <a:lstStyle/>
          <a:p>
            <a:pPr>
              <a:lnSpc>
                <a:spcPct val="80000"/>
              </a:lnSpc>
              <a:buFontTx/>
              <a:buNone/>
            </a:pPr>
            <a:r>
              <a:rPr lang="en-US" altLang="en-US" sz="2400"/>
              <a:t>	Deut 18:18 (NIV) I will raise up for them a prophet like you from among their brothers; I will put my words in his mouth, and he will tell them everything I command him. 19 If anyone does not listen to my words that the prophet speaks in my name, I myself will call him to account. 20 But a prophet who presumes to speak in my name anything I have not commanded him to say, or a prophet who speaks in the name of other gods, must be put to death. 21 You may say to yourselves, "How can we know when a message has not been spoken by the LORD?" 22 If what a prophet proclaims in the name of the LORD does not take place or come true, that is a message the LORD has not spoken. That prophet has spoken presumptuously. Do not be afraid of him. </a:t>
            </a:r>
          </a:p>
        </p:txBody>
      </p:sp>
    </p:spTree>
    <p:custDataLst>
      <p:tags r:id="rId1"/>
    </p:custDataLst>
  </p:cSld>
  <p:clrMapOvr>
    <a:masterClrMapping/>
  </p:clrMapOvr>
  <p:transition advTm="8103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checkerboard(across)">
                                      <p:cBhvr>
                                        <p:cTn id="7" dur="500"/>
                                        <p:tgtEl>
                                          <p:spTgt spid="174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en-US"/>
              <a:t>Response to Hume</a:t>
            </a:r>
          </a:p>
        </p:txBody>
      </p:sp>
      <p:sp>
        <p:nvSpPr>
          <p:cNvPr id="15363" name="Rectangle 3"/>
          <p:cNvSpPr>
            <a:spLocks noGrp="1" noChangeArrowheads="1"/>
          </p:cNvSpPr>
          <p:nvPr>
            <p:ph type="body" idx="1"/>
          </p:nvPr>
        </p:nvSpPr>
        <p:spPr/>
        <p:txBody>
          <a:bodyPr/>
          <a:lstStyle/>
          <a:p>
            <a:pPr>
              <a:lnSpc>
                <a:spcPct val="90000"/>
              </a:lnSpc>
              <a:buFontTx/>
              <a:buNone/>
            </a:pPr>
            <a:r>
              <a:rPr lang="en-US" altLang="en-US"/>
              <a:t>	</a:t>
            </a:r>
            <a:r>
              <a:rPr lang="en-US" altLang="en-US" b="1"/>
              <a:t>2) The laws of nature are established by a firm and unalterable experience.</a:t>
            </a:r>
          </a:p>
          <a:p>
            <a:pPr lvl="1">
              <a:lnSpc>
                <a:spcPct val="90000"/>
              </a:lnSpc>
              <a:buFontTx/>
              <a:buNone/>
            </a:pPr>
            <a:r>
              <a:rPr lang="en-US" altLang="en-US"/>
              <a:t>	The laws of nature (defined empirically) are established by experience (observation and experiment), and must be pretty firm to be denoted "laws."  Yet it is unclear in what sense the experience is "unalterable."  Does Hume mean "no exceptions have ever been observed"?  If so, he begs the question of the occurrence of the miraculous by secretly importing his answer into statement 2)! </a:t>
            </a:r>
          </a:p>
        </p:txBody>
      </p:sp>
    </p:spTree>
    <p:custDataLst>
      <p:tags r:id="rId1"/>
    </p:custDataLst>
  </p:cSld>
  <p:clrMapOvr>
    <a:masterClrMapping/>
  </p:clrMapOvr>
  <p:transition advTm="4934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checkerboard(across)">
                                      <p:cBhvr>
                                        <p:cTn id="7" dur="5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checkerboard(across)">
                                      <p:cBhvr>
                                        <p:cTn id="12" dur="500"/>
                                        <p:tgtEl>
                                          <p:spTgt spid="153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a:t>Response to Hume</a:t>
            </a:r>
          </a:p>
        </p:txBody>
      </p:sp>
      <p:sp>
        <p:nvSpPr>
          <p:cNvPr id="18435" name="Rectangle 3"/>
          <p:cNvSpPr>
            <a:spLocks noGrp="1" noChangeArrowheads="1"/>
          </p:cNvSpPr>
          <p:nvPr>
            <p:ph type="body" idx="1"/>
          </p:nvPr>
        </p:nvSpPr>
        <p:spPr/>
        <p:txBody>
          <a:bodyPr/>
          <a:lstStyle/>
          <a:p>
            <a:pPr>
              <a:buFontTx/>
              <a:buNone/>
            </a:pPr>
            <a:r>
              <a:rPr lang="en-US" altLang="en-US" sz="2800"/>
              <a:t>	</a:t>
            </a:r>
            <a:r>
              <a:rPr lang="en-US" altLang="en-US" sz="2800" b="1"/>
              <a:t>3) Our belief in the reliability of witnesses is based on their reports usually agreeing with the facts.</a:t>
            </a:r>
          </a:p>
          <a:p>
            <a:pPr lvl="1">
              <a:buFontTx/>
              <a:buNone/>
            </a:pPr>
            <a:r>
              <a:rPr lang="en-US" altLang="en-US" sz="2400"/>
              <a:t>	Our belief in the reliability of a particular witness is somewhat more complicated than this.  If he only </a:t>
            </a:r>
            <a:r>
              <a:rPr lang="en-US" altLang="en-US" sz="2400" b="1" i="1"/>
              <a:t>usually</a:t>
            </a:r>
            <a:r>
              <a:rPr lang="en-US" altLang="en-US" sz="2400"/>
              <a:t> tells the truth or makes sound judgments, we probably won't put much stock in his reports.  Some combination of number of witnesses, their known character, and what they might have to gain from lying will usually figure here. </a:t>
            </a:r>
          </a:p>
        </p:txBody>
      </p:sp>
    </p:spTree>
    <p:custDataLst>
      <p:tags r:id="rId1"/>
    </p:custDataLst>
  </p:cSld>
  <p:clrMapOvr>
    <a:masterClrMapping/>
  </p:clrMapOvr>
  <p:transition advTm="2896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checkerboard(across)">
                                      <p:cBhvr>
                                        <p:cTn id="7" dur="500"/>
                                        <p:tgtEl>
                                          <p:spTgt spid="184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8435">
                                            <p:txEl>
                                              <p:pRg st="1" end="1"/>
                                            </p:txEl>
                                          </p:spTgt>
                                        </p:tgtEl>
                                        <p:attrNameLst>
                                          <p:attrName>style.visibility</p:attrName>
                                        </p:attrNameLst>
                                      </p:cBhvr>
                                      <p:to>
                                        <p:strVal val="visible"/>
                                      </p:to>
                                    </p:set>
                                    <p:animEffect transition="in" filter="checkerboard(across)">
                                      <p:cBhvr>
                                        <p:cTn id="12" dur="500"/>
                                        <p:tgtEl>
                                          <p:spTgt spid="184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en-US"/>
              <a:t>Response to Hume</a:t>
            </a:r>
          </a:p>
        </p:txBody>
      </p:sp>
      <p:sp>
        <p:nvSpPr>
          <p:cNvPr id="19459" name="Rectangle 3"/>
          <p:cNvSpPr>
            <a:spLocks noGrp="1" noChangeArrowheads="1"/>
          </p:cNvSpPr>
          <p:nvPr>
            <p:ph type="body" idx="1"/>
          </p:nvPr>
        </p:nvSpPr>
        <p:spPr>
          <a:xfrm>
            <a:off x="1295400" y="1600200"/>
            <a:ext cx="6553200" cy="4525963"/>
          </a:xfrm>
        </p:spPr>
        <p:txBody>
          <a:bodyPr/>
          <a:lstStyle/>
          <a:p>
            <a:pPr>
              <a:buFontTx/>
              <a:buNone/>
            </a:pPr>
            <a:r>
              <a:rPr lang="en-US" altLang="en-US" b="1"/>
              <a:t>	4) Miracles are violations of natural law.</a:t>
            </a:r>
          </a:p>
          <a:p>
            <a:pPr lvl="1">
              <a:buFontTx/>
              <a:buNone/>
            </a:pPr>
            <a:r>
              <a:rPr lang="en-US" altLang="en-US"/>
              <a:t>	Strangely enough, 4) is true in an empirical sense, but it is not when used by Spinoza in his 1).  Miracles clearly go against what we normally experience. </a:t>
            </a:r>
          </a:p>
        </p:txBody>
      </p:sp>
    </p:spTree>
    <p:custDataLst>
      <p:tags r:id="rId1"/>
    </p:custDataLst>
  </p:cSld>
  <p:clrMapOvr>
    <a:masterClrMapping/>
  </p:clrMapOvr>
  <p:transition advTm="2911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checkerboard(across)">
                                      <p:cBhvr>
                                        <p:cTn id="7" dur="500"/>
                                        <p:tgtEl>
                                          <p:spTgt spid="194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checkerboard(across)">
                                      <p:cBhvr>
                                        <p:cTn id="12" dur="500"/>
                                        <p:tgtEl>
                                          <p:spTgt spid="194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tLang="en-US"/>
              <a:t>Response to Hume</a:t>
            </a:r>
          </a:p>
        </p:txBody>
      </p:sp>
      <p:sp>
        <p:nvSpPr>
          <p:cNvPr id="20483" name="Rectangle 3"/>
          <p:cNvSpPr>
            <a:spLocks noGrp="1" noChangeArrowheads="1"/>
          </p:cNvSpPr>
          <p:nvPr>
            <p:ph type="body" idx="1"/>
          </p:nvPr>
        </p:nvSpPr>
        <p:spPr/>
        <p:txBody>
          <a:bodyPr/>
          <a:lstStyle/>
          <a:p>
            <a:pPr>
              <a:buFontTx/>
              <a:buNone/>
            </a:pPr>
            <a:r>
              <a:rPr lang="en-US" altLang="en-US" b="1"/>
              <a:t>	5) Thus miracles go against the very evidence by which we determine matters of fact.</a:t>
            </a:r>
          </a:p>
          <a:p>
            <a:pPr lvl="1">
              <a:buFontTx/>
              <a:buNone/>
            </a:pPr>
            <a:r>
              <a:rPr lang="en-US" altLang="en-US"/>
              <a:t>	Hume is mistaken here, once we adjust 3) as above.  But he is correct in that we tend to be more skeptical in proportion to the peculiarity of the event reported (Cp report of recently seeing a close friend, George Bush, Ben Franklin, or God). </a:t>
            </a:r>
          </a:p>
        </p:txBody>
      </p:sp>
    </p:spTree>
    <p:custDataLst>
      <p:tags r:id="rId1"/>
    </p:custDataLst>
  </p:cSld>
  <p:clrMapOvr>
    <a:masterClrMapping/>
  </p:clrMapOvr>
  <p:transition advTm="5111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checkerboard(across)">
                                      <p:cBhvr>
                                        <p:cTn id="7" dur="500"/>
                                        <p:tgtEl>
                                          <p:spTgt spid="204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483">
                                            <p:txEl>
                                              <p:pRg st="1" end="1"/>
                                            </p:txEl>
                                          </p:spTgt>
                                        </p:tgtEl>
                                        <p:attrNameLst>
                                          <p:attrName>style.visibility</p:attrName>
                                        </p:attrNameLst>
                                      </p:cBhvr>
                                      <p:to>
                                        <p:strVal val="visible"/>
                                      </p:to>
                                    </p:set>
                                    <p:animEffect transition="in" filter="checkerboard(across)">
                                      <p:cBhvr>
                                        <p:cTn id="12" dur="500"/>
                                        <p:tgtEl>
                                          <p:spTgt spid="204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a:t>Introduction</a:t>
            </a:r>
          </a:p>
        </p:txBody>
      </p:sp>
      <p:sp>
        <p:nvSpPr>
          <p:cNvPr id="3075" name="Rectangle 3"/>
          <p:cNvSpPr>
            <a:spLocks noGrp="1" noChangeArrowheads="1"/>
          </p:cNvSpPr>
          <p:nvPr>
            <p:ph type="body" idx="1"/>
          </p:nvPr>
        </p:nvSpPr>
        <p:spPr>
          <a:xfrm>
            <a:off x="457200" y="1600200"/>
            <a:ext cx="8382000" cy="4525963"/>
          </a:xfrm>
        </p:spPr>
        <p:txBody>
          <a:bodyPr/>
          <a:lstStyle/>
          <a:p>
            <a:r>
              <a:rPr lang="en-US" altLang="en-US"/>
              <a:t>We will here respond to a number of the major arguments proposed against the occurrence of miracles.</a:t>
            </a:r>
          </a:p>
          <a:p>
            <a:r>
              <a:rPr lang="en-US" altLang="en-US"/>
              <a:t>For further discussion, see:</a:t>
            </a:r>
          </a:p>
          <a:p>
            <a:pPr lvl="1"/>
            <a:r>
              <a:rPr lang="en-US" altLang="en-US"/>
              <a:t>Geisler, </a:t>
            </a:r>
            <a:r>
              <a:rPr lang="en-US" altLang="en-US" i="1"/>
              <a:t>Miracles and the Modern Mind</a:t>
            </a:r>
            <a:r>
              <a:rPr lang="en-US" altLang="en-US"/>
              <a:t>  (1992) </a:t>
            </a:r>
          </a:p>
          <a:p>
            <a:pPr lvl="1"/>
            <a:r>
              <a:rPr lang="en-US" altLang="en-US"/>
              <a:t>Brown, </a:t>
            </a:r>
            <a:r>
              <a:rPr lang="en-US" altLang="en-US" i="1"/>
              <a:t>Miracles and the Critical Mind</a:t>
            </a:r>
            <a:r>
              <a:rPr lang="en-US" altLang="en-US"/>
              <a:t> (1984)</a:t>
            </a:r>
          </a:p>
          <a:p>
            <a:pPr lvl="1"/>
            <a:r>
              <a:rPr lang="en-US" altLang="en-US"/>
              <a:t>Geivett &amp; Habermas, </a:t>
            </a:r>
            <a:r>
              <a:rPr lang="en-US" altLang="en-US" i="1"/>
              <a:t>In Defense of Miracles</a:t>
            </a:r>
            <a:r>
              <a:rPr lang="en-US" altLang="en-US"/>
              <a:t> (1997) </a:t>
            </a:r>
          </a:p>
        </p:txBody>
      </p:sp>
    </p:spTree>
    <p:custDataLst>
      <p:tags r:id="rId1"/>
    </p:custDataLst>
  </p:cSld>
  <p:clrMapOvr>
    <a:masterClrMapping/>
  </p:clrMapOvr>
  <p:transition advTm="2988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3" end="3"/>
                                            </p:txEl>
                                          </p:spTgt>
                                        </p:tgtEl>
                                        <p:attrNameLst>
                                          <p:attrName>style.visibility</p:attrName>
                                        </p:attrNameLst>
                                      </p:cBhvr>
                                      <p:to>
                                        <p:strVal val="visible"/>
                                      </p:to>
                                    </p:set>
                                    <p:anim calcmode="lin" valueType="num">
                                      <p:cBhvr additive="base">
                                        <p:cTn id="25"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4" end="4"/>
                                            </p:txEl>
                                          </p:spTgt>
                                        </p:tgtEl>
                                        <p:attrNameLst>
                                          <p:attrName>style.visibility</p:attrName>
                                        </p:attrNameLst>
                                      </p:cBhvr>
                                      <p:to>
                                        <p:strVal val="visible"/>
                                      </p:to>
                                    </p:set>
                                    <p:anim calcmode="lin" valueType="num">
                                      <p:cBhvr additive="base">
                                        <p:cTn id="31"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a:t>Response to Hume</a:t>
            </a:r>
          </a:p>
        </p:txBody>
      </p:sp>
      <p:sp>
        <p:nvSpPr>
          <p:cNvPr id="21507" name="Rectangle 3"/>
          <p:cNvSpPr>
            <a:spLocks noGrp="1" noChangeArrowheads="1"/>
          </p:cNvSpPr>
          <p:nvPr>
            <p:ph type="body" idx="1"/>
          </p:nvPr>
        </p:nvSpPr>
        <p:spPr/>
        <p:txBody>
          <a:bodyPr/>
          <a:lstStyle/>
          <a:p>
            <a:pPr>
              <a:buFontTx/>
              <a:buNone/>
            </a:pPr>
            <a:r>
              <a:rPr lang="en-US" altLang="en-US" sz="2800" b="1"/>
              <a:t>	6) One should not accept testimony regarding a miracle unless all the alternatives would be more miraculous than the miracle itself.</a:t>
            </a:r>
          </a:p>
          <a:p>
            <a:pPr lvl="1">
              <a:buFontTx/>
              <a:buNone/>
            </a:pPr>
            <a:r>
              <a:rPr lang="en-US" altLang="en-US" sz="2400"/>
              <a:t>	Hume here guarantees that we will never accept the report of a miracle, nor probably even if we saw one ourselves, since witnesses can lie and senses can deceive.  Here is the rub:  Hume would have us explain away miracles even if they occur!  One can set the level of certainty so high that one will never admit a miracle.  A dangerous tactic! </a:t>
            </a:r>
          </a:p>
        </p:txBody>
      </p:sp>
    </p:spTree>
    <p:custDataLst>
      <p:tags r:id="rId1"/>
    </p:custDataLst>
  </p:cSld>
  <p:clrMapOvr>
    <a:masterClrMapping/>
  </p:clrMapOvr>
  <p:transition advTm="6400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checkerboard(across)">
                                      <p:cBhvr>
                                        <p:cTn id="7" dur="500"/>
                                        <p:tgtEl>
                                          <p:spTgt spid="215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checkerboard(across)">
                                      <p:cBhvr>
                                        <p:cTn id="12" dur="500"/>
                                        <p:tgtEl>
                                          <p:spTgt spid="215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l"/>
            <a:r>
              <a:rPr lang="en-US" altLang="en-US" sz="4000"/>
              <a:t>The Practical Irrelevance </a:t>
            </a:r>
            <a:br>
              <a:rPr lang="en-US" altLang="en-US" sz="4000"/>
            </a:br>
            <a:r>
              <a:rPr lang="en-US" altLang="en-US" sz="4000"/>
              <a:t>of Miracles (Kant) </a:t>
            </a:r>
          </a:p>
        </p:txBody>
      </p:sp>
      <p:sp>
        <p:nvSpPr>
          <p:cNvPr id="22531" name="Rectangle 3"/>
          <p:cNvSpPr>
            <a:spLocks noGrp="1" noChangeArrowheads="1"/>
          </p:cNvSpPr>
          <p:nvPr>
            <p:ph type="body" idx="1"/>
          </p:nvPr>
        </p:nvSpPr>
        <p:spPr>
          <a:xfrm>
            <a:off x="457200" y="1752600"/>
            <a:ext cx="8229600" cy="4800600"/>
          </a:xfrm>
        </p:spPr>
        <p:txBody>
          <a:bodyPr/>
          <a:lstStyle/>
          <a:p>
            <a:pPr>
              <a:lnSpc>
                <a:spcPct val="80000"/>
              </a:lnSpc>
              <a:buFontTx/>
              <a:buNone/>
            </a:pPr>
            <a:r>
              <a:rPr lang="en-US" altLang="en-US" sz="2400" b="1"/>
              <a:t>Newman/Geisler/Brown version of Kant's Argument: </a:t>
            </a:r>
          </a:p>
          <a:p>
            <a:pPr lvl="1">
              <a:lnSpc>
                <a:spcPct val="80000"/>
              </a:lnSpc>
            </a:pPr>
            <a:r>
              <a:rPr lang="en-US" altLang="en-US" sz="2000"/>
              <a:t>1) We cannot know things as they really are, but only as they appear to us.</a:t>
            </a:r>
          </a:p>
          <a:p>
            <a:pPr lvl="1">
              <a:lnSpc>
                <a:spcPct val="80000"/>
              </a:lnSpc>
            </a:pPr>
            <a:r>
              <a:rPr lang="en-US" altLang="en-US" sz="2000"/>
              <a:t>2) Therefore, any claimed knowledge of God and transcendent reality is just unwarranted speculation. </a:t>
            </a:r>
          </a:p>
          <a:p>
            <a:pPr lvl="1">
              <a:lnSpc>
                <a:spcPct val="80000"/>
              </a:lnSpc>
            </a:pPr>
            <a:r>
              <a:rPr lang="en-US" altLang="en-US" sz="2000"/>
              <a:t>3) Nevertheless, in order to function practically in this world, we postulate God, freedom, and immortality as a basis for morality and duty.</a:t>
            </a:r>
          </a:p>
          <a:p>
            <a:pPr lvl="1">
              <a:lnSpc>
                <a:spcPct val="80000"/>
              </a:lnSpc>
            </a:pPr>
            <a:r>
              <a:rPr lang="en-US" altLang="en-US" sz="2000"/>
              <a:t>4) Miracles either happen daily, seldom or never.</a:t>
            </a:r>
          </a:p>
          <a:p>
            <a:pPr lvl="2">
              <a:lnSpc>
                <a:spcPct val="80000"/>
              </a:lnSpc>
            </a:pPr>
            <a:r>
              <a:rPr lang="en-US" altLang="en-US" sz="1800"/>
              <a:t>If daily, not miracle but natural law;</a:t>
            </a:r>
          </a:p>
          <a:p>
            <a:pPr lvl="2">
              <a:lnSpc>
                <a:spcPct val="80000"/>
              </a:lnSpc>
            </a:pPr>
            <a:r>
              <a:rPr lang="en-US" altLang="en-US" sz="1800"/>
              <a:t>If seldom, no basis for knowing them.</a:t>
            </a:r>
          </a:p>
          <a:p>
            <a:pPr lvl="2">
              <a:lnSpc>
                <a:spcPct val="80000"/>
              </a:lnSpc>
            </a:pPr>
            <a:r>
              <a:rPr lang="en-US" altLang="en-US" sz="1800"/>
              <a:t>So probably never.</a:t>
            </a:r>
          </a:p>
          <a:p>
            <a:pPr lvl="1">
              <a:lnSpc>
                <a:spcPct val="80000"/>
              </a:lnSpc>
            </a:pPr>
            <a:r>
              <a:rPr lang="en-US" altLang="en-US" sz="2000"/>
              <a:t>5) True religion, consisting of fulfilling all duties as though they were divine commands, needs no miracle to do what is right.  Miracles, rather, tend to corrupt one's motives.</a:t>
            </a:r>
          </a:p>
          <a:p>
            <a:pPr lvl="1">
              <a:lnSpc>
                <a:spcPct val="80000"/>
              </a:lnSpc>
            </a:pPr>
            <a:r>
              <a:rPr lang="en-US" altLang="en-US" sz="2000"/>
              <a:t>6) Therefore, miracles are irrelevant to everyday life and true religion.</a:t>
            </a:r>
          </a:p>
        </p:txBody>
      </p:sp>
      <p:pic>
        <p:nvPicPr>
          <p:cNvPr id="22532" name="Picture 4" descr="immanuel-kant"/>
          <p:cNvPicPr>
            <a:picLocks noChangeAspect="1" noChangeArrowheads="1"/>
          </p:cNvPicPr>
          <p:nvPr/>
        </p:nvPicPr>
        <p:blipFill>
          <a:blip r:embed="rId3" cstate="print">
            <a:extLst>
              <a:ext uri="{28A0092B-C50C-407E-A947-70E740481C1C}">
                <a14:useLocalDpi xmlns:a14="http://schemas.microsoft.com/office/drawing/2010/main" val="0"/>
              </a:ext>
            </a:extLst>
          </a:blip>
          <a:srcRect b="20000"/>
          <a:stretch>
            <a:fillRect/>
          </a:stretch>
        </p:blipFill>
        <p:spPr bwMode="auto">
          <a:xfrm>
            <a:off x="7427913" y="228600"/>
            <a:ext cx="1368425" cy="1447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7350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531">
                                            <p:txEl>
                                              <p:pRg st="1" end="1"/>
                                            </p:txEl>
                                          </p:spTgt>
                                        </p:tgtEl>
                                        <p:attrNameLst>
                                          <p:attrName>style.visibility</p:attrName>
                                        </p:attrNameLst>
                                      </p:cBhvr>
                                      <p:to>
                                        <p:strVal val="visible"/>
                                      </p:to>
                                    </p:set>
                                    <p:anim calcmode="lin" valueType="num">
                                      <p:cBhvr additive="base">
                                        <p:cTn id="13" dur="5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531">
                                            <p:txEl>
                                              <p:pRg st="2" end="2"/>
                                            </p:txEl>
                                          </p:spTgt>
                                        </p:tgtEl>
                                        <p:attrNameLst>
                                          <p:attrName>style.visibility</p:attrName>
                                        </p:attrNameLst>
                                      </p:cBhvr>
                                      <p:to>
                                        <p:strVal val="visible"/>
                                      </p:to>
                                    </p:set>
                                    <p:anim calcmode="lin" valueType="num">
                                      <p:cBhvr additive="base">
                                        <p:cTn id="19" dur="500" fill="hold"/>
                                        <p:tgtEl>
                                          <p:spTgt spid="225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5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531">
                                            <p:txEl>
                                              <p:pRg st="3" end="3"/>
                                            </p:txEl>
                                          </p:spTgt>
                                        </p:tgtEl>
                                        <p:attrNameLst>
                                          <p:attrName>style.visibility</p:attrName>
                                        </p:attrNameLst>
                                      </p:cBhvr>
                                      <p:to>
                                        <p:strVal val="visible"/>
                                      </p:to>
                                    </p:set>
                                    <p:anim calcmode="lin" valueType="num">
                                      <p:cBhvr additive="base">
                                        <p:cTn id="25" dur="500" fill="hold"/>
                                        <p:tgtEl>
                                          <p:spTgt spid="225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5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531">
                                            <p:txEl>
                                              <p:pRg st="4" end="4"/>
                                            </p:txEl>
                                          </p:spTgt>
                                        </p:tgtEl>
                                        <p:attrNameLst>
                                          <p:attrName>style.visibility</p:attrName>
                                        </p:attrNameLst>
                                      </p:cBhvr>
                                      <p:to>
                                        <p:strVal val="visible"/>
                                      </p:to>
                                    </p:set>
                                    <p:anim calcmode="lin" valueType="num">
                                      <p:cBhvr additive="base">
                                        <p:cTn id="31" dur="500" fill="hold"/>
                                        <p:tgtEl>
                                          <p:spTgt spid="2253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5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531">
                                            <p:txEl>
                                              <p:pRg st="5" end="5"/>
                                            </p:txEl>
                                          </p:spTgt>
                                        </p:tgtEl>
                                        <p:attrNameLst>
                                          <p:attrName>style.visibility</p:attrName>
                                        </p:attrNameLst>
                                      </p:cBhvr>
                                      <p:to>
                                        <p:strVal val="visible"/>
                                      </p:to>
                                    </p:set>
                                    <p:anim calcmode="lin" valueType="num">
                                      <p:cBhvr additive="base">
                                        <p:cTn id="37" dur="500" fill="hold"/>
                                        <p:tgtEl>
                                          <p:spTgt spid="2253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253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531">
                                            <p:txEl>
                                              <p:pRg st="6" end="6"/>
                                            </p:txEl>
                                          </p:spTgt>
                                        </p:tgtEl>
                                        <p:attrNameLst>
                                          <p:attrName>style.visibility</p:attrName>
                                        </p:attrNameLst>
                                      </p:cBhvr>
                                      <p:to>
                                        <p:strVal val="visible"/>
                                      </p:to>
                                    </p:set>
                                    <p:anim calcmode="lin" valueType="num">
                                      <p:cBhvr additive="base">
                                        <p:cTn id="43" dur="500" fill="hold"/>
                                        <p:tgtEl>
                                          <p:spTgt spid="2253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253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531">
                                            <p:txEl>
                                              <p:pRg st="7" end="7"/>
                                            </p:txEl>
                                          </p:spTgt>
                                        </p:tgtEl>
                                        <p:attrNameLst>
                                          <p:attrName>style.visibility</p:attrName>
                                        </p:attrNameLst>
                                      </p:cBhvr>
                                      <p:to>
                                        <p:strVal val="visible"/>
                                      </p:to>
                                    </p:set>
                                    <p:anim calcmode="lin" valueType="num">
                                      <p:cBhvr additive="base">
                                        <p:cTn id="49" dur="500" fill="hold"/>
                                        <p:tgtEl>
                                          <p:spTgt spid="2253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253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2531">
                                            <p:txEl>
                                              <p:pRg st="8" end="8"/>
                                            </p:txEl>
                                          </p:spTgt>
                                        </p:tgtEl>
                                        <p:attrNameLst>
                                          <p:attrName>style.visibility</p:attrName>
                                        </p:attrNameLst>
                                      </p:cBhvr>
                                      <p:to>
                                        <p:strVal val="visible"/>
                                      </p:to>
                                    </p:set>
                                    <p:anim calcmode="lin" valueType="num">
                                      <p:cBhvr additive="base">
                                        <p:cTn id="55" dur="500" fill="hold"/>
                                        <p:tgtEl>
                                          <p:spTgt spid="22531">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253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2531">
                                            <p:txEl>
                                              <p:pRg st="9" end="9"/>
                                            </p:txEl>
                                          </p:spTgt>
                                        </p:tgtEl>
                                        <p:attrNameLst>
                                          <p:attrName>style.visibility</p:attrName>
                                        </p:attrNameLst>
                                      </p:cBhvr>
                                      <p:to>
                                        <p:strVal val="visible"/>
                                      </p:to>
                                    </p:set>
                                    <p:anim calcmode="lin" valueType="num">
                                      <p:cBhvr additive="base">
                                        <p:cTn id="61" dur="500" fill="hold"/>
                                        <p:tgtEl>
                                          <p:spTgt spid="22531">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253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n-US"/>
              <a:t>Response to Kant</a:t>
            </a:r>
          </a:p>
        </p:txBody>
      </p:sp>
      <p:sp>
        <p:nvSpPr>
          <p:cNvPr id="23555" name="Rectangle 3"/>
          <p:cNvSpPr>
            <a:spLocks noGrp="1" noChangeArrowheads="1"/>
          </p:cNvSpPr>
          <p:nvPr>
            <p:ph type="body" idx="1"/>
          </p:nvPr>
        </p:nvSpPr>
        <p:spPr>
          <a:xfrm>
            <a:off x="1752600" y="1600200"/>
            <a:ext cx="5638800" cy="4525963"/>
          </a:xfrm>
        </p:spPr>
        <p:txBody>
          <a:bodyPr/>
          <a:lstStyle/>
          <a:p>
            <a:pPr>
              <a:buFontTx/>
              <a:buNone/>
            </a:pPr>
            <a:r>
              <a:rPr lang="en-US" altLang="en-US" b="1"/>
              <a:t>	1) We cannot know things as they really are, but only as they appear to us. </a:t>
            </a:r>
          </a:p>
          <a:p>
            <a:pPr lvl="1">
              <a:buFontTx/>
              <a:buNone/>
            </a:pPr>
            <a:r>
              <a:rPr lang="en-US" altLang="en-US"/>
              <a:t>	We cannot know that "we cannot know things as they really are" unless we know how they really are!  Statement 1) is self-defeating. </a:t>
            </a:r>
          </a:p>
        </p:txBody>
      </p:sp>
    </p:spTree>
    <p:custDataLst>
      <p:tags r:id="rId1"/>
    </p:custDataLst>
  </p:cSld>
  <p:clrMapOvr>
    <a:masterClrMapping/>
  </p:clrMapOvr>
  <p:transition advTm="3615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checkerboard(across)">
                                      <p:cBhvr>
                                        <p:cTn id="7" dur="500"/>
                                        <p:tgtEl>
                                          <p:spTgt spid="235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3555">
                                            <p:txEl>
                                              <p:pRg st="1" end="1"/>
                                            </p:txEl>
                                          </p:spTgt>
                                        </p:tgtEl>
                                        <p:attrNameLst>
                                          <p:attrName>style.visibility</p:attrName>
                                        </p:attrNameLst>
                                      </p:cBhvr>
                                      <p:to>
                                        <p:strVal val="visible"/>
                                      </p:to>
                                    </p:set>
                                    <p:animEffect transition="in" filter="checkerboard(across)">
                                      <p:cBhvr>
                                        <p:cTn id="12" dur="500"/>
                                        <p:tgtEl>
                                          <p:spTgt spid="235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a:t>Response to Kant</a:t>
            </a:r>
          </a:p>
        </p:txBody>
      </p:sp>
      <p:sp>
        <p:nvSpPr>
          <p:cNvPr id="24579" name="Rectangle 3"/>
          <p:cNvSpPr>
            <a:spLocks noGrp="1" noChangeArrowheads="1"/>
          </p:cNvSpPr>
          <p:nvPr>
            <p:ph type="body" idx="1"/>
          </p:nvPr>
        </p:nvSpPr>
        <p:spPr>
          <a:xfrm>
            <a:off x="762000" y="1600200"/>
            <a:ext cx="7772400" cy="4525963"/>
          </a:xfrm>
        </p:spPr>
        <p:txBody>
          <a:bodyPr/>
          <a:lstStyle/>
          <a:p>
            <a:pPr>
              <a:buFontTx/>
              <a:buNone/>
            </a:pPr>
            <a:r>
              <a:rPr lang="en-US" altLang="en-US"/>
              <a:t>	</a:t>
            </a:r>
            <a:r>
              <a:rPr lang="en-US" altLang="en-US" b="1"/>
              <a:t>2) Therefore, any claimed knowledge of God and transcendent reality is just unwarranted speculation. </a:t>
            </a:r>
          </a:p>
          <a:p>
            <a:pPr lvl="1">
              <a:buFontTx/>
              <a:buNone/>
            </a:pPr>
            <a:r>
              <a:rPr lang="en-US" altLang="en-US"/>
              <a:t>	God, who knows things as they really are, can reveal to us what we need to know along these lines, having created our capacities and knowing our limitations.  Of course, not every claim to revelation is valid. </a:t>
            </a:r>
          </a:p>
        </p:txBody>
      </p:sp>
    </p:spTree>
    <p:custDataLst>
      <p:tags r:id="rId1"/>
    </p:custDataLst>
  </p:cSld>
  <p:clrMapOvr>
    <a:masterClrMapping/>
  </p:clrMapOvr>
  <p:transition advTm="3546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checkerboard(across)">
                                      <p:cBhvr>
                                        <p:cTn id="7" dur="5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4579">
                                            <p:txEl>
                                              <p:pRg st="1" end="1"/>
                                            </p:txEl>
                                          </p:spTgt>
                                        </p:tgtEl>
                                        <p:attrNameLst>
                                          <p:attrName>style.visibility</p:attrName>
                                        </p:attrNameLst>
                                      </p:cBhvr>
                                      <p:to>
                                        <p:strVal val="visible"/>
                                      </p:to>
                                    </p:set>
                                    <p:animEffect transition="in" filter="checkerboard(across)">
                                      <p:cBhvr>
                                        <p:cTn id="12" dur="500"/>
                                        <p:tgtEl>
                                          <p:spTgt spid="245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a:t>Response to Kant</a:t>
            </a:r>
          </a:p>
        </p:txBody>
      </p:sp>
      <p:sp>
        <p:nvSpPr>
          <p:cNvPr id="25603" name="Rectangle 3"/>
          <p:cNvSpPr>
            <a:spLocks noGrp="1" noChangeArrowheads="1"/>
          </p:cNvSpPr>
          <p:nvPr>
            <p:ph type="body" idx="1"/>
          </p:nvPr>
        </p:nvSpPr>
        <p:spPr/>
        <p:txBody>
          <a:bodyPr/>
          <a:lstStyle/>
          <a:p>
            <a:pPr>
              <a:buFontTx/>
              <a:buNone/>
            </a:pPr>
            <a:r>
              <a:rPr lang="en-US" altLang="en-US"/>
              <a:t>	</a:t>
            </a:r>
            <a:r>
              <a:rPr lang="en-US" altLang="en-US" b="1"/>
              <a:t>3) Nevertheless, in order to function practically in this world, we postulate God, freedom, and immortality as a basis for morality and duty.</a:t>
            </a:r>
          </a:p>
          <a:p>
            <a:pPr lvl="1">
              <a:buFontTx/>
              <a:buNone/>
            </a:pPr>
            <a:r>
              <a:rPr lang="en-US" altLang="en-US"/>
              <a:t>	God, freedom and immortality are indeed a basis for morality and duty, but those with Kant's epistemology have no strength to stand against the forces of skepticism which deny these.  See Lewis, </a:t>
            </a:r>
            <a:r>
              <a:rPr lang="en-US" altLang="en-US" i="1"/>
              <a:t>Pilgrim's Regress</a:t>
            </a:r>
            <a:r>
              <a:rPr lang="en-US" altLang="en-US"/>
              <a:t>.</a:t>
            </a:r>
          </a:p>
        </p:txBody>
      </p:sp>
    </p:spTree>
    <p:custDataLst>
      <p:tags r:id="rId1"/>
    </p:custDataLst>
  </p:cSld>
  <p:clrMapOvr>
    <a:masterClrMapping/>
  </p:clrMapOvr>
  <p:transition advTm="4455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checkerboard(across)">
                                      <p:cBhvr>
                                        <p:cTn id="7" dur="500"/>
                                        <p:tgtEl>
                                          <p:spTgt spid="256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5603">
                                            <p:txEl>
                                              <p:pRg st="1" end="1"/>
                                            </p:txEl>
                                          </p:spTgt>
                                        </p:tgtEl>
                                        <p:attrNameLst>
                                          <p:attrName>style.visibility</p:attrName>
                                        </p:attrNameLst>
                                      </p:cBhvr>
                                      <p:to>
                                        <p:strVal val="visible"/>
                                      </p:to>
                                    </p:set>
                                    <p:animEffect transition="in" filter="checkerboard(across)">
                                      <p:cBhvr>
                                        <p:cTn id="12" dur="500"/>
                                        <p:tgtEl>
                                          <p:spTgt spid="256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a:t>Response to Kant</a:t>
            </a:r>
          </a:p>
        </p:txBody>
      </p:sp>
      <p:sp>
        <p:nvSpPr>
          <p:cNvPr id="26627" name="Rectangle 3"/>
          <p:cNvSpPr>
            <a:spLocks noGrp="1" noChangeArrowheads="1"/>
          </p:cNvSpPr>
          <p:nvPr>
            <p:ph type="body" idx="1"/>
          </p:nvPr>
        </p:nvSpPr>
        <p:spPr>
          <a:xfrm>
            <a:off x="457200" y="1600200"/>
            <a:ext cx="8229600" cy="5257800"/>
          </a:xfrm>
        </p:spPr>
        <p:txBody>
          <a:bodyPr/>
          <a:lstStyle/>
          <a:p>
            <a:pPr>
              <a:lnSpc>
                <a:spcPct val="80000"/>
              </a:lnSpc>
              <a:buFontTx/>
              <a:buNone/>
            </a:pPr>
            <a:r>
              <a:rPr lang="en-US" altLang="en-US" sz="2800" b="1"/>
              <a:t>	4) Miracles either happen daily, seldom or never.</a:t>
            </a:r>
          </a:p>
          <a:p>
            <a:pPr lvl="1">
              <a:lnSpc>
                <a:spcPct val="80000"/>
              </a:lnSpc>
            </a:pPr>
            <a:r>
              <a:rPr lang="en-US" altLang="en-US" sz="2400" b="1"/>
              <a:t>If daily, not miracle but natural law;</a:t>
            </a:r>
          </a:p>
          <a:p>
            <a:pPr lvl="1">
              <a:lnSpc>
                <a:spcPct val="80000"/>
              </a:lnSpc>
            </a:pPr>
            <a:r>
              <a:rPr lang="en-US" altLang="en-US" sz="2400" b="1"/>
              <a:t>If seldom, no basis for knowing them.</a:t>
            </a:r>
          </a:p>
          <a:p>
            <a:pPr lvl="1">
              <a:lnSpc>
                <a:spcPct val="80000"/>
              </a:lnSpc>
            </a:pPr>
            <a:r>
              <a:rPr lang="en-US" altLang="en-US" sz="2400" b="1"/>
              <a:t>So probably never.</a:t>
            </a:r>
          </a:p>
          <a:p>
            <a:pPr>
              <a:lnSpc>
                <a:spcPct val="80000"/>
              </a:lnSpc>
              <a:buFontTx/>
              <a:buNone/>
            </a:pPr>
            <a:r>
              <a:rPr lang="en-US" altLang="en-US" sz="2800"/>
              <a:t>	Jesus probably worked miracles daily during his ministry on earth, and they have probably occurred very rarely at some other times in human history (1 Sam 3:1).  We are not suggesting that we would fully understand a miracle or be absolutely certain whether an event was miraculous or not, but certain miracles exhaust the available probabilities.  See Judg 6:36-40; 1 Sam 6:1-9.</a:t>
            </a:r>
          </a:p>
        </p:txBody>
      </p:sp>
    </p:spTree>
    <p:custDataLst>
      <p:tags r:id="rId1"/>
    </p:custDataLst>
  </p:cSld>
  <p:clrMapOvr>
    <a:masterClrMapping/>
  </p:clrMapOvr>
  <p:transition advTm="4303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checkerboard(across)">
                                      <p:cBhvr>
                                        <p:cTn id="7" dur="500"/>
                                        <p:tgtEl>
                                          <p:spTgt spid="266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Effect transition="in" filter="checkerboard(across)">
                                      <p:cBhvr>
                                        <p:cTn id="12" dur="500"/>
                                        <p:tgtEl>
                                          <p:spTgt spid="266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6627">
                                            <p:txEl>
                                              <p:pRg st="2" end="2"/>
                                            </p:txEl>
                                          </p:spTgt>
                                        </p:tgtEl>
                                        <p:attrNameLst>
                                          <p:attrName>style.visibility</p:attrName>
                                        </p:attrNameLst>
                                      </p:cBhvr>
                                      <p:to>
                                        <p:strVal val="visible"/>
                                      </p:to>
                                    </p:set>
                                    <p:animEffect transition="in" filter="checkerboard(across)">
                                      <p:cBhvr>
                                        <p:cTn id="17" dur="500"/>
                                        <p:tgtEl>
                                          <p:spTgt spid="266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6627">
                                            <p:txEl>
                                              <p:pRg st="3" end="3"/>
                                            </p:txEl>
                                          </p:spTgt>
                                        </p:tgtEl>
                                        <p:attrNameLst>
                                          <p:attrName>style.visibility</p:attrName>
                                        </p:attrNameLst>
                                      </p:cBhvr>
                                      <p:to>
                                        <p:strVal val="visible"/>
                                      </p:to>
                                    </p:set>
                                    <p:animEffect transition="in" filter="checkerboard(across)">
                                      <p:cBhvr>
                                        <p:cTn id="22" dur="500"/>
                                        <p:tgtEl>
                                          <p:spTgt spid="266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6627">
                                            <p:txEl>
                                              <p:pRg st="4" end="4"/>
                                            </p:txEl>
                                          </p:spTgt>
                                        </p:tgtEl>
                                        <p:attrNameLst>
                                          <p:attrName>style.visibility</p:attrName>
                                        </p:attrNameLst>
                                      </p:cBhvr>
                                      <p:to>
                                        <p:strVal val="visible"/>
                                      </p:to>
                                    </p:set>
                                    <p:animEffect transition="in" filter="checkerboard(across)">
                                      <p:cBhvr>
                                        <p:cTn id="27" dur="500"/>
                                        <p:tgtEl>
                                          <p:spTgt spid="266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a:t>Miracles Rare</a:t>
            </a:r>
          </a:p>
        </p:txBody>
      </p:sp>
      <p:sp>
        <p:nvSpPr>
          <p:cNvPr id="28675" name="Rectangle 3"/>
          <p:cNvSpPr>
            <a:spLocks noGrp="1" noChangeArrowheads="1"/>
          </p:cNvSpPr>
          <p:nvPr>
            <p:ph type="body" idx="1"/>
          </p:nvPr>
        </p:nvSpPr>
        <p:spPr>
          <a:xfrm>
            <a:off x="457200" y="1600200"/>
            <a:ext cx="8229600" cy="4953000"/>
          </a:xfrm>
        </p:spPr>
        <p:txBody>
          <a:bodyPr/>
          <a:lstStyle/>
          <a:p>
            <a:pPr>
              <a:lnSpc>
                <a:spcPct val="80000"/>
              </a:lnSpc>
            </a:pPr>
            <a:r>
              <a:rPr lang="en-US" altLang="en-US" sz="2800"/>
              <a:t>1Sam 3:1 (NIV) The boy Samuel ministered before the LORD under Eli. In those days the word of the LORD was rare; there were not many visions. </a:t>
            </a:r>
          </a:p>
          <a:p>
            <a:pPr>
              <a:lnSpc>
                <a:spcPct val="80000"/>
              </a:lnSpc>
            </a:pPr>
            <a:r>
              <a:rPr lang="en-US" altLang="en-US" sz="2800"/>
              <a:t>Judg 6:12 (NIV) When the angel of the LORD appeared to Gideon, he said, "The LORD is with you, mighty warrior." 13 "But sir," Gideon replied, "if the LORD is with us, why has all this happened to us? Where are all his wonders that our fathers told us about when they said, 'Did not the LORD bring us up out of Egypt?' But now the LORD has abandoned us and put us into the hand of Midian." </a:t>
            </a:r>
          </a:p>
          <a:p>
            <a:pPr>
              <a:lnSpc>
                <a:spcPct val="80000"/>
              </a:lnSpc>
            </a:pPr>
            <a:endParaRPr lang="en-US" altLang="en-US" sz="2800"/>
          </a:p>
        </p:txBody>
      </p:sp>
    </p:spTree>
    <p:custDataLst>
      <p:tags r:id="rId1"/>
    </p:custDataLst>
  </p:cSld>
  <p:clrMapOvr>
    <a:masterClrMapping/>
  </p:clrMapOvr>
  <p:transition advTm="7255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checkerboard(across)">
                                      <p:cBhvr>
                                        <p:cTn id="7" dur="500"/>
                                        <p:tgtEl>
                                          <p:spTgt spid="286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checkerboard(across)">
                                      <p:cBhvr>
                                        <p:cTn id="12" dur="500"/>
                                        <p:tgtEl>
                                          <p:spTgt spid="286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en-US"/>
              <a:t>Exhaust Probabilities</a:t>
            </a:r>
          </a:p>
        </p:txBody>
      </p:sp>
      <p:sp>
        <p:nvSpPr>
          <p:cNvPr id="29699" name="Rectangle 3"/>
          <p:cNvSpPr>
            <a:spLocks noGrp="1" noChangeArrowheads="1"/>
          </p:cNvSpPr>
          <p:nvPr>
            <p:ph type="body" idx="1"/>
          </p:nvPr>
        </p:nvSpPr>
        <p:spPr/>
        <p:txBody>
          <a:bodyPr/>
          <a:lstStyle/>
          <a:p>
            <a:pPr>
              <a:lnSpc>
                <a:spcPct val="90000"/>
              </a:lnSpc>
              <a:buFontTx/>
              <a:buNone/>
            </a:pPr>
            <a:r>
              <a:rPr lang="en-US" altLang="en-US" sz="2400"/>
              <a:t>	Judg 6:36 (NIV) Gideon said to God, "If you will save Israel by my hand as you have promised</a:t>
            </a:r>
            <a:r>
              <a:rPr lang="en-US" altLang="en-US" sz="2400">
                <a:latin typeface="WP TypographicSymbols" pitchFamily="2" charset="0"/>
              </a:rPr>
              <a:t>n</a:t>
            </a:r>
            <a:r>
              <a:rPr lang="en-US" altLang="en-US" sz="2400"/>
              <a:t> 37 look, I will place a wool fleece on the threshing floor. If there is dew only on the fleece and all the ground is dry, then I will know that you will save Israel by my hand, as you said." 38 And that is what happened. Gideon rose early the next day; he squeezed the fleece and wrung out the dew</a:t>
            </a:r>
            <a:r>
              <a:rPr lang="en-US" altLang="en-US" sz="2400">
                <a:latin typeface="WP TypographicSymbols" pitchFamily="2" charset="0"/>
              </a:rPr>
              <a:t>n</a:t>
            </a:r>
            <a:r>
              <a:rPr lang="en-US" altLang="en-US" sz="2400"/>
              <a:t>a bowlful of water. 39 Then Gideon said to God, "Do not be angry with me. Let me make just one more request. Allow me one more test with the fleece. This time make the fleece dry and the ground covered with dew." 40 That night God did so. Only the fleece was dry; all the ground was covered with dew. </a:t>
            </a:r>
          </a:p>
        </p:txBody>
      </p:sp>
    </p:spTree>
    <p:custDataLst>
      <p:tags r:id="rId1"/>
    </p:custDataLst>
  </p:cSld>
  <p:clrMapOvr>
    <a:masterClrMapping/>
  </p:clrMapOvr>
  <p:transition advTm="5967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checkerboard(across)">
                                      <p:cBhvr>
                                        <p:cTn id="7" dur="500"/>
                                        <p:tgtEl>
                                          <p:spTgt spid="296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a:t>Exhaust Probabilities</a:t>
            </a:r>
          </a:p>
        </p:txBody>
      </p:sp>
      <p:sp>
        <p:nvSpPr>
          <p:cNvPr id="30723" name="Rectangle 3"/>
          <p:cNvSpPr>
            <a:spLocks noGrp="1" noChangeArrowheads="1"/>
          </p:cNvSpPr>
          <p:nvPr>
            <p:ph type="body" idx="1"/>
          </p:nvPr>
        </p:nvSpPr>
        <p:spPr>
          <a:xfrm>
            <a:off x="0" y="1371600"/>
            <a:ext cx="8686800" cy="4953000"/>
          </a:xfrm>
        </p:spPr>
        <p:txBody>
          <a:bodyPr/>
          <a:lstStyle/>
          <a:p>
            <a:pPr>
              <a:lnSpc>
                <a:spcPct val="80000"/>
              </a:lnSpc>
              <a:buFontTx/>
              <a:buNone/>
            </a:pPr>
            <a:r>
              <a:rPr lang="en-US" altLang="en-US" sz="2400"/>
              <a:t>	1Sam 6:1 (NIV) When the ark of the LORD had been in Philistine territory seven months, 2 the Philistines called for the priests and the diviners and said, "What shall we do with the ark of the LORD? Tell us how we should send it back to its place." … 6 "Why do you harden your hearts as the Egyptians and Pharaoh did? When he [God] treated them harshly, did they not send the Israelites out so they could go on their way? 7 Now then, get a new cart ready, with two cows that have calved and have never been yoked. Hitch the cows to the cart, but take their calves away and pen them up. 8 Take the ark of the LORD and put it on the cart, and in a chest beside it put the gold objects you are sending back to him as a guilt offering. Send it on its way, 9 but keep watching it. If it goes up to its own territory, toward Beth Shemesh, then the LORD has brought this great disaster on us. But if it does not, then we will know that it was not his hand that struck us and that it happened to us by chance." </a:t>
            </a:r>
          </a:p>
        </p:txBody>
      </p:sp>
    </p:spTree>
    <p:custDataLst>
      <p:tags r:id="rId1"/>
    </p:custDataLst>
  </p:cSld>
  <p:clrMapOvr>
    <a:masterClrMapping/>
  </p:clrMapOvr>
  <p:transition advTm="11958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checkerboard(across)">
                                      <p:cBhvr>
                                        <p:cTn id="7" dur="500"/>
                                        <p:tgtEl>
                                          <p:spTgt spid="307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a:t>Response to Kant</a:t>
            </a:r>
          </a:p>
        </p:txBody>
      </p:sp>
      <p:sp>
        <p:nvSpPr>
          <p:cNvPr id="27651" name="Rectangle 3"/>
          <p:cNvSpPr>
            <a:spLocks noGrp="1" noChangeArrowheads="1"/>
          </p:cNvSpPr>
          <p:nvPr>
            <p:ph type="body" idx="1"/>
          </p:nvPr>
        </p:nvSpPr>
        <p:spPr/>
        <p:txBody>
          <a:bodyPr/>
          <a:lstStyle/>
          <a:p>
            <a:pPr>
              <a:buFontTx/>
              <a:buNone/>
            </a:pPr>
            <a:r>
              <a:rPr lang="en-US" altLang="en-US" sz="2800" b="1"/>
              <a:t>	5) True religion, consisting of fulfilling all duties as though they were divine commands, needs no miracle to do what is right.  Miracles, rather, tend to corrupt one's motives. </a:t>
            </a:r>
          </a:p>
          <a:p>
            <a:pPr lvl="1">
              <a:buFontTx/>
              <a:buNone/>
            </a:pPr>
            <a:r>
              <a:rPr lang="en-US" altLang="en-US" sz="2400"/>
              <a:t>	True, but man is no longer capable of doing what is right, and needs a redemptive miracle of atonement and regeneration to solve this.  The miracles of Scripture point to the Redeemer God who is able and willing to intervene for our salvation. </a:t>
            </a:r>
          </a:p>
        </p:txBody>
      </p:sp>
    </p:spTree>
    <p:custDataLst>
      <p:tags r:id="rId1"/>
    </p:custDataLst>
  </p:cSld>
  <p:clrMapOvr>
    <a:masterClrMapping/>
  </p:clrMapOvr>
  <p:transition advTm="7370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checkerboard(across)">
                                      <p:cBhvr>
                                        <p:cTn id="7" dur="500"/>
                                        <p:tgtEl>
                                          <p:spTgt spid="276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checkerboard(across)">
                                      <p:cBhvr>
                                        <p:cTn id="12" dur="500"/>
                                        <p:tgtEl>
                                          <p:spTgt spid="276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lgn="l"/>
            <a:r>
              <a:rPr lang="en-US" altLang="en-US" sz="4000"/>
              <a:t>The Deductive Impossibility </a:t>
            </a:r>
            <a:br>
              <a:rPr lang="en-US" altLang="en-US" sz="4000"/>
            </a:br>
            <a:r>
              <a:rPr lang="en-US" altLang="en-US" sz="4000"/>
              <a:t>of Miracles (Spinoza) </a:t>
            </a:r>
          </a:p>
        </p:txBody>
      </p:sp>
      <p:sp>
        <p:nvSpPr>
          <p:cNvPr id="4099" name="Rectangle 3"/>
          <p:cNvSpPr>
            <a:spLocks noGrp="1" noChangeArrowheads="1"/>
          </p:cNvSpPr>
          <p:nvPr>
            <p:ph type="body" idx="1"/>
          </p:nvPr>
        </p:nvSpPr>
        <p:spPr>
          <a:xfrm>
            <a:off x="685800" y="2286000"/>
            <a:ext cx="7772400" cy="3810000"/>
          </a:xfrm>
        </p:spPr>
        <p:txBody>
          <a:bodyPr/>
          <a:lstStyle/>
          <a:p>
            <a:pPr>
              <a:buFontTx/>
              <a:buNone/>
            </a:pPr>
            <a:r>
              <a:rPr lang="en-US" altLang="en-US" b="1"/>
              <a:t>Geisler's version of Spinoza:</a:t>
            </a:r>
            <a:r>
              <a:rPr lang="en-US" altLang="en-US"/>
              <a:t> </a:t>
            </a:r>
          </a:p>
          <a:p>
            <a:r>
              <a:rPr lang="en-US" altLang="en-US"/>
              <a:t>1) Miracles are violations of natural law.</a:t>
            </a:r>
          </a:p>
          <a:p>
            <a:r>
              <a:rPr lang="en-US" altLang="en-US"/>
              <a:t>2) Natural laws are immutable.</a:t>
            </a:r>
          </a:p>
          <a:p>
            <a:r>
              <a:rPr lang="en-US" altLang="en-US"/>
              <a:t>3) It is impossible to violate immutable laws.</a:t>
            </a:r>
          </a:p>
          <a:p>
            <a:r>
              <a:rPr lang="en-US" altLang="en-US"/>
              <a:t>4) Therefore, miracles are impossible</a:t>
            </a:r>
          </a:p>
        </p:txBody>
      </p:sp>
      <p:pic>
        <p:nvPicPr>
          <p:cNvPr id="4100" name="Picture 4" descr="spinoz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2463" y="228600"/>
            <a:ext cx="1827212" cy="2286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5096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additive="base">
                                        <p:cTn id="7" dur="500" fill="hold"/>
                                        <p:tgtEl>
                                          <p:spTgt spid="40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9">
                                            <p:txEl>
                                              <p:pRg st="1" end="1"/>
                                            </p:txEl>
                                          </p:spTgt>
                                        </p:tgtEl>
                                        <p:attrNameLst>
                                          <p:attrName>style.visibility</p:attrName>
                                        </p:attrNameLst>
                                      </p:cBhvr>
                                      <p:to>
                                        <p:strVal val="visible"/>
                                      </p:to>
                                    </p:set>
                                    <p:anim calcmode="lin" valueType="num">
                                      <p:cBhvr additive="base">
                                        <p:cTn id="13" dur="500" fill="hold"/>
                                        <p:tgtEl>
                                          <p:spTgt spid="40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99">
                                            <p:txEl>
                                              <p:pRg st="2" end="2"/>
                                            </p:txEl>
                                          </p:spTgt>
                                        </p:tgtEl>
                                        <p:attrNameLst>
                                          <p:attrName>style.visibility</p:attrName>
                                        </p:attrNameLst>
                                      </p:cBhvr>
                                      <p:to>
                                        <p:strVal val="visible"/>
                                      </p:to>
                                    </p:set>
                                    <p:anim calcmode="lin" valueType="num">
                                      <p:cBhvr additive="base">
                                        <p:cTn id="19" dur="500" fill="hold"/>
                                        <p:tgtEl>
                                          <p:spTgt spid="40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99">
                                            <p:txEl>
                                              <p:pRg st="3" end="3"/>
                                            </p:txEl>
                                          </p:spTgt>
                                        </p:tgtEl>
                                        <p:attrNameLst>
                                          <p:attrName>style.visibility</p:attrName>
                                        </p:attrNameLst>
                                      </p:cBhvr>
                                      <p:to>
                                        <p:strVal val="visible"/>
                                      </p:to>
                                    </p:set>
                                    <p:anim calcmode="lin" valueType="num">
                                      <p:cBhvr additive="base">
                                        <p:cTn id="25" dur="500" fill="hold"/>
                                        <p:tgtEl>
                                          <p:spTgt spid="40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099">
                                            <p:txEl>
                                              <p:pRg st="4" end="4"/>
                                            </p:txEl>
                                          </p:spTgt>
                                        </p:tgtEl>
                                        <p:attrNameLst>
                                          <p:attrName>style.visibility</p:attrName>
                                        </p:attrNameLst>
                                      </p:cBhvr>
                                      <p:to>
                                        <p:strVal val="visible"/>
                                      </p:to>
                                    </p:set>
                                    <p:anim calcmode="lin" valueType="num">
                                      <p:cBhvr additive="base">
                                        <p:cTn id="31" dur="500" fill="hold"/>
                                        <p:tgtEl>
                                          <p:spTgt spid="409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9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a:t>Response to Kant</a:t>
            </a:r>
          </a:p>
        </p:txBody>
      </p:sp>
      <p:sp>
        <p:nvSpPr>
          <p:cNvPr id="31747" name="Rectangle 3"/>
          <p:cNvSpPr>
            <a:spLocks noGrp="1" noChangeArrowheads="1"/>
          </p:cNvSpPr>
          <p:nvPr>
            <p:ph type="body" idx="1"/>
          </p:nvPr>
        </p:nvSpPr>
        <p:spPr>
          <a:xfrm>
            <a:off x="1219200" y="1600200"/>
            <a:ext cx="6629400" cy="4525963"/>
          </a:xfrm>
        </p:spPr>
        <p:txBody>
          <a:bodyPr/>
          <a:lstStyle/>
          <a:p>
            <a:pPr>
              <a:buFontTx/>
              <a:buNone/>
            </a:pPr>
            <a:r>
              <a:rPr lang="en-US" altLang="en-US" b="1"/>
              <a:t>	6) Therefore, miracles are irrelevant to everyday life and true religion. </a:t>
            </a:r>
          </a:p>
          <a:p>
            <a:pPr lvl="1">
              <a:buFontTx/>
              <a:buNone/>
            </a:pPr>
            <a:r>
              <a:rPr lang="en-US" altLang="en-US"/>
              <a:t>	Miracles are only irrelevant to non-redemptive religions like Deism and theological liberalism, neither of which will save at the last judgment. </a:t>
            </a:r>
          </a:p>
        </p:txBody>
      </p:sp>
    </p:spTree>
    <p:custDataLst>
      <p:tags r:id="rId1"/>
    </p:custDataLst>
  </p:cSld>
  <p:clrMapOvr>
    <a:masterClrMapping/>
  </p:clrMapOvr>
  <p:transition advTm="1873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checkerboard(across)">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checkerboard(across)">
                                      <p:cBhvr>
                                        <p:cTn id="12" dur="500"/>
                                        <p:tgtEl>
                                          <p:spTgt spid="317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lgn="l"/>
            <a:r>
              <a:rPr lang="en-US" altLang="en-US" sz="4000"/>
              <a:t>Ancient Ignorance and </a:t>
            </a:r>
            <a:br>
              <a:rPr lang="en-US" altLang="en-US" sz="4000"/>
            </a:br>
            <a:r>
              <a:rPr lang="en-US" altLang="en-US" sz="4000"/>
              <a:t>Miracles (Harnack) </a:t>
            </a:r>
          </a:p>
        </p:txBody>
      </p:sp>
      <p:sp>
        <p:nvSpPr>
          <p:cNvPr id="32771" name="Rectangle 3"/>
          <p:cNvSpPr>
            <a:spLocks noGrp="1" noChangeArrowheads="1"/>
          </p:cNvSpPr>
          <p:nvPr>
            <p:ph type="body" idx="1"/>
          </p:nvPr>
        </p:nvSpPr>
        <p:spPr>
          <a:xfrm>
            <a:off x="457200" y="1981200"/>
            <a:ext cx="8229600" cy="4525963"/>
          </a:xfrm>
        </p:spPr>
        <p:txBody>
          <a:bodyPr/>
          <a:lstStyle/>
          <a:p>
            <a:pPr>
              <a:buFontTx/>
              <a:buNone/>
            </a:pPr>
            <a:r>
              <a:rPr lang="en-US" altLang="en-US" b="1"/>
              <a:t>	Newman's version of Harnack's Argument:</a:t>
            </a:r>
            <a:r>
              <a:rPr lang="en-US" altLang="en-US"/>
              <a:t> </a:t>
            </a:r>
          </a:p>
          <a:p>
            <a:pPr lvl="1"/>
            <a:r>
              <a:rPr lang="en-US" altLang="en-US"/>
              <a:t>1) People in antiquity thought that miracles occurred every day.  So it is not surprising that miracles are reported in the ministry of Jesus, the apostles, and the prophets.</a:t>
            </a:r>
          </a:p>
          <a:p>
            <a:pPr lvl="1"/>
            <a:r>
              <a:rPr lang="en-US" altLang="en-US"/>
              <a:t>2) People in antiquity did not understand nature and its laws.  Therefore they regularly mistook natural events for miracles. </a:t>
            </a:r>
          </a:p>
        </p:txBody>
      </p:sp>
      <p:pic>
        <p:nvPicPr>
          <p:cNvPr id="32772" name="Picture 4" descr="Harn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28600"/>
            <a:ext cx="1524000" cy="24003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2754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checkerboard(across)">
                                      <p:cBhvr>
                                        <p:cTn id="7" dur="500"/>
                                        <p:tgtEl>
                                          <p:spTgt spid="327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771">
                                            <p:txEl>
                                              <p:pRg st="1" end="1"/>
                                            </p:txEl>
                                          </p:spTgt>
                                        </p:tgtEl>
                                        <p:attrNameLst>
                                          <p:attrName>style.visibility</p:attrName>
                                        </p:attrNameLst>
                                      </p:cBhvr>
                                      <p:to>
                                        <p:strVal val="visible"/>
                                      </p:to>
                                    </p:set>
                                    <p:animEffect transition="in" filter="checkerboard(across)">
                                      <p:cBhvr>
                                        <p:cTn id="12" dur="500"/>
                                        <p:tgtEl>
                                          <p:spTgt spid="327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2771">
                                            <p:txEl>
                                              <p:pRg st="2" end="2"/>
                                            </p:txEl>
                                          </p:spTgt>
                                        </p:tgtEl>
                                        <p:attrNameLst>
                                          <p:attrName>style.visibility</p:attrName>
                                        </p:attrNameLst>
                                      </p:cBhvr>
                                      <p:to>
                                        <p:strVal val="visible"/>
                                      </p:to>
                                    </p:set>
                                    <p:animEffect transition="in" filter="checkerboard(across)">
                                      <p:cBhvr>
                                        <p:cTn id="17" dur="500"/>
                                        <p:tgtEl>
                                          <p:spTgt spid="327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a:t>Response to Harnack</a:t>
            </a:r>
          </a:p>
        </p:txBody>
      </p:sp>
      <p:sp>
        <p:nvSpPr>
          <p:cNvPr id="33795" name="Rectangle 3"/>
          <p:cNvSpPr>
            <a:spLocks noGrp="1" noChangeArrowheads="1"/>
          </p:cNvSpPr>
          <p:nvPr>
            <p:ph type="body" idx="1"/>
          </p:nvPr>
        </p:nvSpPr>
        <p:spPr/>
        <p:txBody>
          <a:bodyPr/>
          <a:lstStyle/>
          <a:p>
            <a:pPr>
              <a:lnSpc>
                <a:spcPct val="90000"/>
              </a:lnSpc>
              <a:buFontTx/>
              <a:buNone/>
            </a:pPr>
            <a:r>
              <a:rPr lang="en-US" altLang="en-US" sz="2400" b="1"/>
              <a:t>	1) People in antiquity thought that miracles occurred every day.  So it is not surprising that miracles are reported in the ministry of Jesus, the apostles, and the prophets.</a:t>
            </a:r>
          </a:p>
          <a:p>
            <a:pPr lvl="1">
              <a:lnSpc>
                <a:spcPct val="90000"/>
              </a:lnSpc>
              <a:buFontTx/>
              <a:buNone/>
            </a:pPr>
            <a:r>
              <a:rPr lang="en-US" altLang="en-US" sz="2000"/>
              <a:t>	There are people both in antiquity and today who believe miracles occur every day; there are others both then and now who deny miracles altogether (Epicureans, Sadducees). Probably there are more skeptics today than back then, but probably both the skeptics and the everyday miracle people are wrong.  In any case, it was widely realized that John the Baptist didn't do miracles (Jn 10:41), so they didn't have to be reported of famous prophets.  And the Sadducees realized that it was impossible for them to deny that Jesus had done miracles (Jn 9:18; 11:47; 12:10; cp Acts 4:16). </a:t>
            </a:r>
          </a:p>
        </p:txBody>
      </p:sp>
    </p:spTree>
    <p:custDataLst>
      <p:tags r:id="rId1"/>
    </p:custDataLst>
  </p:cSld>
  <p:clrMapOvr>
    <a:masterClrMapping/>
  </p:clrMapOvr>
  <p:transition advTm="6271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checkerboard(across)">
                                      <p:cBhvr>
                                        <p:cTn id="7" dur="500"/>
                                        <p:tgtEl>
                                          <p:spTgt spid="337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3795">
                                            <p:txEl>
                                              <p:pRg st="1" end="1"/>
                                            </p:txEl>
                                          </p:spTgt>
                                        </p:tgtEl>
                                        <p:attrNameLst>
                                          <p:attrName>style.visibility</p:attrName>
                                        </p:attrNameLst>
                                      </p:cBhvr>
                                      <p:to>
                                        <p:strVal val="visible"/>
                                      </p:to>
                                    </p:set>
                                    <p:animEffect transition="in" filter="checkerboard(across)">
                                      <p:cBhvr>
                                        <p:cTn id="12" dur="500"/>
                                        <p:tgtEl>
                                          <p:spTgt spid="337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a:t>Response to Harnack</a:t>
            </a:r>
          </a:p>
        </p:txBody>
      </p:sp>
      <p:sp>
        <p:nvSpPr>
          <p:cNvPr id="34819" name="Rectangle 3"/>
          <p:cNvSpPr>
            <a:spLocks noGrp="1" noChangeArrowheads="1"/>
          </p:cNvSpPr>
          <p:nvPr>
            <p:ph type="body" idx="1"/>
          </p:nvPr>
        </p:nvSpPr>
        <p:spPr>
          <a:xfrm>
            <a:off x="1066800" y="1600200"/>
            <a:ext cx="7010400" cy="4525963"/>
          </a:xfrm>
        </p:spPr>
        <p:txBody>
          <a:bodyPr/>
          <a:lstStyle/>
          <a:p>
            <a:pPr>
              <a:buFontTx/>
              <a:buNone/>
            </a:pPr>
            <a:r>
              <a:rPr lang="en-US" altLang="en-US" sz="2800" b="1"/>
              <a:t>	2) People in antiquity did not understand nature and its laws.  Therefore they regularly mistook natural events for miracles. </a:t>
            </a:r>
          </a:p>
          <a:p>
            <a:pPr lvl="1">
              <a:buFontTx/>
              <a:buNone/>
            </a:pPr>
            <a:r>
              <a:rPr lang="en-US" altLang="en-US" sz="2400"/>
              <a:t>	This is absurd!  None of the miracles of Jesus can easily be converted into misunderstood natural events, at least not taken as a group (3 cases of misdiagnosed death that just happen to revive when Jesus shows up?  Jesus walking on shore/sandbar instead of water?) Give us a break!</a:t>
            </a:r>
          </a:p>
        </p:txBody>
      </p:sp>
    </p:spTree>
    <p:custDataLst>
      <p:tags r:id="rId1"/>
    </p:custDataLst>
  </p:cSld>
  <p:clrMapOvr>
    <a:masterClrMapping/>
  </p:clrMapOvr>
  <p:transition advTm="6348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checkerboard(across)">
                                      <p:cBhvr>
                                        <p:cTn id="7" dur="500"/>
                                        <p:tgtEl>
                                          <p:spTgt spid="348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4819">
                                            <p:txEl>
                                              <p:pRg st="1" end="1"/>
                                            </p:txEl>
                                          </p:spTgt>
                                        </p:tgtEl>
                                        <p:attrNameLst>
                                          <p:attrName>style.visibility</p:attrName>
                                        </p:attrNameLst>
                                      </p:cBhvr>
                                      <p:to>
                                        <p:strVal val="visible"/>
                                      </p:to>
                                    </p:set>
                                    <p:animEffect transition="in" filter="checkerboard(across)">
                                      <p:cBhvr>
                                        <p:cTn id="12" dur="500"/>
                                        <p:tgtEl>
                                          <p:spTgt spid="348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lgn="l"/>
            <a:r>
              <a:rPr lang="en-US" altLang="en-US" sz="4000"/>
              <a:t>Miracles in a Closed </a:t>
            </a:r>
            <a:br>
              <a:rPr lang="en-US" altLang="en-US" sz="4000"/>
            </a:br>
            <a:r>
              <a:rPr lang="en-US" altLang="en-US" sz="4000"/>
              <a:t>Universe (Bultmann)</a:t>
            </a:r>
          </a:p>
        </p:txBody>
      </p:sp>
      <p:sp>
        <p:nvSpPr>
          <p:cNvPr id="35843" name="Rectangle 3"/>
          <p:cNvSpPr>
            <a:spLocks noGrp="1" noChangeArrowheads="1"/>
          </p:cNvSpPr>
          <p:nvPr>
            <p:ph type="body" idx="1"/>
          </p:nvPr>
        </p:nvSpPr>
        <p:spPr>
          <a:xfrm>
            <a:off x="457200" y="2057400"/>
            <a:ext cx="8229600" cy="4525963"/>
          </a:xfrm>
        </p:spPr>
        <p:txBody>
          <a:bodyPr/>
          <a:lstStyle/>
          <a:p>
            <a:r>
              <a:rPr lang="en-US" altLang="en-US" sz="2800" b="1"/>
              <a:t>Newman's version of Bultmann's Argument: </a:t>
            </a:r>
            <a:endParaRPr lang="en-US" altLang="en-US" sz="2800"/>
          </a:p>
          <a:p>
            <a:pPr lvl="1"/>
            <a:r>
              <a:rPr lang="en-US" altLang="en-US" sz="2400"/>
              <a:t>1) Modern science and history operate on the assumption that our universe is a closed system of cause and effect, so that they can describe, explain and predict what is happening.  Even Fundamen-talists practically operate this way when they use electricity, modern medicine, and modern technology.</a:t>
            </a:r>
          </a:p>
          <a:p>
            <a:pPr lvl="1"/>
            <a:r>
              <a:rPr lang="en-US" altLang="en-US" sz="2400"/>
              <a:t>2) The old mythical view of nature was that God, angels, demons, etc., were the direct causes of lightning, sickness, earthquakes, storms.  Today we know better.</a:t>
            </a:r>
          </a:p>
        </p:txBody>
      </p:sp>
      <p:pic>
        <p:nvPicPr>
          <p:cNvPr id="35844" name="Picture 4" descr="RudolfBultmann"/>
          <p:cNvPicPr>
            <a:picLocks noChangeAspect="1" noChangeArrowheads="1"/>
          </p:cNvPicPr>
          <p:nvPr/>
        </p:nvPicPr>
        <p:blipFill>
          <a:blip r:embed="rId3">
            <a:extLst>
              <a:ext uri="{28A0092B-C50C-407E-A947-70E740481C1C}">
                <a14:useLocalDpi xmlns:a14="http://schemas.microsoft.com/office/drawing/2010/main" val="0"/>
              </a:ext>
            </a:extLst>
          </a:blip>
          <a:srcRect b="20833"/>
          <a:stretch>
            <a:fillRect/>
          </a:stretch>
        </p:blipFill>
        <p:spPr bwMode="auto">
          <a:xfrm>
            <a:off x="7202488" y="152400"/>
            <a:ext cx="1579562"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3264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Effect transition="in" filter="checkerboard(across)">
                                      <p:cBhvr>
                                        <p:cTn id="7" dur="500"/>
                                        <p:tgtEl>
                                          <p:spTgt spid="358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5843">
                                            <p:txEl>
                                              <p:pRg st="1" end="1"/>
                                            </p:txEl>
                                          </p:spTgt>
                                        </p:tgtEl>
                                        <p:attrNameLst>
                                          <p:attrName>style.visibility</p:attrName>
                                        </p:attrNameLst>
                                      </p:cBhvr>
                                      <p:to>
                                        <p:strVal val="visible"/>
                                      </p:to>
                                    </p:set>
                                    <p:animEffect transition="in" filter="checkerboard(across)">
                                      <p:cBhvr>
                                        <p:cTn id="12" dur="500"/>
                                        <p:tgtEl>
                                          <p:spTgt spid="358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5843">
                                            <p:txEl>
                                              <p:pRg st="2" end="2"/>
                                            </p:txEl>
                                          </p:spTgt>
                                        </p:tgtEl>
                                        <p:attrNameLst>
                                          <p:attrName>style.visibility</p:attrName>
                                        </p:attrNameLst>
                                      </p:cBhvr>
                                      <p:to>
                                        <p:strVal val="visible"/>
                                      </p:to>
                                    </p:set>
                                    <p:animEffect transition="in" filter="checkerboard(across)">
                                      <p:cBhvr>
                                        <p:cTn id="17" dur="500"/>
                                        <p:tgtEl>
                                          <p:spTgt spid="358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a:t>Response to Bultmann</a:t>
            </a:r>
          </a:p>
        </p:txBody>
      </p:sp>
      <p:sp>
        <p:nvSpPr>
          <p:cNvPr id="36867" name="Rectangle 3"/>
          <p:cNvSpPr>
            <a:spLocks noGrp="1" noChangeArrowheads="1"/>
          </p:cNvSpPr>
          <p:nvPr>
            <p:ph type="body" idx="1"/>
          </p:nvPr>
        </p:nvSpPr>
        <p:spPr>
          <a:xfrm>
            <a:off x="914400" y="1600200"/>
            <a:ext cx="7239000" cy="4525963"/>
          </a:xfrm>
        </p:spPr>
        <p:txBody>
          <a:bodyPr/>
          <a:lstStyle/>
          <a:p>
            <a:pPr>
              <a:lnSpc>
                <a:spcPct val="90000"/>
              </a:lnSpc>
              <a:buFontTx/>
              <a:buNone/>
            </a:pPr>
            <a:r>
              <a:rPr lang="en-US" altLang="en-US" sz="2400" b="1"/>
              <a:t>	1) Modern science and history operate on the assumption that our universe is a closed system of cause and effect.</a:t>
            </a:r>
            <a:endParaRPr lang="en-US" altLang="en-US" sz="2400"/>
          </a:p>
          <a:p>
            <a:pPr lvl="1">
              <a:lnSpc>
                <a:spcPct val="90000"/>
              </a:lnSpc>
              <a:buFontTx/>
              <a:buNone/>
            </a:pPr>
            <a:r>
              <a:rPr lang="en-US" altLang="en-US" sz="2000" b="1"/>
              <a:t>	</a:t>
            </a:r>
            <a:r>
              <a:rPr lang="en-US" altLang="en-US" sz="2000"/>
              <a:t>Neither modern science nor history knows enough to know that the universe is a </a:t>
            </a:r>
            <a:r>
              <a:rPr lang="en-US" altLang="en-US" sz="2000" b="1" i="1"/>
              <a:t>closed</a:t>
            </a:r>
            <a:r>
              <a:rPr lang="en-US" altLang="en-US" sz="2000"/>
              <a:t> system.  It appears to be a system in the sense that similar causes are operating at great distances as nearby, but we do not know how to explain its origin, nor the origin of life, nor the striking examples of apparent design in nature apart from a mind behind the universe.  We certainly have no full explanations of what history is all about, nor a proof that it is meaningless.  The discoveries of electricity, modern medicine and modern technology are not inconsistent with Xn theism, and many Xns were involved in their discovery. </a:t>
            </a:r>
          </a:p>
        </p:txBody>
      </p:sp>
    </p:spTree>
    <p:custDataLst>
      <p:tags r:id="rId1"/>
    </p:custDataLst>
  </p:cSld>
  <p:clrMapOvr>
    <a:masterClrMapping/>
  </p:clrMapOvr>
  <p:transition advTm="4777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checkerboard(across)">
                                      <p:cBhvr>
                                        <p:cTn id="7" dur="500"/>
                                        <p:tgtEl>
                                          <p:spTgt spid="368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867">
                                            <p:txEl>
                                              <p:pRg st="1" end="1"/>
                                            </p:txEl>
                                          </p:spTgt>
                                        </p:tgtEl>
                                        <p:attrNameLst>
                                          <p:attrName>style.visibility</p:attrName>
                                        </p:attrNameLst>
                                      </p:cBhvr>
                                      <p:to>
                                        <p:strVal val="visible"/>
                                      </p:to>
                                    </p:set>
                                    <p:animEffect transition="in" filter="checkerboard(across)">
                                      <p:cBhvr>
                                        <p:cTn id="12" dur="500"/>
                                        <p:tgtEl>
                                          <p:spTgt spid="368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en-US"/>
              <a:t>Response to Bultmann</a:t>
            </a:r>
          </a:p>
        </p:txBody>
      </p:sp>
      <p:sp>
        <p:nvSpPr>
          <p:cNvPr id="37891" name="Rectangle 3"/>
          <p:cNvSpPr>
            <a:spLocks noGrp="1" noChangeArrowheads="1"/>
          </p:cNvSpPr>
          <p:nvPr>
            <p:ph type="body" idx="1"/>
          </p:nvPr>
        </p:nvSpPr>
        <p:spPr/>
        <p:txBody>
          <a:bodyPr/>
          <a:lstStyle/>
          <a:p>
            <a:pPr>
              <a:lnSpc>
                <a:spcPct val="80000"/>
              </a:lnSpc>
              <a:buFontTx/>
              <a:buNone/>
            </a:pPr>
            <a:r>
              <a:rPr lang="en-US" altLang="en-US" sz="2800" b="1"/>
              <a:t>	2) The old mythical view of nature was that God, angels, demons, etc., were the direct causes of lightning, sickness, earthquakes, storms.  Today we know better.</a:t>
            </a:r>
          </a:p>
          <a:p>
            <a:pPr lvl="1">
              <a:lnSpc>
                <a:spcPct val="80000"/>
              </a:lnSpc>
              <a:buFontTx/>
              <a:buNone/>
            </a:pPr>
            <a:r>
              <a:rPr lang="en-US" altLang="en-US" sz="2400"/>
              <a:t>	Xns (and others) have sometimes imagined they knew a great deal more about what God, Satan, angels, and demons were doing than they really did, but the Bible nowhere says that God runs nature without mediation, or that Satan and demons are the sole causes of disease, etc.  We certainly do not know enough about either medicine or the weather today to say that there is never any supernatural intervention in either (much less providence). </a:t>
            </a:r>
          </a:p>
        </p:txBody>
      </p:sp>
    </p:spTree>
    <p:custDataLst>
      <p:tags r:id="rId1"/>
    </p:custDataLst>
  </p:cSld>
  <p:clrMapOvr>
    <a:masterClrMapping/>
  </p:clrMapOvr>
  <p:transition advTm="5198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Effect transition="in" filter="checkerboard(across)">
                                      <p:cBhvr>
                                        <p:cTn id="7" dur="500"/>
                                        <p:tgtEl>
                                          <p:spTgt spid="378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7891">
                                            <p:txEl>
                                              <p:pRg st="1" end="1"/>
                                            </p:txEl>
                                          </p:spTgt>
                                        </p:tgtEl>
                                        <p:attrNameLst>
                                          <p:attrName>style.visibility</p:attrName>
                                        </p:attrNameLst>
                                      </p:cBhvr>
                                      <p:to>
                                        <p:strVal val="visible"/>
                                      </p:to>
                                    </p:set>
                                    <p:animEffect transition="in" filter="checkerboard(across)">
                                      <p:cBhvr>
                                        <p:cTn id="12" dur="500"/>
                                        <p:tgtEl>
                                          <p:spTgt spid="378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tLang="en-US"/>
              <a:t>Are Miracles Real?</a:t>
            </a:r>
          </a:p>
        </p:txBody>
      </p:sp>
      <p:sp>
        <p:nvSpPr>
          <p:cNvPr id="38915" name="Rectangle 3"/>
          <p:cNvSpPr>
            <a:spLocks noGrp="1" noChangeArrowheads="1"/>
          </p:cNvSpPr>
          <p:nvPr>
            <p:ph type="body" idx="1"/>
          </p:nvPr>
        </p:nvSpPr>
        <p:spPr>
          <a:xfrm>
            <a:off x="1295400" y="1524000"/>
            <a:ext cx="6553200" cy="4876800"/>
          </a:xfrm>
        </p:spPr>
        <p:txBody>
          <a:bodyPr/>
          <a:lstStyle/>
          <a:p>
            <a:r>
              <a:rPr lang="en-US" altLang="en-US" sz="2800"/>
              <a:t>There is good evidence for Divine intervention in creation.</a:t>
            </a:r>
          </a:p>
          <a:p>
            <a:pPr lvl="1"/>
            <a:r>
              <a:rPr lang="en-US" altLang="en-US" sz="2400"/>
              <a:t>Discussed in some detail in our Apologetics course:</a:t>
            </a:r>
          </a:p>
          <a:p>
            <a:pPr lvl="1"/>
            <a:r>
              <a:rPr lang="en-US" altLang="en-US" sz="2400"/>
              <a:t>Origin of universe</a:t>
            </a:r>
          </a:p>
          <a:p>
            <a:pPr lvl="1"/>
            <a:r>
              <a:rPr lang="en-US" altLang="en-US" sz="2400"/>
              <a:t>Design in universe</a:t>
            </a:r>
          </a:p>
          <a:p>
            <a:pPr lvl="1"/>
            <a:r>
              <a:rPr lang="en-US" altLang="en-US" sz="2400"/>
              <a:t>Correlation between Genesis 1 &amp; origin of earth</a:t>
            </a:r>
          </a:p>
          <a:p>
            <a:pPr lvl="1"/>
            <a:r>
              <a:rPr lang="en-US" altLang="en-US" sz="2400"/>
              <a:t>Origin of life</a:t>
            </a:r>
          </a:p>
          <a:p>
            <a:pPr lvl="1"/>
            <a:r>
              <a:rPr lang="en-US" altLang="en-US" sz="2400"/>
              <a:t>Origin of major body plans in life</a:t>
            </a:r>
          </a:p>
          <a:p>
            <a:pPr lvl="1"/>
            <a:r>
              <a:rPr lang="en-US" altLang="en-US" sz="2400"/>
              <a:t>Origin of mankind</a:t>
            </a:r>
          </a:p>
        </p:txBody>
      </p:sp>
    </p:spTree>
    <p:custDataLst>
      <p:tags r:id="rId1"/>
    </p:custDataLst>
  </p:cSld>
  <p:clrMapOvr>
    <a:masterClrMapping/>
  </p:clrMapOvr>
  <p:transition advTm="3395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915">
                                            <p:txEl>
                                              <p:pRg st="1" end="1"/>
                                            </p:txEl>
                                          </p:spTgt>
                                        </p:tgtEl>
                                        <p:attrNameLst>
                                          <p:attrName>style.visibility</p:attrName>
                                        </p:attrNameLst>
                                      </p:cBhvr>
                                      <p:to>
                                        <p:strVal val="visible"/>
                                      </p:to>
                                    </p:set>
                                    <p:anim calcmode="lin" valueType="num">
                                      <p:cBhvr additive="base">
                                        <p:cTn id="13" dur="500" fill="hold"/>
                                        <p:tgtEl>
                                          <p:spTgt spid="389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9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8915">
                                            <p:txEl>
                                              <p:pRg st="2" end="2"/>
                                            </p:txEl>
                                          </p:spTgt>
                                        </p:tgtEl>
                                        <p:attrNameLst>
                                          <p:attrName>style.visibility</p:attrName>
                                        </p:attrNameLst>
                                      </p:cBhvr>
                                      <p:to>
                                        <p:strVal val="visible"/>
                                      </p:to>
                                    </p:set>
                                    <p:anim calcmode="lin" valueType="num">
                                      <p:cBhvr additive="base">
                                        <p:cTn id="19" dur="500" fill="hold"/>
                                        <p:tgtEl>
                                          <p:spTgt spid="389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9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8915">
                                            <p:txEl>
                                              <p:pRg st="3" end="3"/>
                                            </p:txEl>
                                          </p:spTgt>
                                        </p:tgtEl>
                                        <p:attrNameLst>
                                          <p:attrName>style.visibility</p:attrName>
                                        </p:attrNameLst>
                                      </p:cBhvr>
                                      <p:to>
                                        <p:strVal val="visible"/>
                                      </p:to>
                                    </p:set>
                                    <p:anim calcmode="lin" valueType="num">
                                      <p:cBhvr additive="base">
                                        <p:cTn id="25" dur="500" fill="hold"/>
                                        <p:tgtEl>
                                          <p:spTgt spid="389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89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8915">
                                            <p:txEl>
                                              <p:pRg st="4" end="4"/>
                                            </p:txEl>
                                          </p:spTgt>
                                        </p:tgtEl>
                                        <p:attrNameLst>
                                          <p:attrName>style.visibility</p:attrName>
                                        </p:attrNameLst>
                                      </p:cBhvr>
                                      <p:to>
                                        <p:strVal val="visible"/>
                                      </p:to>
                                    </p:set>
                                    <p:anim calcmode="lin" valueType="num">
                                      <p:cBhvr additive="base">
                                        <p:cTn id="31" dur="500" fill="hold"/>
                                        <p:tgtEl>
                                          <p:spTgt spid="389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89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8915">
                                            <p:txEl>
                                              <p:pRg st="5" end="5"/>
                                            </p:txEl>
                                          </p:spTgt>
                                        </p:tgtEl>
                                        <p:attrNameLst>
                                          <p:attrName>style.visibility</p:attrName>
                                        </p:attrNameLst>
                                      </p:cBhvr>
                                      <p:to>
                                        <p:strVal val="visible"/>
                                      </p:to>
                                    </p:set>
                                    <p:anim calcmode="lin" valueType="num">
                                      <p:cBhvr additive="base">
                                        <p:cTn id="37" dur="500" fill="hold"/>
                                        <p:tgtEl>
                                          <p:spTgt spid="3891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89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8915">
                                            <p:txEl>
                                              <p:pRg st="6" end="6"/>
                                            </p:txEl>
                                          </p:spTgt>
                                        </p:tgtEl>
                                        <p:attrNameLst>
                                          <p:attrName>style.visibility</p:attrName>
                                        </p:attrNameLst>
                                      </p:cBhvr>
                                      <p:to>
                                        <p:strVal val="visible"/>
                                      </p:to>
                                    </p:set>
                                    <p:anim calcmode="lin" valueType="num">
                                      <p:cBhvr additive="base">
                                        <p:cTn id="43" dur="500" fill="hold"/>
                                        <p:tgtEl>
                                          <p:spTgt spid="3891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891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8915">
                                            <p:txEl>
                                              <p:pRg st="7" end="7"/>
                                            </p:txEl>
                                          </p:spTgt>
                                        </p:tgtEl>
                                        <p:attrNameLst>
                                          <p:attrName>style.visibility</p:attrName>
                                        </p:attrNameLst>
                                      </p:cBhvr>
                                      <p:to>
                                        <p:strVal val="visible"/>
                                      </p:to>
                                    </p:set>
                                    <p:anim calcmode="lin" valueType="num">
                                      <p:cBhvr additive="base">
                                        <p:cTn id="49" dur="500" fill="hold"/>
                                        <p:tgtEl>
                                          <p:spTgt spid="3891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891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a:t>Are Miracles Real?</a:t>
            </a:r>
          </a:p>
        </p:txBody>
      </p:sp>
      <p:sp>
        <p:nvSpPr>
          <p:cNvPr id="39939" name="Rectangle 3"/>
          <p:cNvSpPr>
            <a:spLocks noGrp="1" noChangeArrowheads="1"/>
          </p:cNvSpPr>
          <p:nvPr>
            <p:ph type="body" idx="1"/>
          </p:nvPr>
        </p:nvSpPr>
        <p:spPr/>
        <p:txBody>
          <a:bodyPr/>
          <a:lstStyle/>
          <a:p>
            <a:r>
              <a:rPr lang="en-US" altLang="en-US"/>
              <a:t>There is good evidence for Divine intervention in history.</a:t>
            </a:r>
          </a:p>
          <a:p>
            <a:pPr lvl="1"/>
            <a:r>
              <a:rPr lang="en-US" altLang="en-US"/>
              <a:t>Discussed in some detail also in our Biblical Foundations and Synoptic Gospels courses:</a:t>
            </a:r>
          </a:p>
          <a:p>
            <a:pPr lvl="1"/>
            <a:r>
              <a:rPr lang="en-US" altLang="en-US"/>
              <a:t>Origin of Israel</a:t>
            </a:r>
          </a:p>
          <a:p>
            <a:pPr lvl="1"/>
            <a:r>
              <a:rPr lang="en-US" altLang="en-US"/>
              <a:t>Fulfilled prophecy</a:t>
            </a:r>
          </a:p>
          <a:p>
            <a:pPr lvl="1"/>
            <a:r>
              <a:rPr lang="en-US" altLang="en-US"/>
              <a:t>Origin of Christianity</a:t>
            </a:r>
          </a:p>
          <a:p>
            <a:pPr lvl="1"/>
            <a:r>
              <a:rPr lang="en-US" altLang="en-US"/>
              <a:t>Phenomena of Jesus' ministry, including his claims, miracle accounts, esp. resurrection</a:t>
            </a:r>
          </a:p>
        </p:txBody>
      </p:sp>
    </p:spTree>
    <p:custDataLst>
      <p:tags r:id="rId1"/>
    </p:custDataLst>
  </p:cSld>
  <p:clrMapOvr>
    <a:masterClrMapping/>
  </p:clrMapOvr>
  <p:transition advTm="3046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 calcmode="lin" valueType="num">
                                      <p:cBhvr additive="base">
                                        <p:cTn id="7" dur="500" fill="hold"/>
                                        <p:tgtEl>
                                          <p:spTgt spid="399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9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939">
                                            <p:txEl>
                                              <p:pRg st="1" end="1"/>
                                            </p:txEl>
                                          </p:spTgt>
                                        </p:tgtEl>
                                        <p:attrNameLst>
                                          <p:attrName>style.visibility</p:attrName>
                                        </p:attrNameLst>
                                      </p:cBhvr>
                                      <p:to>
                                        <p:strVal val="visible"/>
                                      </p:to>
                                    </p:set>
                                    <p:anim calcmode="lin" valueType="num">
                                      <p:cBhvr additive="base">
                                        <p:cTn id="13" dur="500" fill="hold"/>
                                        <p:tgtEl>
                                          <p:spTgt spid="399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99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939">
                                            <p:txEl>
                                              <p:pRg st="2" end="2"/>
                                            </p:txEl>
                                          </p:spTgt>
                                        </p:tgtEl>
                                        <p:attrNameLst>
                                          <p:attrName>style.visibility</p:attrName>
                                        </p:attrNameLst>
                                      </p:cBhvr>
                                      <p:to>
                                        <p:strVal val="visible"/>
                                      </p:to>
                                    </p:set>
                                    <p:anim calcmode="lin" valueType="num">
                                      <p:cBhvr additive="base">
                                        <p:cTn id="19" dur="500" fill="hold"/>
                                        <p:tgtEl>
                                          <p:spTgt spid="399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99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9939">
                                            <p:txEl>
                                              <p:pRg st="3" end="3"/>
                                            </p:txEl>
                                          </p:spTgt>
                                        </p:tgtEl>
                                        <p:attrNameLst>
                                          <p:attrName>style.visibility</p:attrName>
                                        </p:attrNameLst>
                                      </p:cBhvr>
                                      <p:to>
                                        <p:strVal val="visible"/>
                                      </p:to>
                                    </p:set>
                                    <p:anim calcmode="lin" valueType="num">
                                      <p:cBhvr additive="base">
                                        <p:cTn id="25" dur="500" fill="hold"/>
                                        <p:tgtEl>
                                          <p:spTgt spid="399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99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9939">
                                            <p:txEl>
                                              <p:pRg st="4" end="4"/>
                                            </p:txEl>
                                          </p:spTgt>
                                        </p:tgtEl>
                                        <p:attrNameLst>
                                          <p:attrName>style.visibility</p:attrName>
                                        </p:attrNameLst>
                                      </p:cBhvr>
                                      <p:to>
                                        <p:strVal val="visible"/>
                                      </p:to>
                                    </p:set>
                                    <p:anim calcmode="lin" valueType="num">
                                      <p:cBhvr additive="base">
                                        <p:cTn id="31" dur="500" fill="hold"/>
                                        <p:tgtEl>
                                          <p:spTgt spid="399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99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9939">
                                            <p:txEl>
                                              <p:pRg st="5" end="5"/>
                                            </p:txEl>
                                          </p:spTgt>
                                        </p:tgtEl>
                                        <p:attrNameLst>
                                          <p:attrName>style.visibility</p:attrName>
                                        </p:attrNameLst>
                                      </p:cBhvr>
                                      <p:to>
                                        <p:strVal val="visible"/>
                                      </p:to>
                                    </p:set>
                                    <p:anim calcmode="lin" valueType="num">
                                      <p:cBhvr additive="base">
                                        <p:cTn id="37" dur="500" fill="hold"/>
                                        <p:tgtEl>
                                          <p:spTgt spid="3993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993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a:t>Are Miracles Real?</a:t>
            </a:r>
          </a:p>
        </p:txBody>
      </p:sp>
      <p:sp>
        <p:nvSpPr>
          <p:cNvPr id="40963" name="Rectangle 3"/>
          <p:cNvSpPr>
            <a:spLocks noGrp="1" noChangeArrowheads="1"/>
          </p:cNvSpPr>
          <p:nvPr>
            <p:ph type="body" idx="1"/>
          </p:nvPr>
        </p:nvSpPr>
        <p:spPr>
          <a:xfrm>
            <a:off x="1524000" y="1600200"/>
            <a:ext cx="6172200" cy="4525963"/>
          </a:xfrm>
        </p:spPr>
        <p:txBody>
          <a:bodyPr/>
          <a:lstStyle/>
          <a:p>
            <a:r>
              <a:rPr lang="en-US" altLang="en-US"/>
              <a:t>There is good evidence for Divine intervention in the present.</a:t>
            </a:r>
          </a:p>
          <a:p>
            <a:pPr lvl="1"/>
            <a:r>
              <a:rPr lang="en-US" altLang="en-US"/>
              <a:t>Christians disagree on the frequency of miracle in modern times.</a:t>
            </a:r>
          </a:p>
          <a:p>
            <a:pPr lvl="1"/>
            <a:r>
              <a:rPr lang="en-US" altLang="en-US"/>
              <a:t>The phenomena of conversion, both on the individual and societal level, are striking.</a:t>
            </a:r>
          </a:p>
        </p:txBody>
      </p:sp>
    </p:spTree>
    <p:custDataLst>
      <p:tags r:id="rId1"/>
    </p:custDataLst>
  </p:cSld>
  <p:clrMapOvr>
    <a:masterClrMapping/>
  </p:clrMapOvr>
  <p:transition advTm="2356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additive="base">
                                        <p:cTn id="7" dur="500" fill="hold"/>
                                        <p:tgtEl>
                                          <p:spTgt spid="409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63">
                                            <p:txEl>
                                              <p:pRg st="1" end="1"/>
                                            </p:txEl>
                                          </p:spTgt>
                                        </p:tgtEl>
                                        <p:attrNameLst>
                                          <p:attrName>style.visibility</p:attrName>
                                        </p:attrNameLst>
                                      </p:cBhvr>
                                      <p:to>
                                        <p:strVal val="visible"/>
                                      </p:to>
                                    </p:set>
                                    <p:anim calcmode="lin" valueType="num">
                                      <p:cBhvr additive="base">
                                        <p:cTn id="13" dur="500" fill="hold"/>
                                        <p:tgtEl>
                                          <p:spTgt spid="409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963">
                                            <p:txEl>
                                              <p:pRg st="2" end="2"/>
                                            </p:txEl>
                                          </p:spTgt>
                                        </p:tgtEl>
                                        <p:attrNameLst>
                                          <p:attrName>style.visibility</p:attrName>
                                        </p:attrNameLst>
                                      </p:cBhvr>
                                      <p:to>
                                        <p:strVal val="visible"/>
                                      </p:to>
                                    </p:set>
                                    <p:anim calcmode="lin" valueType="num">
                                      <p:cBhvr additive="base">
                                        <p:cTn id="19" dur="500" fill="hold"/>
                                        <p:tgtEl>
                                          <p:spTgt spid="409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a:t>Response to Spinoza </a:t>
            </a:r>
          </a:p>
        </p:txBody>
      </p:sp>
      <p:sp>
        <p:nvSpPr>
          <p:cNvPr id="5123" name="Rectangle 3"/>
          <p:cNvSpPr>
            <a:spLocks noGrp="1" noChangeArrowheads="1"/>
          </p:cNvSpPr>
          <p:nvPr>
            <p:ph type="body" idx="1"/>
          </p:nvPr>
        </p:nvSpPr>
        <p:spPr>
          <a:xfrm>
            <a:off x="1143000" y="1828800"/>
            <a:ext cx="6858000" cy="4525963"/>
          </a:xfrm>
        </p:spPr>
        <p:txBody>
          <a:bodyPr/>
          <a:lstStyle/>
          <a:p>
            <a:pPr>
              <a:buFontTx/>
              <a:buNone/>
            </a:pPr>
            <a:r>
              <a:rPr lang="en-US" altLang="en-US" b="1"/>
              <a:t>	1) Miracles are violations of natural law.</a:t>
            </a:r>
          </a:p>
          <a:p>
            <a:pPr lvl="1">
              <a:buFontTx/>
              <a:buNone/>
            </a:pPr>
            <a:r>
              <a:rPr lang="en-US" altLang="en-US"/>
              <a:t>	Probably some miracles are violations of natural law, though many of them may override natural law in some way or other, rather as we override gravity by picking up a pencil.  So 1) is probably true in some cases, false in others. </a:t>
            </a:r>
          </a:p>
        </p:txBody>
      </p:sp>
    </p:spTree>
    <p:custDataLst>
      <p:tags r:id="rId1"/>
    </p:custDataLst>
  </p:cSld>
  <p:clrMapOvr>
    <a:masterClrMapping/>
  </p:clrMapOvr>
  <p:transition advTm="2229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checkerboard(across)">
                                      <p:cBhvr>
                                        <p:cTn id="7" dur="500"/>
                                        <p:tgtEl>
                                          <p:spTgt spid="51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checkerboard(across)">
                                      <p:cBhvr>
                                        <p:cTn id="12" dur="500"/>
                                        <p:tgtEl>
                                          <p:spTgt spid="51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0" name="Picture 6" descr="ascension-rembrandt"/>
          <p:cNvPicPr>
            <a:picLocks noChangeAspect="1" noChangeArrowheads="1"/>
          </p:cNvPicPr>
          <p:nvPr/>
        </p:nvPicPr>
        <p:blipFill>
          <a:blip r:embed="rId3">
            <a:extLst>
              <a:ext uri="{28A0092B-C50C-407E-A947-70E740481C1C}">
                <a14:useLocalDpi xmlns:a14="http://schemas.microsoft.com/office/drawing/2010/main" val="0"/>
              </a:ext>
            </a:extLst>
          </a:blip>
          <a:srcRect b="8434"/>
          <a:stretch>
            <a:fillRect/>
          </a:stretch>
        </p:blipFill>
        <p:spPr bwMode="auto">
          <a:xfrm>
            <a:off x="1828800" y="533400"/>
            <a:ext cx="5518150" cy="5791200"/>
          </a:xfrm>
          <a:prstGeom prst="rect">
            <a:avLst/>
          </a:prstGeom>
          <a:noFill/>
          <a:extLst>
            <a:ext uri="{909E8E84-426E-40DD-AFC4-6F175D3DCCD1}">
              <a14:hiddenFill xmlns:a14="http://schemas.microsoft.com/office/drawing/2010/main">
                <a:solidFill>
                  <a:srgbClr val="FFFFFF"/>
                </a:solidFill>
              </a14:hiddenFill>
            </a:ext>
          </a:extLst>
        </p:spPr>
      </p:pic>
      <p:sp>
        <p:nvSpPr>
          <p:cNvPr id="41988" name="Rectangle 4"/>
          <p:cNvSpPr>
            <a:spLocks noGrp="1" noChangeArrowheads="1"/>
          </p:cNvSpPr>
          <p:nvPr>
            <p:ph type="ctrTitle"/>
          </p:nvPr>
        </p:nvSpPr>
        <p:spPr>
          <a:xfrm>
            <a:off x="685800" y="3733800"/>
            <a:ext cx="7772400" cy="1470025"/>
          </a:xfrm>
        </p:spPr>
        <p:txBody>
          <a:bodyPr/>
          <a:lstStyle/>
          <a:p>
            <a:r>
              <a:rPr lang="en-US" altLang="en-US" sz="5400">
                <a:solidFill>
                  <a:schemeClr val="bg1"/>
                </a:solidFill>
              </a:rPr>
              <a:t>The End</a:t>
            </a:r>
          </a:p>
        </p:txBody>
      </p:sp>
      <p:sp>
        <p:nvSpPr>
          <p:cNvPr id="41989"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4945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1988"/>
                                        </p:tgtEl>
                                        <p:attrNameLst>
                                          <p:attrName>style.visibility</p:attrName>
                                        </p:attrNameLst>
                                      </p:cBhvr>
                                      <p:to>
                                        <p:strVal val="visible"/>
                                      </p:to>
                                    </p:set>
                                    <p:anim calcmode="lin" valueType="num">
                                      <p:cBhvr>
                                        <p:cTn id="7" dur="500" fill="hold"/>
                                        <p:tgtEl>
                                          <p:spTgt spid="41988"/>
                                        </p:tgtEl>
                                        <p:attrNameLst>
                                          <p:attrName>ppt_w</p:attrName>
                                        </p:attrNameLst>
                                      </p:cBhvr>
                                      <p:tavLst>
                                        <p:tav tm="0">
                                          <p:val>
                                            <p:fltVal val="0"/>
                                          </p:val>
                                        </p:tav>
                                        <p:tav tm="100000">
                                          <p:val>
                                            <p:strVal val="#ppt_w"/>
                                          </p:val>
                                        </p:tav>
                                      </p:tavLst>
                                    </p:anim>
                                    <p:anim calcmode="lin" valueType="num">
                                      <p:cBhvr>
                                        <p:cTn id="8" dur="500" fill="hold"/>
                                        <p:tgtEl>
                                          <p:spTgt spid="4198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a:t>Response to Spinoza</a:t>
            </a:r>
          </a:p>
        </p:txBody>
      </p:sp>
      <p:sp>
        <p:nvSpPr>
          <p:cNvPr id="6147" name="Rectangle 3"/>
          <p:cNvSpPr>
            <a:spLocks noGrp="1" noChangeArrowheads="1"/>
          </p:cNvSpPr>
          <p:nvPr>
            <p:ph type="body" idx="1"/>
          </p:nvPr>
        </p:nvSpPr>
        <p:spPr/>
        <p:txBody>
          <a:bodyPr/>
          <a:lstStyle/>
          <a:p>
            <a:pPr>
              <a:lnSpc>
                <a:spcPct val="90000"/>
              </a:lnSpc>
              <a:buFontTx/>
              <a:buNone/>
            </a:pPr>
            <a:r>
              <a:rPr lang="en-US" altLang="en-US"/>
              <a:t>	</a:t>
            </a:r>
            <a:r>
              <a:rPr lang="en-US" altLang="en-US" b="1"/>
              <a:t>2) Natural laws are immutable.</a:t>
            </a:r>
          </a:p>
          <a:p>
            <a:pPr lvl="1">
              <a:lnSpc>
                <a:spcPct val="90000"/>
              </a:lnSpc>
              <a:buFontTx/>
              <a:buNone/>
            </a:pPr>
            <a:r>
              <a:rPr lang="en-US" altLang="en-US"/>
              <a:t>	This depends on what we mean by natural law.  If we </a:t>
            </a:r>
            <a:r>
              <a:rPr lang="en-US" altLang="en-US" b="1" i="1"/>
              <a:t>define</a:t>
            </a:r>
            <a:r>
              <a:rPr lang="en-US" altLang="en-US"/>
              <a:t> natural law to be immutable, it may be that there is no such thing as natural law.  In any case, we do not know enough to be sure that the regularities we know about in nature are immutable.  And immutable to whom?  Obviously humans cannot change the constant of gravitation or suspend Newton's laws of motion, but it is not obvious that God cannot. </a:t>
            </a:r>
          </a:p>
        </p:txBody>
      </p:sp>
    </p:spTree>
    <p:custDataLst>
      <p:tags r:id="rId1"/>
    </p:custDataLst>
  </p:cSld>
  <p:clrMapOvr>
    <a:masterClrMapping/>
  </p:clrMapOvr>
  <p:transition advTm="3132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checkerboard(across)">
                                      <p:cBhvr>
                                        <p:cTn id="7" dur="500"/>
                                        <p:tgtEl>
                                          <p:spTgt spid="6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checkerboard(across)">
                                      <p:cBhvr>
                                        <p:cTn id="12" dur="500"/>
                                        <p:tgtEl>
                                          <p:spTgt spid="61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a:t>Response to Spinoza</a:t>
            </a:r>
          </a:p>
        </p:txBody>
      </p:sp>
      <p:sp>
        <p:nvSpPr>
          <p:cNvPr id="8195" name="Rectangle 3"/>
          <p:cNvSpPr>
            <a:spLocks noGrp="1" noChangeArrowheads="1"/>
          </p:cNvSpPr>
          <p:nvPr>
            <p:ph type="body" idx="1"/>
          </p:nvPr>
        </p:nvSpPr>
        <p:spPr>
          <a:xfrm>
            <a:off x="1219200" y="1600200"/>
            <a:ext cx="6858000" cy="4525963"/>
          </a:xfrm>
        </p:spPr>
        <p:txBody>
          <a:bodyPr/>
          <a:lstStyle/>
          <a:p>
            <a:pPr>
              <a:buFontTx/>
              <a:buNone/>
            </a:pPr>
            <a:r>
              <a:rPr lang="en-US" altLang="en-US"/>
              <a:t>	</a:t>
            </a:r>
            <a:r>
              <a:rPr lang="en-US" altLang="en-US" b="1"/>
              <a:t>3) It is impossible to violate immutable laws.</a:t>
            </a:r>
          </a:p>
          <a:p>
            <a:pPr lvl="1">
              <a:buFontTx/>
              <a:buNone/>
            </a:pPr>
            <a:r>
              <a:rPr lang="en-US" altLang="en-US"/>
              <a:t>	Statement 3) is true so long as we qualify it by saying "It is impossible for someone to violate laws which are immutable to them." </a:t>
            </a:r>
          </a:p>
          <a:p>
            <a:endParaRPr lang="en-US" altLang="en-US"/>
          </a:p>
        </p:txBody>
      </p:sp>
    </p:spTree>
    <p:custDataLst>
      <p:tags r:id="rId1"/>
    </p:custDataLst>
  </p:cSld>
  <p:clrMapOvr>
    <a:masterClrMapping/>
  </p:clrMapOvr>
  <p:transition advTm="1649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checkerboard(across)">
                                      <p:cBhvr>
                                        <p:cTn id="7" dur="500"/>
                                        <p:tgtEl>
                                          <p:spTgt spid="81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195">
                                            <p:txEl>
                                              <p:pRg st="1" end="1"/>
                                            </p:txEl>
                                          </p:spTgt>
                                        </p:tgtEl>
                                        <p:attrNameLst>
                                          <p:attrName>style.visibility</p:attrName>
                                        </p:attrNameLst>
                                      </p:cBhvr>
                                      <p:to>
                                        <p:strVal val="visible"/>
                                      </p:to>
                                    </p:set>
                                    <p:animEffect transition="in" filter="checkerboard(across)">
                                      <p:cBhvr>
                                        <p:cTn id="12" dur="500"/>
                                        <p:tgtEl>
                                          <p:spTgt spid="81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a:t>Response to Spinoza</a:t>
            </a:r>
          </a:p>
        </p:txBody>
      </p:sp>
      <p:sp>
        <p:nvSpPr>
          <p:cNvPr id="7171" name="Rectangle 3"/>
          <p:cNvSpPr>
            <a:spLocks noGrp="1" noChangeArrowheads="1"/>
          </p:cNvSpPr>
          <p:nvPr>
            <p:ph type="body" idx="1"/>
          </p:nvPr>
        </p:nvSpPr>
        <p:spPr>
          <a:xfrm>
            <a:off x="1371600" y="1600200"/>
            <a:ext cx="6400800" cy="3886200"/>
          </a:xfrm>
        </p:spPr>
        <p:txBody>
          <a:bodyPr/>
          <a:lstStyle/>
          <a:p>
            <a:pPr>
              <a:buFontTx/>
              <a:buNone/>
            </a:pPr>
            <a:r>
              <a:rPr lang="en-US" altLang="en-US"/>
              <a:t>	</a:t>
            </a:r>
            <a:r>
              <a:rPr lang="en-US" altLang="en-US" b="1"/>
              <a:t>4) Therefore, miracles are impossible</a:t>
            </a:r>
          </a:p>
          <a:p>
            <a:pPr lvl="1">
              <a:buFontTx/>
              <a:buNone/>
            </a:pPr>
            <a:r>
              <a:rPr lang="en-US" altLang="en-US"/>
              <a:t>	If 1) is not true in some cases, and 2) may be either an empty class or not immutable to God, it follows that Spinoza's argument is not sound. </a:t>
            </a:r>
          </a:p>
        </p:txBody>
      </p:sp>
    </p:spTree>
    <p:custDataLst>
      <p:tags r:id="rId1"/>
    </p:custDataLst>
  </p:cSld>
  <p:clrMapOvr>
    <a:masterClrMapping/>
  </p:clrMapOvr>
  <p:transition advTm="2000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checkerboard(across)">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checkerboard(across)">
                                      <p:cBhvr>
                                        <p:cTn id="12" dur="500"/>
                                        <p:tgtEl>
                                          <p:spTgt spid="71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a:t>Another Deductive Formulation </a:t>
            </a:r>
          </a:p>
        </p:txBody>
      </p:sp>
      <p:sp>
        <p:nvSpPr>
          <p:cNvPr id="9219" name="Rectangle 3"/>
          <p:cNvSpPr>
            <a:spLocks noGrp="1" noChangeArrowheads="1"/>
          </p:cNvSpPr>
          <p:nvPr>
            <p:ph type="body" idx="1"/>
          </p:nvPr>
        </p:nvSpPr>
        <p:spPr>
          <a:xfrm>
            <a:off x="457200" y="1752600"/>
            <a:ext cx="8229600" cy="4343400"/>
          </a:xfrm>
        </p:spPr>
        <p:txBody>
          <a:bodyPr/>
          <a:lstStyle/>
          <a:p>
            <a:r>
              <a:rPr lang="en-US" altLang="en-US"/>
              <a:t>1) A miracle is a violation of natural law.</a:t>
            </a:r>
          </a:p>
          <a:p>
            <a:r>
              <a:rPr lang="en-US" altLang="en-US"/>
              <a:t>2) To violate a law is to be illegal, immoral, irrational or gauche.</a:t>
            </a:r>
          </a:p>
          <a:p>
            <a:r>
              <a:rPr lang="en-US" altLang="en-US"/>
              <a:t>3) God is not illegal, immoral, irrational or gauche.</a:t>
            </a:r>
          </a:p>
          <a:p>
            <a:r>
              <a:rPr lang="en-US" altLang="en-US"/>
              <a:t>4) Therefore, God (at least) cannot do miracles, though perhaps Satan could!</a:t>
            </a:r>
          </a:p>
        </p:txBody>
      </p:sp>
    </p:spTree>
    <p:custDataLst>
      <p:tags r:id="rId1"/>
    </p:custDataLst>
  </p:cSld>
  <p:clrMapOvr>
    <a:masterClrMapping/>
  </p:clrMapOvr>
  <p:transition advTm="3339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 calcmode="lin" valueType="num">
                                      <p:cBhvr additive="base">
                                        <p:cTn id="13" dur="500" fill="hold"/>
                                        <p:tgtEl>
                                          <p:spTgt spid="92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219">
                                            <p:txEl>
                                              <p:pRg st="2" end="2"/>
                                            </p:txEl>
                                          </p:spTgt>
                                        </p:tgtEl>
                                        <p:attrNameLst>
                                          <p:attrName>style.visibility</p:attrName>
                                        </p:attrNameLst>
                                      </p:cBhvr>
                                      <p:to>
                                        <p:strVal val="visible"/>
                                      </p:to>
                                    </p:set>
                                    <p:anim calcmode="lin" valueType="num">
                                      <p:cBhvr additive="base">
                                        <p:cTn id="19"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219">
                                            <p:txEl>
                                              <p:pRg st="3" end="3"/>
                                            </p:txEl>
                                          </p:spTgt>
                                        </p:tgtEl>
                                        <p:attrNameLst>
                                          <p:attrName>style.visibility</p:attrName>
                                        </p:attrNameLst>
                                      </p:cBhvr>
                                      <p:to>
                                        <p:strVal val="visible"/>
                                      </p:to>
                                    </p:set>
                                    <p:anim calcmode="lin" valueType="num">
                                      <p:cBhvr additive="base">
                                        <p:cTn id="25" dur="500" fill="hold"/>
                                        <p:tgtEl>
                                          <p:spTgt spid="92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a:t>Response</a:t>
            </a:r>
          </a:p>
        </p:txBody>
      </p:sp>
      <p:sp>
        <p:nvSpPr>
          <p:cNvPr id="10243" name="Rectangle 3"/>
          <p:cNvSpPr>
            <a:spLocks noGrp="1" noChangeArrowheads="1"/>
          </p:cNvSpPr>
          <p:nvPr>
            <p:ph type="body" idx="1"/>
          </p:nvPr>
        </p:nvSpPr>
        <p:spPr>
          <a:xfrm>
            <a:off x="457200" y="1600200"/>
            <a:ext cx="8229600" cy="4953000"/>
          </a:xfrm>
        </p:spPr>
        <p:txBody>
          <a:bodyPr/>
          <a:lstStyle/>
          <a:p>
            <a:pPr>
              <a:lnSpc>
                <a:spcPct val="90000"/>
              </a:lnSpc>
            </a:pPr>
            <a:r>
              <a:rPr lang="en-US" altLang="en-US" b="1"/>
              <a:t>1) A miracle is a violation of natural law.</a:t>
            </a:r>
          </a:p>
          <a:p>
            <a:pPr lvl="1">
              <a:lnSpc>
                <a:spcPct val="90000"/>
              </a:lnSpc>
            </a:pPr>
            <a:r>
              <a:rPr lang="en-US" altLang="en-US"/>
              <a:t>Same problems as Spinoza's 1). </a:t>
            </a:r>
          </a:p>
          <a:p>
            <a:pPr>
              <a:lnSpc>
                <a:spcPct val="90000"/>
              </a:lnSpc>
            </a:pPr>
            <a:r>
              <a:rPr lang="en-US" altLang="en-US" b="1"/>
              <a:t>2) To violate a law is to be illegal, immoral, irrational or gauche.</a:t>
            </a:r>
          </a:p>
          <a:p>
            <a:pPr lvl="1">
              <a:lnSpc>
                <a:spcPct val="90000"/>
              </a:lnSpc>
            </a:pPr>
            <a:r>
              <a:rPr lang="en-US" altLang="en-US"/>
              <a:t>Statement 2) assumes natural law can be fitted into one of the categories of civil law, moral law, logical law, or aesthetic law.  But this does not follow.  To violate a natural law is merely to be miraculous, which is how the God of the Bible is regularly pictured. </a:t>
            </a:r>
          </a:p>
        </p:txBody>
      </p:sp>
    </p:spTree>
    <p:custDataLst>
      <p:tags r:id="rId1"/>
    </p:custDataLst>
  </p:cSld>
  <p:clrMapOvr>
    <a:masterClrMapping/>
  </p:clrMapOvr>
  <p:transition advTm="3608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checkerboard(across)">
                                      <p:cBhvr>
                                        <p:cTn id="7" dur="500"/>
                                        <p:tgtEl>
                                          <p:spTgt spid="10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checkerboard(across)">
                                      <p:cBhvr>
                                        <p:cTn id="12" dur="500"/>
                                        <p:tgtEl>
                                          <p:spTgt spid="102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checkerboard(across)">
                                      <p:cBhvr>
                                        <p:cTn id="17" dur="500"/>
                                        <p:tgtEl>
                                          <p:spTgt spid="102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243">
                                            <p:txEl>
                                              <p:pRg st="3" end="3"/>
                                            </p:txEl>
                                          </p:spTgt>
                                        </p:tgtEl>
                                        <p:attrNameLst>
                                          <p:attrName>style.visibility</p:attrName>
                                        </p:attrNameLst>
                                      </p:cBhvr>
                                      <p:to>
                                        <p:strVal val="visible"/>
                                      </p:to>
                                    </p:set>
                                    <p:animEffect transition="in" filter="checkerboard(across)">
                                      <p:cBhvr>
                                        <p:cTn id="22" dur="500"/>
                                        <p:tgtEl>
                                          <p:spTgt spid="102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4|4.4"/>
</p:tagLst>
</file>

<file path=ppt/tags/tag10.xml><?xml version="1.0" encoding="utf-8"?>
<p:tagLst xmlns:a="http://schemas.openxmlformats.org/drawingml/2006/main" xmlns:r="http://schemas.openxmlformats.org/officeDocument/2006/relationships" xmlns:p="http://schemas.openxmlformats.org/presentationml/2006/main">
  <p:tag name="TIMING" val="|0.3|2.8|2.2|5.3"/>
</p:tagLst>
</file>

<file path=ppt/tags/tag11.xml><?xml version="1.0" encoding="utf-8"?>
<p:tagLst xmlns:a="http://schemas.openxmlformats.org/drawingml/2006/main" xmlns:r="http://schemas.openxmlformats.org/officeDocument/2006/relationships" xmlns:p="http://schemas.openxmlformats.org/presentationml/2006/main">
  <p:tag name="TIMING" val="|3.9|2.6|5.8|6.9|5.9|4.1|4.7"/>
</p:tagLst>
</file>

<file path=ppt/tags/tag12.xml><?xml version="1.0" encoding="utf-8"?>
<p:tagLst xmlns:a="http://schemas.openxmlformats.org/drawingml/2006/main" xmlns:r="http://schemas.openxmlformats.org/officeDocument/2006/relationships" xmlns:p="http://schemas.openxmlformats.org/presentationml/2006/main">
  <p:tag name="TIMING" val="|2.8|4.4|9.1"/>
</p:tagLst>
</file>

<file path=ppt/tags/tag13.xml><?xml version="1.0" encoding="utf-8"?>
<p:tagLst xmlns:a="http://schemas.openxmlformats.org/drawingml/2006/main" xmlns:r="http://schemas.openxmlformats.org/officeDocument/2006/relationships" xmlns:p="http://schemas.openxmlformats.org/presentationml/2006/main">
  <p:tag name="TIMING" val="|0.7|29.3|27.6"/>
</p:tagLst>
</file>

<file path=ppt/tags/tag14.xml><?xml version="1.0" encoding="utf-8"?>
<p:tagLst xmlns:a="http://schemas.openxmlformats.org/drawingml/2006/main" xmlns:r="http://schemas.openxmlformats.org/officeDocument/2006/relationships" xmlns:p="http://schemas.openxmlformats.org/presentationml/2006/main">
  <p:tag name="TIMING" val="|0.5"/>
</p:tagLst>
</file>

<file path=ppt/tags/tag15.xml><?xml version="1.0" encoding="utf-8"?>
<p:tagLst xmlns:a="http://schemas.openxmlformats.org/drawingml/2006/main" xmlns:r="http://schemas.openxmlformats.org/officeDocument/2006/relationships" xmlns:p="http://schemas.openxmlformats.org/presentationml/2006/main">
  <p:tag name="TIMING" val="|0.5"/>
</p:tagLst>
</file>

<file path=ppt/tags/tag16.xml><?xml version="1.0" encoding="utf-8"?>
<p:tagLst xmlns:a="http://schemas.openxmlformats.org/drawingml/2006/main" xmlns:r="http://schemas.openxmlformats.org/officeDocument/2006/relationships" xmlns:p="http://schemas.openxmlformats.org/presentationml/2006/main">
  <p:tag name="TIMING" val="|2.7|7.2"/>
</p:tagLst>
</file>

<file path=ppt/tags/tag17.xml><?xml version="1.0" encoding="utf-8"?>
<p:tagLst xmlns:a="http://schemas.openxmlformats.org/drawingml/2006/main" xmlns:r="http://schemas.openxmlformats.org/officeDocument/2006/relationships" xmlns:p="http://schemas.openxmlformats.org/presentationml/2006/main">
  <p:tag name="TIMING" val="|0.3|6.1"/>
</p:tagLst>
</file>

<file path=ppt/tags/tag18.xml><?xml version="1.0" encoding="utf-8"?>
<p:tagLst xmlns:a="http://schemas.openxmlformats.org/drawingml/2006/main" xmlns:r="http://schemas.openxmlformats.org/officeDocument/2006/relationships" xmlns:p="http://schemas.openxmlformats.org/presentationml/2006/main">
  <p:tag name="TIMING" val="|0.3|6.1"/>
</p:tagLst>
</file>

<file path=ppt/tags/tag19.xml><?xml version="1.0" encoding="utf-8"?>
<p:tagLst xmlns:a="http://schemas.openxmlformats.org/drawingml/2006/main" xmlns:r="http://schemas.openxmlformats.org/officeDocument/2006/relationships" xmlns:p="http://schemas.openxmlformats.org/presentationml/2006/main">
  <p:tag name="TIMING" val="|0.2|7.7"/>
</p:tagLst>
</file>

<file path=ppt/tags/tag2.xml><?xml version="1.0" encoding="utf-8"?>
<p:tagLst xmlns:a="http://schemas.openxmlformats.org/drawingml/2006/main" xmlns:r="http://schemas.openxmlformats.org/officeDocument/2006/relationships" xmlns:p="http://schemas.openxmlformats.org/presentationml/2006/main">
  <p:tag name="TIMING" val="|1.7|5.1|2|6|5.5"/>
</p:tagLst>
</file>

<file path=ppt/tags/tag20.xml><?xml version="1.0" encoding="utf-8"?>
<p:tagLst xmlns:a="http://schemas.openxmlformats.org/drawingml/2006/main" xmlns:r="http://schemas.openxmlformats.org/officeDocument/2006/relationships" xmlns:p="http://schemas.openxmlformats.org/presentationml/2006/main">
  <p:tag name="TIMING" val="|0.3|18.3"/>
</p:tagLst>
</file>

<file path=ppt/tags/tag21.xml><?xml version="1.0" encoding="utf-8"?>
<p:tagLst xmlns:a="http://schemas.openxmlformats.org/drawingml/2006/main" xmlns:r="http://schemas.openxmlformats.org/officeDocument/2006/relationships" xmlns:p="http://schemas.openxmlformats.org/presentationml/2006/main">
  <p:tag name="TIMING" val="|5.8|11.8|4.9|6|11.7|4|3.1|3.4|3.1|11.7"/>
</p:tagLst>
</file>

<file path=ppt/tags/tag22.xml><?xml version="1.0" encoding="utf-8"?>
<p:tagLst xmlns:a="http://schemas.openxmlformats.org/drawingml/2006/main" xmlns:r="http://schemas.openxmlformats.org/officeDocument/2006/relationships" xmlns:p="http://schemas.openxmlformats.org/presentationml/2006/main">
  <p:tag name="TIMING" val="|2.2|9"/>
</p:tagLst>
</file>

<file path=ppt/tags/tag23.xml><?xml version="1.0" encoding="utf-8"?>
<p:tagLst xmlns:a="http://schemas.openxmlformats.org/drawingml/2006/main" xmlns:r="http://schemas.openxmlformats.org/officeDocument/2006/relationships" xmlns:p="http://schemas.openxmlformats.org/presentationml/2006/main">
  <p:tag name="TIMING" val="|0.6|17.8"/>
</p:tagLst>
</file>

<file path=ppt/tags/tag24.xml><?xml version="1.0" encoding="utf-8"?>
<p:tagLst xmlns:a="http://schemas.openxmlformats.org/drawingml/2006/main" xmlns:r="http://schemas.openxmlformats.org/officeDocument/2006/relationships" xmlns:p="http://schemas.openxmlformats.org/presentationml/2006/main">
  <p:tag name="TIMING" val="|1|10.8"/>
</p:tagLst>
</file>

<file path=ppt/tags/tag25.xml><?xml version="1.0" encoding="utf-8"?>
<p:tagLst xmlns:a="http://schemas.openxmlformats.org/drawingml/2006/main" xmlns:r="http://schemas.openxmlformats.org/officeDocument/2006/relationships" xmlns:p="http://schemas.openxmlformats.org/presentationml/2006/main">
  <p:tag name="TIMING" val="|0.7|4.1|2.6|2.7|3.1"/>
</p:tagLst>
</file>

<file path=ppt/tags/tag26.xml><?xml version="1.0" encoding="utf-8"?>
<p:tagLst xmlns:a="http://schemas.openxmlformats.org/drawingml/2006/main" xmlns:r="http://schemas.openxmlformats.org/officeDocument/2006/relationships" xmlns:p="http://schemas.openxmlformats.org/presentationml/2006/main">
  <p:tag name="TIMING" val="|2.1|13.6"/>
</p:tagLst>
</file>

<file path=ppt/tags/tag27.xml><?xml version="1.0" encoding="utf-8"?>
<p:tagLst xmlns:a="http://schemas.openxmlformats.org/drawingml/2006/main" xmlns:r="http://schemas.openxmlformats.org/officeDocument/2006/relationships" xmlns:p="http://schemas.openxmlformats.org/presentationml/2006/main">
  <p:tag name="TIMING" val="|7.1"/>
</p:tagLst>
</file>

<file path=ppt/tags/tag28.xml><?xml version="1.0" encoding="utf-8"?>
<p:tagLst xmlns:a="http://schemas.openxmlformats.org/drawingml/2006/main" xmlns:r="http://schemas.openxmlformats.org/officeDocument/2006/relationships" xmlns:p="http://schemas.openxmlformats.org/presentationml/2006/main">
  <p:tag name="TIMING" val="|0.6"/>
</p:tagLst>
</file>

<file path=ppt/tags/tag29.xml><?xml version="1.0" encoding="utf-8"?>
<p:tagLst xmlns:a="http://schemas.openxmlformats.org/drawingml/2006/main" xmlns:r="http://schemas.openxmlformats.org/officeDocument/2006/relationships" xmlns:p="http://schemas.openxmlformats.org/presentationml/2006/main">
  <p:tag name="TIMING" val="|37.8|11.6"/>
</p:tagLst>
</file>

<file path=ppt/tags/tag3.xml><?xml version="1.0" encoding="utf-8"?>
<p:tagLst xmlns:a="http://schemas.openxmlformats.org/drawingml/2006/main" xmlns:r="http://schemas.openxmlformats.org/officeDocument/2006/relationships" xmlns:p="http://schemas.openxmlformats.org/presentationml/2006/main">
  <p:tag name="TIMING" val="|5.8|5.6|4.1|2.7|3.5"/>
</p:tagLst>
</file>

<file path=ppt/tags/tag30.xml><?xml version="1.0" encoding="utf-8"?>
<p:tagLst xmlns:a="http://schemas.openxmlformats.org/drawingml/2006/main" xmlns:r="http://schemas.openxmlformats.org/officeDocument/2006/relationships" xmlns:p="http://schemas.openxmlformats.org/presentationml/2006/main">
  <p:tag name="TIMING" val="|0.3|4.9"/>
</p:tagLst>
</file>

<file path=ppt/tags/tag31.xml><?xml version="1.0" encoding="utf-8"?>
<p:tagLst xmlns:a="http://schemas.openxmlformats.org/drawingml/2006/main" xmlns:r="http://schemas.openxmlformats.org/officeDocument/2006/relationships" xmlns:p="http://schemas.openxmlformats.org/presentationml/2006/main">
  <p:tag name="TIMING" val="|7.8|3|8.5"/>
</p:tagLst>
</file>

<file path=ppt/tags/tag32.xml><?xml version="1.0" encoding="utf-8"?>
<p:tagLst xmlns:a="http://schemas.openxmlformats.org/drawingml/2006/main" xmlns:r="http://schemas.openxmlformats.org/officeDocument/2006/relationships" xmlns:p="http://schemas.openxmlformats.org/presentationml/2006/main">
  <p:tag name="TIMING" val="|1|8.4"/>
</p:tagLst>
</file>

<file path=ppt/tags/tag33.xml><?xml version="1.0" encoding="utf-8"?>
<p:tagLst xmlns:a="http://schemas.openxmlformats.org/drawingml/2006/main" xmlns:r="http://schemas.openxmlformats.org/officeDocument/2006/relationships" xmlns:p="http://schemas.openxmlformats.org/presentationml/2006/main">
  <p:tag name="TIMING" val="|0.3|15.4"/>
</p:tagLst>
</file>

<file path=ppt/tags/tag34.xml><?xml version="1.0" encoding="utf-8"?>
<p:tagLst xmlns:a="http://schemas.openxmlformats.org/drawingml/2006/main" xmlns:r="http://schemas.openxmlformats.org/officeDocument/2006/relationships" xmlns:p="http://schemas.openxmlformats.org/presentationml/2006/main">
  <p:tag name="TIMING" val="|4.6|2.5|15.6"/>
</p:tagLst>
</file>

<file path=ppt/tags/tag35.xml><?xml version="1.0" encoding="utf-8"?>
<p:tagLst xmlns:a="http://schemas.openxmlformats.org/drawingml/2006/main" xmlns:r="http://schemas.openxmlformats.org/officeDocument/2006/relationships" xmlns:p="http://schemas.openxmlformats.org/presentationml/2006/main">
  <p:tag name="TIMING" val="|2.4|6.8"/>
</p:tagLst>
</file>

<file path=ppt/tags/tag36.xml><?xml version="1.0" encoding="utf-8"?>
<p:tagLst xmlns:a="http://schemas.openxmlformats.org/drawingml/2006/main" xmlns:r="http://schemas.openxmlformats.org/officeDocument/2006/relationships" xmlns:p="http://schemas.openxmlformats.org/presentationml/2006/main">
  <p:tag name="TIMING" val="|1.5|9.2"/>
</p:tagLst>
</file>

<file path=ppt/tags/tag37.xml><?xml version="1.0" encoding="utf-8"?>
<p:tagLst xmlns:a="http://schemas.openxmlformats.org/drawingml/2006/main" xmlns:r="http://schemas.openxmlformats.org/officeDocument/2006/relationships" xmlns:p="http://schemas.openxmlformats.org/presentationml/2006/main">
  <p:tag name="TIMING" val="|3.4|5.2|9.2|1.6|2|2.8|2.3|3.1"/>
</p:tagLst>
</file>

<file path=ppt/tags/tag38.xml><?xml version="1.0" encoding="utf-8"?>
<p:tagLst xmlns:a="http://schemas.openxmlformats.org/drawingml/2006/main" xmlns:r="http://schemas.openxmlformats.org/officeDocument/2006/relationships" xmlns:p="http://schemas.openxmlformats.org/presentationml/2006/main">
  <p:tag name="TIMING" val="|0.4|2.6|11.4|1.9|1.6|2.1"/>
</p:tagLst>
</file>

<file path=ppt/tags/tag39.xml><?xml version="1.0" encoding="utf-8"?>
<p:tagLst xmlns:a="http://schemas.openxmlformats.org/drawingml/2006/main" xmlns:r="http://schemas.openxmlformats.org/officeDocument/2006/relationships" xmlns:p="http://schemas.openxmlformats.org/presentationml/2006/main">
  <p:tag name="TIMING" val="|0.7|3.5|3.1"/>
</p:tagLst>
</file>

<file path=ppt/tags/tag4.xml><?xml version="1.0" encoding="utf-8"?>
<p:tagLst xmlns:a="http://schemas.openxmlformats.org/drawingml/2006/main" xmlns:r="http://schemas.openxmlformats.org/officeDocument/2006/relationships" xmlns:p="http://schemas.openxmlformats.org/presentationml/2006/main">
  <p:tag name="TIMING" val="|1.8|3.2"/>
</p:tagLst>
</file>

<file path=ppt/tags/tag40.xml><?xml version="1.0" encoding="utf-8"?>
<p:tagLst xmlns:a="http://schemas.openxmlformats.org/drawingml/2006/main" xmlns:r="http://schemas.openxmlformats.org/officeDocument/2006/relationships" xmlns:p="http://schemas.openxmlformats.org/presentationml/2006/main">
  <p:tag name="TIMING" val="|1.5"/>
</p:tagLst>
</file>

<file path=ppt/tags/tag5.xml><?xml version="1.0" encoding="utf-8"?>
<p:tagLst xmlns:a="http://schemas.openxmlformats.org/drawingml/2006/main" xmlns:r="http://schemas.openxmlformats.org/officeDocument/2006/relationships" xmlns:p="http://schemas.openxmlformats.org/presentationml/2006/main">
  <p:tag name="TIMING" val="|0.3|2"/>
</p:tagLst>
</file>

<file path=ppt/tags/tag6.xml><?xml version="1.0" encoding="utf-8"?>
<p:tagLst xmlns:a="http://schemas.openxmlformats.org/drawingml/2006/main" xmlns:r="http://schemas.openxmlformats.org/officeDocument/2006/relationships" xmlns:p="http://schemas.openxmlformats.org/presentationml/2006/main">
  <p:tag name="TIMING" val="|0.3|4.8"/>
</p:tagLst>
</file>

<file path=ppt/tags/tag7.xml><?xml version="1.0" encoding="utf-8"?>
<p:tagLst xmlns:a="http://schemas.openxmlformats.org/drawingml/2006/main" xmlns:r="http://schemas.openxmlformats.org/officeDocument/2006/relationships" xmlns:p="http://schemas.openxmlformats.org/presentationml/2006/main">
  <p:tag name="TIMING" val="|0.3|2.8"/>
</p:tagLst>
</file>

<file path=ppt/tags/tag8.xml><?xml version="1.0" encoding="utf-8"?>
<p:tagLst xmlns:a="http://schemas.openxmlformats.org/drawingml/2006/main" xmlns:r="http://schemas.openxmlformats.org/officeDocument/2006/relationships" xmlns:p="http://schemas.openxmlformats.org/presentationml/2006/main">
  <p:tag name="TIMING" val="|12.1|3.7|6.1|4.2"/>
</p:tagLst>
</file>

<file path=ppt/tags/tag9.xml><?xml version="1.0" encoding="utf-8"?>
<p:tagLst xmlns:a="http://schemas.openxmlformats.org/drawingml/2006/main" xmlns:r="http://schemas.openxmlformats.org/officeDocument/2006/relationships" xmlns:p="http://schemas.openxmlformats.org/presentationml/2006/main">
  <p:tag name="TIMING" val="|0.7|2.1|3.3|6.7"/>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245</TotalTime>
  <Words>1145</Words>
  <Application>Microsoft Office PowerPoint</Application>
  <PresentationFormat>On-screen Show (4:3)</PresentationFormat>
  <Paragraphs>156</Paragraphs>
  <Slides>40</Slides>
  <Notes>0</Notes>
  <HiddenSlides>0</HiddenSlides>
  <MMClips>1</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Default Design</vt:lpstr>
      <vt:lpstr>The Miraculous: 4. Answering Objections</vt:lpstr>
      <vt:lpstr>Introduction</vt:lpstr>
      <vt:lpstr>The Deductive Impossibility  of Miracles (Spinoza) </vt:lpstr>
      <vt:lpstr>Response to Spinoza </vt:lpstr>
      <vt:lpstr>Response to Spinoza</vt:lpstr>
      <vt:lpstr>Response to Spinoza</vt:lpstr>
      <vt:lpstr>Response to Spinoza</vt:lpstr>
      <vt:lpstr>Another Deductive Formulation </vt:lpstr>
      <vt:lpstr>Response</vt:lpstr>
      <vt:lpstr>Response</vt:lpstr>
      <vt:lpstr>The Inductive Improbability  of Miracles (Hume) </vt:lpstr>
      <vt:lpstr>Response to Hume</vt:lpstr>
      <vt:lpstr>Bible re/ Testing</vt:lpstr>
      <vt:lpstr>Bible re/ Testing</vt:lpstr>
      <vt:lpstr>Bible re/ Testing</vt:lpstr>
      <vt:lpstr>Response to Hume</vt:lpstr>
      <vt:lpstr>Response to Hume</vt:lpstr>
      <vt:lpstr>Response to Hume</vt:lpstr>
      <vt:lpstr>Response to Hume</vt:lpstr>
      <vt:lpstr>Response to Hume</vt:lpstr>
      <vt:lpstr>The Practical Irrelevance  of Miracles (Kant) </vt:lpstr>
      <vt:lpstr>Response to Kant</vt:lpstr>
      <vt:lpstr>Response to Kant</vt:lpstr>
      <vt:lpstr>Response to Kant</vt:lpstr>
      <vt:lpstr>Response to Kant</vt:lpstr>
      <vt:lpstr>Miracles Rare</vt:lpstr>
      <vt:lpstr>Exhaust Probabilities</vt:lpstr>
      <vt:lpstr>Exhaust Probabilities</vt:lpstr>
      <vt:lpstr>Response to Kant</vt:lpstr>
      <vt:lpstr>Response to Kant</vt:lpstr>
      <vt:lpstr>Ancient Ignorance and  Miracles (Harnack) </vt:lpstr>
      <vt:lpstr>Response to Harnack</vt:lpstr>
      <vt:lpstr>Response to Harnack</vt:lpstr>
      <vt:lpstr>Miracles in a Closed  Universe (Bultmann)</vt:lpstr>
      <vt:lpstr>Response to Bultmann</vt:lpstr>
      <vt:lpstr>Response to Bultmann</vt:lpstr>
      <vt:lpstr>Are Miracles Real?</vt:lpstr>
      <vt:lpstr>Are Miracles Real?</vt:lpstr>
      <vt:lpstr>Are Miracles Real?</vt:lpstr>
      <vt:lpstr>The End</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Miraculous: 4. Answering Objections</dc:title>
  <dc:creator>rnewman</dc:creator>
  <cp:lastModifiedBy>Newman</cp:lastModifiedBy>
  <cp:revision>142</cp:revision>
  <dcterms:created xsi:type="dcterms:W3CDTF">2011-08-18T14:44:16Z</dcterms:created>
  <dcterms:modified xsi:type="dcterms:W3CDTF">2015-07-15T21:10:22Z</dcterms:modified>
</cp:coreProperties>
</file>