
<file path=[Content_Types].xml><?xml version="1.0" encoding="utf-8"?>
<Types xmlns="http://schemas.openxmlformats.org/package/2006/content-types">
  <Default Extension="mp3" ContentType="audio/unknown"/>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algn="l" rtl="0" fontAlgn="base">
      <a:spcBef>
        <a:spcPct val="0"/>
      </a:spcBef>
      <a:spcAft>
        <a:spcPct val="0"/>
      </a:spcAft>
      <a:defRPr kern="1200">
        <a:solidFill>
          <a:srgbClr val="FF3300"/>
        </a:solidFill>
        <a:latin typeface="Arial" charset="0"/>
        <a:ea typeface="+mn-ea"/>
        <a:cs typeface="+mn-cs"/>
      </a:defRPr>
    </a:lvl1pPr>
    <a:lvl2pPr marL="457200" algn="l" rtl="0" fontAlgn="base">
      <a:spcBef>
        <a:spcPct val="0"/>
      </a:spcBef>
      <a:spcAft>
        <a:spcPct val="0"/>
      </a:spcAft>
      <a:defRPr kern="1200">
        <a:solidFill>
          <a:srgbClr val="FF3300"/>
        </a:solidFill>
        <a:latin typeface="Arial" charset="0"/>
        <a:ea typeface="+mn-ea"/>
        <a:cs typeface="+mn-cs"/>
      </a:defRPr>
    </a:lvl2pPr>
    <a:lvl3pPr marL="914400" algn="l" rtl="0" fontAlgn="base">
      <a:spcBef>
        <a:spcPct val="0"/>
      </a:spcBef>
      <a:spcAft>
        <a:spcPct val="0"/>
      </a:spcAft>
      <a:defRPr kern="1200">
        <a:solidFill>
          <a:srgbClr val="FF3300"/>
        </a:solidFill>
        <a:latin typeface="Arial" charset="0"/>
        <a:ea typeface="+mn-ea"/>
        <a:cs typeface="+mn-cs"/>
      </a:defRPr>
    </a:lvl3pPr>
    <a:lvl4pPr marL="1371600" algn="l" rtl="0" fontAlgn="base">
      <a:spcBef>
        <a:spcPct val="0"/>
      </a:spcBef>
      <a:spcAft>
        <a:spcPct val="0"/>
      </a:spcAft>
      <a:defRPr kern="1200">
        <a:solidFill>
          <a:srgbClr val="FF3300"/>
        </a:solidFill>
        <a:latin typeface="Arial" charset="0"/>
        <a:ea typeface="+mn-ea"/>
        <a:cs typeface="+mn-cs"/>
      </a:defRPr>
    </a:lvl4pPr>
    <a:lvl5pPr marL="1828800" algn="l" rtl="0" fontAlgn="base">
      <a:spcBef>
        <a:spcPct val="0"/>
      </a:spcBef>
      <a:spcAft>
        <a:spcPct val="0"/>
      </a:spcAft>
      <a:defRPr kern="1200">
        <a:solidFill>
          <a:srgbClr val="FF3300"/>
        </a:solidFill>
        <a:latin typeface="Arial" charset="0"/>
        <a:ea typeface="+mn-ea"/>
        <a:cs typeface="+mn-cs"/>
      </a:defRPr>
    </a:lvl5pPr>
    <a:lvl6pPr marL="2286000" algn="l" defTabSz="914400" rtl="0" eaLnBrk="1" latinLnBrk="0" hangingPunct="1">
      <a:defRPr kern="1200">
        <a:solidFill>
          <a:srgbClr val="FF3300"/>
        </a:solidFill>
        <a:latin typeface="Arial" charset="0"/>
        <a:ea typeface="+mn-ea"/>
        <a:cs typeface="+mn-cs"/>
      </a:defRPr>
    </a:lvl6pPr>
    <a:lvl7pPr marL="2743200" algn="l" defTabSz="914400" rtl="0" eaLnBrk="1" latinLnBrk="0" hangingPunct="1">
      <a:defRPr kern="1200">
        <a:solidFill>
          <a:srgbClr val="FF3300"/>
        </a:solidFill>
        <a:latin typeface="Arial" charset="0"/>
        <a:ea typeface="+mn-ea"/>
        <a:cs typeface="+mn-cs"/>
      </a:defRPr>
    </a:lvl7pPr>
    <a:lvl8pPr marL="3200400" algn="l" defTabSz="914400" rtl="0" eaLnBrk="1" latinLnBrk="0" hangingPunct="1">
      <a:defRPr kern="1200">
        <a:solidFill>
          <a:srgbClr val="FF3300"/>
        </a:solidFill>
        <a:latin typeface="Arial" charset="0"/>
        <a:ea typeface="+mn-ea"/>
        <a:cs typeface="+mn-cs"/>
      </a:defRPr>
    </a:lvl8pPr>
    <a:lvl9pPr marL="3657600" algn="l" defTabSz="914400" rtl="0" eaLnBrk="1" latinLnBrk="0" hangingPunct="1">
      <a:defRPr kern="1200">
        <a:solidFill>
          <a:srgbClr val="FF33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4F9BF2C-253D-41ED-851A-0BB957540B49}" type="slidenum">
              <a:rPr lang="en-US" altLang="en-US"/>
              <a:pPr/>
              <a:t>‹#›</a:t>
            </a:fld>
            <a:endParaRPr lang="en-US" altLang="en-US"/>
          </a:p>
        </p:txBody>
      </p:sp>
    </p:spTree>
    <p:extLst>
      <p:ext uri="{BB962C8B-B14F-4D97-AF65-F5344CB8AC3E}">
        <p14:creationId xmlns:p14="http://schemas.microsoft.com/office/powerpoint/2010/main" val="2046310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A166644-C7CA-43C7-9DA2-D16E3D50977D}" type="slidenum">
              <a:rPr lang="en-US" altLang="en-US"/>
              <a:pPr/>
              <a:t>‹#›</a:t>
            </a:fld>
            <a:endParaRPr lang="en-US" altLang="en-US"/>
          </a:p>
        </p:txBody>
      </p:sp>
    </p:spTree>
    <p:extLst>
      <p:ext uri="{BB962C8B-B14F-4D97-AF65-F5344CB8AC3E}">
        <p14:creationId xmlns:p14="http://schemas.microsoft.com/office/powerpoint/2010/main" val="293575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F7BCBAF-1649-48D2-AB75-C8EAC78EF0C7}" type="slidenum">
              <a:rPr lang="en-US" altLang="en-US"/>
              <a:pPr/>
              <a:t>‹#›</a:t>
            </a:fld>
            <a:endParaRPr lang="en-US" altLang="en-US"/>
          </a:p>
        </p:txBody>
      </p:sp>
    </p:spTree>
    <p:extLst>
      <p:ext uri="{BB962C8B-B14F-4D97-AF65-F5344CB8AC3E}">
        <p14:creationId xmlns:p14="http://schemas.microsoft.com/office/powerpoint/2010/main" val="273172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FEF23AA-0888-4CF3-90AB-B9F6E7B5EFD5}" type="slidenum">
              <a:rPr lang="en-US" altLang="en-US"/>
              <a:pPr/>
              <a:t>‹#›</a:t>
            </a:fld>
            <a:endParaRPr lang="en-US" altLang="en-US"/>
          </a:p>
        </p:txBody>
      </p:sp>
    </p:spTree>
    <p:extLst>
      <p:ext uri="{BB962C8B-B14F-4D97-AF65-F5344CB8AC3E}">
        <p14:creationId xmlns:p14="http://schemas.microsoft.com/office/powerpoint/2010/main" val="1816155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FE0E3FA-FAA6-4E9D-8BA6-3E985FFD863F}" type="slidenum">
              <a:rPr lang="en-US" altLang="en-US"/>
              <a:pPr/>
              <a:t>‹#›</a:t>
            </a:fld>
            <a:endParaRPr lang="en-US" altLang="en-US"/>
          </a:p>
        </p:txBody>
      </p:sp>
    </p:spTree>
    <p:extLst>
      <p:ext uri="{BB962C8B-B14F-4D97-AF65-F5344CB8AC3E}">
        <p14:creationId xmlns:p14="http://schemas.microsoft.com/office/powerpoint/2010/main" val="3061174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A0CC37B-3B97-41DD-BC34-51C86B221542}" type="slidenum">
              <a:rPr lang="en-US" altLang="en-US"/>
              <a:pPr/>
              <a:t>‹#›</a:t>
            </a:fld>
            <a:endParaRPr lang="en-US" altLang="en-US"/>
          </a:p>
        </p:txBody>
      </p:sp>
    </p:spTree>
    <p:extLst>
      <p:ext uri="{BB962C8B-B14F-4D97-AF65-F5344CB8AC3E}">
        <p14:creationId xmlns:p14="http://schemas.microsoft.com/office/powerpoint/2010/main" val="1173274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96D2C2F-248E-4F64-9DBB-1071B333BBAD}" type="slidenum">
              <a:rPr lang="en-US" altLang="en-US"/>
              <a:pPr/>
              <a:t>‹#›</a:t>
            </a:fld>
            <a:endParaRPr lang="en-US" altLang="en-US"/>
          </a:p>
        </p:txBody>
      </p:sp>
    </p:spTree>
    <p:extLst>
      <p:ext uri="{BB962C8B-B14F-4D97-AF65-F5344CB8AC3E}">
        <p14:creationId xmlns:p14="http://schemas.microsoft.com/office/powerpoint/2010/main" val="3607440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D767DCC6-AAED-4541-B928-6D449F2DA95C}" type="slidenum">
              <a:rPr lang="en-US" altLang="en-US"/>
              <a:pPr/>
              <a:t>‹#›</a:t>
            </a:fld>
            <a:endParaRPr lang="en-US" altLang="en-US"/>
          </a:p>
        </p:txBody>
      </p:sp>
    </p:spTree>
    <p:extLst>
      <p:ext uri="{BB962C8B-B14F-4D97-AF65-F5344CB8AC3E}">
        <p14:creationId xmlns:p14="http://schemas.microsoft.com/office/powerpoint/2010/main" val="2162041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052C7EEC-6F60-487C-992A-602752B00B60}" type="slidenum">
              <a:rPr lang="en-US" altLang="en-US"/>
              <a:pPr/>
              <a:t>‹#›</a:t>
            </a:fld>
            <a:endParaRPr lang="en-US" altLang="en-US"/>
          </a:p>
        </p:txBody>
      </p:sp>
    </p:spTree>
    <p:extLst>
      <p:ext uri="{BB962C8B-B14F-4D97-AF65-F5344CB8AC3E}">
        <p14:creationId xmlns:p14="http://schemas.microsoft.com/office/powerpoint/2010/main" val="4078486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7B406B4-F522-4496-ACF8-C669C02075BD}" type="slidenum">
              <a:rPr lang="en-US" altLang="en-US"/>
              <a:pPr/>
              <a:t>‹#›</a:t>
            </a:fld>
            <a:endParaRPr lang="en-US" altLang="en-US"/>
          </a:p>
        </p:txBody>
      </p:sp>
    </p:spTree>
    <p:extLst>
      <p:ext uri="{BB962C8B-B14F-4D97-AF65-F5344CB8AC3E}">
        <p14:creationId xmlns:p14="http://schemas.microsoft.com/office/powerpoint/2010/main" val="3945823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94C946C-BE08-4CDC-9950-FAC4AA413825}" type="slidenum">
              <a:rPr lang="en-US" altLang="en-US"/>
              <a:pPr/>
              <a:t>‹#›</a:t>
            </a:fld>
            <a:endParaRPr lang="en-US" altLang="en-US"/>
          </a:p>
        </p:txBody>
      </p:sp>
    </p:spTree>
    <p:extLst>
      <p:ext uri="{BB962C8B-B14F-4D97-AF65-F5344CB8AC3E}">
        <p14:creationId xmlns:p14="http://schemas.microsoft.com/office/powerpoint/2010/main" val="4158612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3749291-E684-4603-9083-2CD6D431740A}" type="slidenum">
              <a:rPr lang="en-US" altLang="en-US"/>
              <a:pPr/>
              <a:t>‹#›</a:t>
            </a:fld>
            <a:endParaRPr lang="en-US" altLang="en-US"/>
          </a:p>
        </p:txBody>
      </p:sp>
    </p:spTree>
    <p:extLst>
      <p:ext uri="{BB962C8B-B14F-4D97-AF65-F5344CB8AC3E}">
        <p14:creationId xmlns:p14="http://schemas.microsoft.com/office/powerpoint/2010/main" val="1159158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CEE22408-6DC3-4B6D-8075-FD5158A5352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MC90008887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666750"/>
            <a:ext cx="8305800" cy="5472113"/>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762000" y="3200400"/>
            <a:ext cx="7772400" cy="1470025"/>
          </a:xfrm>
        </p:spPr>
        <p:txBody>
          <a:bodyPr/>
          <a:lstStyle/>
          <a:p>
            <a:r>
              <a:rPr lang="en-US" altLang="en-US" sz="5400">
                <a:solidFill>
                  <a:schemeClr val="bg1"/>
                </a:solidFill>
              </a:rPr>
              <a:t>The Miraculous:</a:t>
            </a:r>
            <a:br>
              <a:rPr lang="en-US" altLang="en-US" sz="5400">
                <a:solidFill>
                  <a:schemeClr val="bg1"/>
                </a:solidFill>
              </a:rPr>
            </a:br>
            <a:r>
              <a:rPr lang="en-US" altLang="en-US" sz="5400">
                <a:solidFill>
                  <a:schemeClr val="bg1"/>
                </a:solidFill>
              </a:rPr>
              <a:t>3. Science &amp; the Rise of Liberalism</a:t>
            </a:r>
          </a:p>
        </p:txBody>
      </p:sp>
      <p:sp>
        <p:nvSpPr>
          <p:cNvPr id="2051" name="Rectangle 3"/>
          <p:cNvSpPr>
            <a:spLocks noGrp="1" noChangeArrowheads="1"/>
          </p:cNvSpPr>
          <p:nvPr>
            <p:ph type="subTitle" idx="1"/>
          </p:nvPr>
        </p:nvSpPr>
        <p:spPr>
          <a:xfrm>
            <a:off x="1371600" y="5257800"/>
            <a:ext cx="6400800" cy="914400"/>
          </a:xfrm>
        </p:spPr>
        <p:txBody>
          <a:bodyPr/>
          <a:lstStyle/>
          <a:p>
            <a:r>
              <a:rPr lang="en-US" altLang="en-US">
                <a:solidFill>
                  <a:srgbClr val="FF3300"/>
                </a:solidFill>
              </a:rPr>
              <a:t>Robert C. Newman</a:t>
            </a:r>
          </a:p>
        </p:txBody>
      </p:sp>
      <p:pic>
        <p:nvPicPr>
          <p:cNvPr id="2" name="TheMiraculous3.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457200" y="533400"/>
            <a:ext cx="609600" cy="609600"/>
          </a:xfrm>
          <a:prstGeom prst="rect">
            <a:avLst/>
          </a:prstGeom>
        </p:spPr>
      </p:pic>
    </p:spTree>
    <p:custDataLst>
      <p:tags r:id="rId1"/>
    </p:custDataLst>
  </p:cSld>
  <p:clrMapOvr>
    <a:masterClrMapping/>
  </p:clrMapOvr>
  <p:transition advTm="38255"/>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8"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Kepler</a:t>
            </a:r>
          </a:p>
        </p:txBody>
      </p:sp>
      <p:sp>
        <p:nvSpPr>
          <p:cNvPr id="12292" name="Rectangle 4"/>
          <p:cNvSpPr>
            <a:spLocks noGrp="1" noChangeArrowheads="1"/>
          </p:cNvSpPr>
          <p:nvPr>
            <p:ph type="body" sz="half" idx="1"/>
          </p:nvPr>
        </p:nvSpPr>
        <p:spPr/>
        <p:txBody>
          <a:bodyPr/>
          <a:lstStyle/>
          <a:p>
            <a:pPr>
              <a:buFontTx/>
              <a:buNone/>
            </a:pPr>
            <a:r>
              <a:rPr lang="en-US" altLang="en-US" sz="2400"/>
              <a:t>	Johannes Kepler (1571-1630) used the vast observational data compiled by his mentor Tycho Brahe to show that the planets did indeed revolve around the sun, and that their motions could be described by several laws.</a:t>
            </a:r>
          </a:p>
        </p:txBody>
      </p:sp>
      <p:pic>
        <p:nvPicPr>
          <p:cNvPr id="12296" name="Picture 8" descr="Johannes_Keple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21263" y="1600200"/>
            <a:ext cx="3214687"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703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Effect transition="in" filter="checkerboard(across)">
                                      <p:cBhvr>
                                        <p:cTn id="7" dur="500"/>
                                        <p:tgtEl>
                                          <p:spTgt spid="122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Isaac Newton (1642-1727)</a:t>
            </a:r>
          </a:p>
        </p:txBody>
      </p:sp>
      <p:sp>
        <p:nvSpPr>
          <p:cNvPr id="16387" name="Rectangle 3"/>
          <p:cNvSpPr>
            <a:spLocks noGrp="1" noChangeArrowheads="1"/>
          </p:cNvSpPr>
          <p:nvPr>
            <p:ph type="body" idx="1"/>
          </p:nvPr>
        </p:nvSpPr>
        <p:spPr/>
        <p:txBody>
          <a:bodyPr/>
          <a:lstStyle/>
          <a:p>
            <a:pPr>
              <a:lnSpc>
                <a:spcPct val="90000"/>
              </a:lnSpc>
              <a:buFontTx/>
              <a:buNone/>
            </a:pPr>
            <a:r>
              <a:rPr lang="en-US" altLang="en-US" sz="2800"/>
              <a:t>	Newton, one of the most brilliant minds in history, designed a new type of telescope, discovered that a glass prism will separate white light into its various colored components, invented a new type of mathematics (calculus), and showed that Kepler's laws of planetary motions could be explained by (1) a very general set of laws of motion which applied to all objects on earth as well, plus (2) a force called gravity which attracts all massive objects to one another. </a:t>
            </a:r>
          </a:p>
        </p:txBody>
      </p:sp>
    </p:spTree>
    <p:custDataLst>
      <p:tags r:id="rId1"/>
    </p:custDataLst>
  </p:cSld>
  <p:clrMapOvr>
    <a:masterClrMapping/>
  </p:clrMapOvr>
  <p:transition advTm="3145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checkerboard(across)">
                                      <p:cBhvr>
                                        <p:cTn id="7" dur="500"/>
                                        <p:tgtEl>
                                          <p:spTgt spid="16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Newton</a:t>
            </a:r>
          </a:p>
        </p:txBody>
      </p:sp>
      <p:sp>
        <p:nvSpPr>
          <p:cNvPr id="17412" name="Rectangle 4"/>
          <p:cNvSpPr>
            <a:spLocks noGrp="1" noChangeArrowheads="1"/>
          </p:cNvSpPr>
          <p:nvPr>
            <p:ph type="body" sz="half" idx="1"/>
          </p:nvPr>
        </p:nvSpPr>
        <p:spPr>
          <a:xfrm>
            <a:off x="457200" y="1600200"/>
            <a:ext cx="3429000" cy="4525963"/>
          </a:xfrm>
        </p:spPr>
        <p:txBody>
          <a:bodyPr/>
          <a:lstStyle/>
          <a:p>
            <a:pPr>
              <a:lnSpc>
                <a:spcPct val="90000"/>
              </a:lnSpc>
            </a:pPr>
            <a:r>
              <a:rPr lang="en-US" altLang="en-US" sz="2800"/>
              <a:t>The contemporary poet, Alexander Pope, wrote of him:</a:t>
            </a:r>
            <a:endParaRPr lang="en-US" altLang="en-US" sz="2800" i="1"/>
          </a:p>
          <a:p>
            <a:pPr>
              <a:lnSpc>
                <a:spcPct val="90000"/>
              </a:lnSpc>
            </a:pPr>
            <a:r>
              <a:rPr lang="en-US" altLang="en-US" sz="2800" i="1"/>
              <a:t>Nature, and nature's laws, lay hid in night; </a:t>
            </a:r>
          </a:p>
          <a:p>
            <a:pPr>
              <a:lnSpc>
                <a:spcPct val="90000"/>
              </a:lnSpc>
            </a:pPr>
            <a:r>
              <a:rPr lang="en-US" altLang="en-US" sz="2800" i="1"/>
              <a:t>God said, 'Let Newton be!' and all was light.</a:t>
            </a:r>
          </a:p>
        </p:txBody>
      </p:sp>
      <p:pic>
        <p:nvPicPr>
          <p:cNvPr id="17414" name="Picture 6" descr="isaac-newto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5661" r="9435"/>
          <a:stretch>
            <a:fillRect/>
          </a:stretch>
        </p:blipFill>
        <p:spPr>
          <a:xfrm>
            <a:off x="4419600" y="2103438"/>
            <a:ext cx="4343400" cy="3519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408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Effect transition="in" filter="checkerboard(across)">
                                      <p:cBhvr>
                                        <p:cTn id="7" dur="500"/>
                                        <p:tgtEl>
                                          <p:spTgt spid="174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412">
                                            <p:txEl>
                                              <p:pRg st="1" end="1"/>
                                            </p:txEl>
                                          </p:spTgt>
                                        </p:tgtEl>
                                        <p:attrNameLst>
                                          <p:attrName>style.visibility</p:attrName>
                                        </p:attrNameLst>
                                      </p:cBhvr>
                                      <p:to>
                                        <p:strVal val="visible"/>
                                      </p:to>
                                    </p:set>
                                    <p:animEffect transition="in" filter="checkerboard(across)">
                                      <p:cBhvr>
                                        <p:cTn id="12" dur="500"/>
                                        <p:tgtEl>
                                          <p:spTgt spid="1741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412">
                                            <p:txEl>
                                              <p:pRg st="2" end="2"/>
                                            </p:txEl>
                                          </p:spTgt>
                                        </p:tgtEl>
                                        <p:attrNameLst>
                                          <p:attrName>style.visibility</p:attrName>
                                        </p:attrNameLst>
                                      </p:cBhvr>
                                      <p:to>
                                        <p:strVal val="visible"/>
                                      </p:to>
                                    </p:set>
                                    <p:animEffect transition="in" filter="checkerboard(across)">
                                      <p:cBhvr>
                                        <p:cTn id="17" dur="500"/>
                                        <p:tgtEl>
                                          <p:spTgt spid="174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Newton’s Influence</a:t>
            </a:r>
          </a:p>
        </p:txBody>
      </p:sp>
      <p:sp>
        <p:nvSpPr>
          <p:cNvPr id="19459" name="Rectangle 3"/>
          <p:cNvSpPr>
            <a:spLocks noGrp="1" noChangeArrowheads="1"/>
          </p:cNvSpPr>
          <p:nvPr>
            <p:ph type="body" idx="1"/>
          </p:nvPr>
        </p:nvSpPr>
        <p:spPr>
          <a:xfrm>
            <a:off x="457200" y="1600200"/>
            <a:ext cx="8229600" cy="4876800"/>
          </a:xfrm>
        </p:spPr>
        <p:txBody>
          <a:bodyPr/>
          <a:lstStyle/>
          <a:p>
            <a:pPr>
              <a:lnSpc>
                <a:spcPct val="80000"/>
              </a:lnSpc>
            </a:pPr>
            <a:r>
              <a:rPr lang="en-US" altLang="en-US" sz="2800"/>
              <a:t>Newton himself was a professing Christian (albeit of an Arian sort)</a:t>
            </a:r>
          </a:p>
          <a:p>
            <a:pPr>
              <a:lnSpc>
                <a:spcPct val="80000"/>
              </a:lnSpc>
            </a:pPr>
            <a:r>
              <a:rPr lang="en-US" altLang="en-US" sz="2800"/>
              <a:t>He believed in God the Creator who could miraculously intervene in nature, and he spent a good deal of his time researching biblical prophecy.  </a:t>
            </a:r>
          </a:p>
          <a:p>
            <a:pPr>
              <a:lnSpc>
                <a:spcPct val="80000"/>
              </a:lnSpc>
            </a:pPr>
            <a:r>
              <a:rPr lang="en-US" altLang="en-US" sz="2800"/>
              <a:t>But many who came after him felt that he had explained so much of reality in terms of law that God was not needed.  </a:t>
            </a:r>
          </a:p>
          <a:p>
            <a:pPr>
              <a:lnSpc>
                <a:spcPct val="80000"/>
              </a:lnSpc>
            </a:pPr>
            <a:r>
              <a:rPr lang="en-US" altLang="en-US" sz="2800"/>
              <a:t>This led to the deist movement in England and later the </a:t>
            </a:r>
            <a:r>
              <a:rPr lang="en-US" altLang="en-US" sz="2800" i="1"/>
              <a:t>philosophé</a:t>
            </a:r>
            <a:r>
              <a:rPr lang="en-US" altLang="en-US" sz="2800"/>
              <a:t> movement in France, which was popularized by the authors of the great French Encyclopedia.</a:t>
            </a:r>
          </a:p>
        </p:txBody>
      </p:sp>
    </p:spTree>
    <p:custDataLst>
      <p:tags r:id="rId1"/>
    </p:custDataLst>
  </p:cSld>
  <p:clrMapOvr>
    <a:masterClrMapping/>
  </p:clrMapOvr>
  <p:transition advTm="3028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checkerboard(across)">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checkerboard(across)">
                                      <p:cBhvr>
                                        <p:cTn id="12" dur="500"/>
                                        <p:tgtEl>
                                          <p:spTgt spid="19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checkerboard(across)">
                                      <p:cBhvr>
                                        <p:cTn id="17" dur="500"/>
                                        <p:tgtEl>
                                          <p:spTgt spid="194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checkerboard(across)">
                                      <p:cBhvr>
                                        <p:cTn id="22" dur="5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7" name="Picture 7" descr="Marble_Collegiate_Church_Manhatt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0" y="939800"/>
            <a:ext cx="6350000" cy="4978400"/>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4"/>
          <p:cNvSpPr>
            <a:spLocks noGrp="1" noChangeArrowheads="1"/>
          </p:cNvSpPr>
          <p:nvPr>
            <p:ph type="ctrTitle"/>
          </p:nvPr>
        </p:nvSpPr>
        <p:spPr/>
        <p:txBody>
          <a:bodyPr/>
          <a:lstStyle/>
          <a:p>
            <a:r>
              <a:rPr lang="en-US" altLang="en-US">
                <a:solidFill>
                  <a:schemeClr val="bg1"/>
                </a:solidFill>
              </a:rPr>
              <a:t>The Rise of Theological Liberalism</a:t>
            </a:r>
          </a:p>
        </p:txBody>
      </p:sp>
      <p:sp>
        <p:nvSpPr>
          <p:cNvPr id="20485"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409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500" fill="hold"/>
                                        <p:tgtEl>
                                          <p:spTgt spid="20484"/>
                                        </p:tgtEl>
                                        <p:attrNameLst>
                                          <p:attrName>ppt_w</p:attrName>
                                        </p:attrNameLst>
                                      </p:cBhvr>
                                      <p:tavLst>
                                        <p:tav tm="0">
                                          <p:val>
                                            <p:fltVal val="0"/>
                                          </p:val>
                                        </p:tav>
                                        <p:tav tm="100000">
                                          <p:val>
                                            <p:strVal val="#ppt_w"/>
                                          </p:val>
                                        </p:tav>
                                      </p:tavLst>
                                    </p:anim>
                                    <p:anim calcmode="lin" valueType="num">
                                      <p:cBhvr>
                                        <p:cTn id="8" dur="500" fill="hold"/>
                                        <p:tgtEl>
                                          <p:spTgt spid="204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Spinoza, Hume, and Kant</a:t>
            </a:r>
          </a:p>
        </p:txBody>
      </p:sp>
      <p:sp>
        <p:nvSpPr>
          <p:cNvPr id="22531" name="Rectangle 3"/>
          <p:cNvSpPr>
            <a:spLocks noGrp="1" noChangeArrowheads="1"/>
          </p:cNvSpPr>
          <p:nvPr>
            <p:ph type="body" idx="1"/>
          </p:nvPr>
        </p:nvSpPr>
        <p:spPr/>
        <p:txBody>
          <a:bodyPr/>
          <a:lstStyle/>
          <a:p>
            <a:pPr>
              <a:lnSpc>
                <a:spcPct val="90000"/>
              </a:lnSpc>
            </a:pPr>
            <a:r>
              <a:rPr lang="en-US" altLang="en-US"/>
              <a:t>Three men also paved the way for theological liberalism by providing philosophical justification for the rejection of the miraculous:</a:t>
            </a:r>
          </a:p>
          <a:p>
            <a:pPr lvl="1">
              <a:lnSpc>
                <a:spcPct val="90000"/>
              </a:lnSpc>
            </a:pPr>
            <a:r>
              <a:rPr lang="en-US" altLang="en-US"/>
              <a:t>Benedict Spinoza</a:t>
            </a:r>
          </a:p>
          <a:p>
            <a:pPr lvl="1">
              <a:lnSpc>
                <a:spcPct val="90000"/>
              </a:lnSpc>
            </a:pPr>
            <a:r>
              <a:rPr lang="en-US" altLang="en-US"/>
              <a:t>David Hume</a:t>
            </a:r>
          </a:p>
          <a:p>
            <a:pPr lvl="1">
              <a:lnSpc>
                <a:spcPct val="90000"/>
              </a:lnSpc>
            </a:pPr>
            <a:r>
              <a:rPr lang="en-US" altLang="en-US"/>
              <a:t>Immanuel Kant  </a:t>
            </a:r>
          </a:p>
          <a:p>
            <a:pPr>
              <a:lnSpc>
                <a:spcPct val="90000"/>
              </a:lnSpc>
            </a:pPr>
            <a:r>
              <a:rPr lang="en-US" altLang="en-US"/>
              <a:t>We will look at their arguments in greater detail later.</a:t>
            </a:r>
          </a:p>
        </p:txBody>
      </p:sp>
    </p:spTree>
    <p:custDataLst>
      <p:tags r:id="rId1"/>
    </p:custDataLst>
  </p:cSld>
  <p:clrMapOvr>
    <a:masterClrMapping/>
  </p:clrMapOvr>
  <p:transition advTm="1735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531">
                                            <p:txEl>
                                              <p:pRg st="4" end="4"/>
                                            </p:txEl>
                                          </p:spTgt>
                                        </p:tgtEl>
                                        <p:attrNameLst>
                                          <p:attrName>style.visibility</p:attrName>
                                        </p:attrNameLst>
                                      </p:cBhvr>
                                      <p:to>
                                        <p:strVal val="visible"/>
                                      </p:to>
                                    </p:set>
                                    <p:anim calcmode="lin" valueType="num">
                                      <p:cBhvr additive="base">
                                        <p:cTn id="31"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Benedict Spinoza (1632-77) </a:t>
            </a:r>
          </a:p>
        </p:txBody>
      </p:sp>
      <p:sp>
        <p:nvSpPr>
          <p:cNvPr id="23556" name="Rectangle 4"/>
          <p:cNvSpPr>
            <a:spLocks noGrp="1" noChangeArrowheads="1"/>
          </p:cNvSpPr>
          <p:nvPr>
            <p:ph type="body" sz="half" idx="1"/>
          </p:nvPr>
        </p:nvSpPr>
        <p:spPr/>
        <p:txBody>
          <a:bodyPr/>
          <a:lstStyle/>
          <a:p>
            <a:pPr>
              <a:buFontTx/>
              <a:buNone/>
            </a:pPr>
            <a:r>
              <a:rPr lang="en-US" altLang="en-US" sz="2400"/>
              <a:t>	Spinoza, adopting a pantheistic outlook, argued that nature and God were two different words for the same thing; that natural law and God's decree were likewise the same; that God's decrees are unchangeable, and therefore miracles are impossible by definition. </a:t>
            </a:r>
          </a:p>
        </p:txBody>
      </p:sp>
      <p:pic>
        <p:nvPicPr>
          <p:cNvPr id="23558" name="Picture 6" descr="spinoza"/>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59338" y="1600200"/>
            <a:ext cx="3654425"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29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Effect transition="in" filter="checkerboard(across)">
                                      <p:cBhvr>
                                        <p:cTn id="7" dur="500"/>
                                        <p:tgtEl>
                                          <p:spTgt spid="235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p:txBody>
          <a:bodyPr/>
          <a:lstStyle/>
          <a:p>
            <a:r>
              <a:rPr lang="en-US" altLang="en-US"/>
              <a:t>David Hume (1711-76) </a:t>
            </a:r>
          </a:p>
        </p:txBody>
      </p:sp>
      <p:sp>
        <p:nvSpPr>
          <p:cNvPr id="25605" name="Rectangle 5"/>
          <p:cNvSpPr>
            <a:spLocks noGrp="1" noChangeArrowheads="1"/>
          </p:cNvSpPr>
          <p:nvPr>
            <p:ph type="body" sz="half" idx="1"/>
          </p:nvPr>
        </p:nvSpPr>
        <p:spPr/>
        <p:txBody>
          <a:bodyPr/>
          <a:lstStyle/>
          <a:p>
            <a:pPr>
              <a:lnSpc>
                <a:spcPct val="80000"/>
              </a:lnSpc>
              <a:buFontTx/>
              <a:buNone/>
            </a:pPr>
            <a:r>
              <a:rPr lang="en-US" altLang="en-US" sz="2400"/>
              <a:t>	Hume attacked miracles from an empirical point of view.  He argued that our natural laws are based on "firm and unalterable experience," and that miracles by definition violate natural law. Therefore we ought never to accept a miraculous explanation for an event unless a non-miraculous explanation would be even more unlikely. </a:t>
            </a:r>
          </a:p>
        </p:txBody>
      </p:sp>
      <p:pic>
        <p:nvPicPr>
          <p:cNvPr id="25607" name="Picture 7" descr="David_Hum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99013" y="1600200"/>
            <a:ext cx="3711575"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411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Effect transition="in" filter="checkerboard(across)">
                                      <p:cBhvr>
                                        <p:cTn id="7" dur="500"/>
                                        <p:tgtEl>
                                          <p:spTgt spid="256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Immanuel Kant (1724-1804)</a:t>
            </a:r>
          </a:p>
        </p:txBody>
      </p:sp>
      <p:sp>
        <p:nvSpPr>
          <p:cNvPr id="27652" name="Rectangle 4"/>
          <p:cNvSpPr>
            <a:spLocks noGrp="1" noChangeArrowheads="1"/>
          </p:cNvSpPr>
          <p:nvPr>
            <p:ph type="body" sz="half" idx="1"/>
          </p:nvPr>
        </p:nvSpPr>
        <p:spPr>
          <a:xfrm>
            <a:off x="457200" y="1600200"/>
            <a:ext cx="4419600" cy="4876800"/>
          </a:xfrm>
        </p:spPr>
        <p:txBody>
          <a:bodyPr/>
          <a:lstStyle/>
          <a:p>
            <a:pPr>
              <a:lnSpc>
                <a:spcPct val="80000"/>
              </a:lnSpc>
            </a:pPr>
            <a:r>
              <a:rPr lang="en-US" altLang="en-US" sz="2000"/>
              <a:t>Kant argued that man has access only to appearances and not to things as they really are, so that all theology and metaphysics was unwarranted speculation.  </a:t>
            </a:r>
          </a:p>
          <a:p>
            <a:pPr>
              <a:lnSpc>
                <a:spcPct val="80000"/>
              </a:lnSpc>
            </a:pPr>
            <a:r>
              <a:rPr lang="en-US" altLang="en-US" sz="2000"/>
              <a:t>Only practical reason had a right to postulate the existence of God, freedom, and immortality, leading to a moral religion of duty only.  </a:t>
            </a:r>
          </a:p>
          <a:p>
            <a:pPr>
              <a:lnSpc>
                <a:spcPct val="80000"/>
              </a:lnSpc>
            </a:pPr>
            <a:r>
              <a:rPr lang="en-US" altLang="en-US" sz="2000"/>
              <a:t>Such a religion (a form of Deism) needs no attestation by miracles, which are thus irrelevant to everyday life, except perhaps to encourage the common people to practice morality when they cannot be brought to do so from better motives.</a:t>
            </a:r>
            <a:r>
              <a:rPr lang="en-US" altLang="en-US" sz="1800"/>
              <a:t> </a:t>
            </a:r>
          </a:p>
        </p:txBody>
      </p:sp>
      <p:pic>
        <p:nvPicPr>
          <p:cNvPr id="27654" name="Picture 6" descr="immanuel-kan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81600" y="1600200"/>
            <a:ext cx="3422650"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963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animEffect transition="in" filter="checkerboard(across)">
                                      <p:cBhvr>
                                        <p:cTn id="7" dur="500"/>
                                        <p:tgtEl>
                                          <p:spTgt spid="2765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652">
                                            <p:txEl>
                                              <p:pRg st="1" end="1"/>
                                            </p:txEl>
                                          </p:spTgt>
                                        </p:tgtEl>
                                        <p:attrNameLst>
                                          <p:attrName>style.visibility</p:attrName>
                                        </p:attrNameLst>
                                      </p:cBhvr>
                                      <p:to>
                                        <p:strVal val="visible"/>
                                      </p:to>
                                    </p:set>
                                    <p:animEffect transition="in" filter="checkerboard(across)">
                                      <p:cBhvr>
                                        <p:cTn id="12" dur="500"/>
                                        <p:tgtEl>
                                          <p:spTgt spid="2765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7652">
                                            <p:txEl>
                                              <p:pRg st="2" end="2"/>
                                            </p:txEl>
                                          </p:spTgt>
                                        </p:tgtEl>
                                        <p:attrNameLst>
                                          <p:attrName>style.visibility</p:attrName>
                                        </p:attrNameLst>
                                      </p:cBhvr>
                                      <p:to>
                                        <p:strVal val="visible"/>
                                      </p:to>
                                    </p:set>
                                    <p:animEffect transition="in" filter="checkerboard(across)">
                                      <p:cBhvr>
                                        <p:cTn id="17" dur="500"/>
                                        <p:tgtEl>
                                          <p:spTgt spid="276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Theological Liberalism </a:t>
            </a:r>
          </a:p>
        </p:txBody>
      </p:sp>
      <p:sp>
        <p:nvSpPr>
          <p:cNvPr id="29699" name="Rectangle 3"/>
          <p:cNvSpPr>
            <a:spLocks noGrp="1" noChangeArrowheads="1"/>
          </p:cNvSpPr>
          <p:nvPr>
            <p:ph type="body" idx="1"/>
          </p:nvPr>
        </p:nvSpPr>
        <p:spPr/>
        <p:txBody>
          <a:bodyPr/>
          <a:lstStyle/>
          <a:p>
            <a:pPr>
              <a:lnSpc>
                <a:spcPct val="90000"/>
              </a:lnSpc>
            </a:pPr>
            <a:r>
              <a:rPr lang="en-US" altLang="en-US" sz="2800"/>
              <a:t>Theological liberalism, as we call it today, is an outgrowth within Protestant circles of the forces sketched above:  </a:t>
            </a:r>
          </a:p>
          <a:p>
            <a:pPr lvl="1">
              <a:lnSpc>
                <a:spcPct val="90000"/>
              </a:lnSpc>
            </a:pPr>
            <a:r>
              <a:rPr lang="en-US" altLang="en-US" sz="2400"/>
              <a:t>(1) a Protestant revulsion against Catholic miracle accounts; </a:t>
            </a:r>
          </a:p>
          <a:p>
            <a:pPr lvl="1">
              <a:lnSpc>
                <a:spcPct val="90000"/>
              </a:lnSpc>
            </a:pPr>
            <a:r>
              <a:rPr lang="en-US" altLang="en-US" sz="2400"/>
              <a:t>(2) a scientific disdain for reports of irregular and superstitious events; </a:t>
            </a:r>
          </a:p>
          <a:p>
            <a:pPr lvl="1">
              <a:lnSpc>
                <a:spcPct val="90000"/>
              </a:lnSpc>
            </a:pPr>
            <a:r>
              <a:rPr lang="en-US" altLang="en-US" sz="2400"/>
              <a:t>(3) a philosophical feeling that miracles are either deductively impossible, inductively unwarranted, or practically irrelevant; and </a:t>
            </a:r>
          </a:p>
          <a:p>
            <a:pPr lvl="1">
              <a:lnSpc>
                <a:spcPct val="90000"/>
              </a:lnSpc>
            </a:pPr>
            <a:r>
              <a:rPr lang="en-US" altLang="en-US" sz="2400"/>
              <a:t>(4) a Deistic belief that real religion was moral rather than revelational.</a:t>
            </a:r>
          </a:p>
        </p:txBody>
      </p:sp>
    </p:spTree>
    <p:custDataLst>
      <p:tags r:id="rId1"/>
    </p:custDataLst>
  </p:cSld>
  <p:clrMapOvr>
    <a:masterClrMapping/>
  </p:clrMapOvr>
  <p:transition advTm="3389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699">
                                            <p:txEl>
                                              <p:pRg st="3" end="3"/>
                                            </p:txEl>
                                          </p:spTgt>
                                        </p:tgtEl>
                                        <p:attrNameLst>
                                          <p:attrName>style.visibility</p:attrName>
                                        </p:attrNameLst>
                                      </p:cBhvr>
                                      <p:to>
                                        <p:strVal val="visible"/>
                                      </p:to>
                                    </p:set>
                                    <p:anim calcmode="lin" valueType="num">
                                      <p:cBhvr additive="base">
                                        <p:cTn id="25"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6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699">
                                            <p:txEl>
                                              <p:pRg st="4" end="4"/>
                                            </p:txEl>
                                          </p:spTgt>
                                        </p:tgtEl>
                                        <p:attrNameLst>
                                          <p:attrName>style.visibility</p:attrName>
                                        </p:attrNameLst>
                                      </p:cBhvr>
                                      <p:to>
                                        <p:strVal val="visible"/>
                                      </p:to>
                                    </p:set>
                                    <p:anim calcmode="lin" valueType="num">
                                      <p:cBhvr additive="base">
                                        <p:cTn id="31"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6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The Renaissance </a:t>
            </a:r>
          </a:p>
        </p:txBody>
      </p:sp>
      <p:sp>
        <p:nvSpPr>
          <p:cNvPr id="3075" name="Rectangle 3"/>
          <p:cNvSpPr>
            <a:spLocks noGrp="1" noChangeArrowheads="1"/>
          </p:cNvSpPr>
          <p:nvPr>
            <p:ph type="body" idx="1"/>
          </p:nvPr>
        </p:nvSpPr>
        <p:spPr/>
        <p:txBody>
          <a:bodyPr/>
          <a:lstStyle/>
          <a:p>
            <a:r>
              <a:rPr lang="en-US" altLang="en-US" sz="2800"/>
              <a:t>The Greek classical authors were rediscovered by western Europe with the fall of Constantin-ople to the Turks, as refugees fled to the West.</a:t>
            </a:r>
          </a:p>
          <a:p>
            <a:r>
              <a:rPr lang="en-US" altLang="en-US" sz="2800"/>
              <a:t>Europeans thus became aware of what these ancient authors really thought and taught, correcting the distorted information which had come down through the middle Ages and the less distorted material transmitted from Spain thru Arabic translations.</a:t>
            </a:r>
          </a:p>
        </p:txBody>
      </p:sp>
    </p:spTree>
    <p:custDataLst>
      <p:tags r:id="rId1"/>
    </p:custDataLst>
  </p:cSld>
  <p:clrMapOvr>
    <a:masterClrMapping/>
  </p:clrMapOvr>
  <p:transition advTm="3380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checkerboard(across)">
                                      <p:cBhvr>
                                        <p:cTn id="7" dur="50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checkerboard(across)">
                                      <p:cBhvr>
                                        <p:cTn id="12" dur="500"/>
                                        <p:tgtEl>
                                          <p:spTgt spid="3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Origin in Germany</a:t>
            </a:r>
          </a:p>
        </p:txBody>
      </p:sp>
      <p:sp>
        <p:nvSpPr>
          <p:cNvPr id="30723" name="Rectangle 3"/>
          <p:cNvSpPr>
            <a:spLocks noGrp="1" noChangeArrowheads="1"/>
          </p:cNvSpPr>
          <p:nvPr>
            <p:ph type="body" idx="1"/>
          </p:nvPr>
        </p:nvSpPr>
        <p:spPr>
          <a:xfrm>
            <a:off x="457200" y="1447800"/>
            <a:ext cx="8229600" cy="5105400"/>
          </a:xfrm>
        </p:spPr>
        <p:txBody>
          <a:bodyPr/>
          <a:lstStyle/>
          <a:p>
            <a:pPr>
              <a:lnSpc>
                <a:spcPct val="80000"/>
              </a:lnSpc>
            </a:pPr>
            <a:r>
              <a:rPr lang="en-US" altLang="en-US" sz="2800"/>
              <a:t>Theological liberalism arose in 19th century Germany as a "more Christian" alternative to British Deism and French Atheism, seeking to preserve the moral character of Christianity and the "better teachings" of the Bible, especially the New Testament and the life of Jesus.  </a:t>
            </a:r>
          </a:p>
          <a:p>
            <a:pPr>
              <a:lnSpc>
                <a:spcPct val="80000"/>
              </a:lnSpc>
            </a:pPr>
            <a:r>
              <a:rPr lang="en-US" altLang="en-US" sz="2800"/>
              <a:t>It is seen in the attempts to rewrite the life of Christ along liberal lines; </a:t>
            </a:r>
          </a:p>
          <a:p>
            <a:pPr>
              <a:lnSpc>
                <a:spcPct val="80000"/>
              </a:lnSpc>
            </a:pPr>
            <a:r>
              <a:rPr lang="en-US" altLang="en-US" sz="2800"/>
              <a:t>Also to avoid the miraculous in sacred history by </a:t>
            </a:r>
          </a:p>
          <a:p>
            <a:pPr lvl="1">
              <a:lnSpc>
                <a:spcPct val="80000"/>
              </a:lnSpc>
            </a:pPr>
            <a:r>
              <a:rPr lang="en-US" altLang="en-US" sz="2400"/>
              <a:t>redating biblical books, </a:t>
            </a:r>
          </a:p>
          <a:p>
            <a:pPr lvl="1">
              <a:lnSpc>
                <a:spcPct val="80000"/>
              </a:lnSpc>
            </a:pPr>
            <a:r>
              <a:rPr lang="en-US" altLang="en-US" sz="2400"/>
              <a:t>postulating diverse sources and editors, </a:t>
            </a:r>
          </a:p>
          <a:p>
            <a:pPr lvl="1">
              <a:lnSpc>
                <a:spcPct val="80000"/>
              </a:lnSpc>
            </a:pPr>
            <a:r>
              <a:rPr lang="en-US" altLang="en-US" sz="2400"/>
              <a:t>having prophecy written after the event, and </a:t>
            </a:r>
          </a:p>
          <a:p>
            <a:pPr lvl="1">
              <a:lnSpc>
                <a:spcPct val="80000"/>
              </a:lnSpc>
            </a:pPr>
            <a:r>
              <a:rPr lang="en-US" altLang="en-US" sz="2400"/>
              <a:t>admitting fictitious narratives and false authorship into Scripture.</a:t>
            </a:r>
          </a:p>
        </p:txBody>
      </p:sp>
    </p:spTree>
    <p:custDataLst>
      <p:tags r:id="rId1"/>
    </p:custDataLst>
  </p:cSld>
  <p:clrMapOvr>
    <a:masterClrMapping/>
  </p:clrMapOvr>
  <p:transition advTm="4389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additive="base">
                                        <p:cTn id="25"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23">
                                            <p:txEl>
                                              <p:pRg st="4" end="4"/>
                                            </p:txEl>
                                          </p:spTgt>
                                        </p:tgtEl>
                                        <p:attrNameLst>
                                          <p:attrName>style.visibility</p:attrName>
                                        </p:attrNameLst>
                                      </p:cBhvr>
                                      <p:to>
                                        <p:strVal val="visible"/>
                                      </p:to>
                                    </p:set>
                                    <p:anim calcmode="lin" valueType="num">
                                      <p:cBhvr additive="base">
                                        <p:cTn id="31"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23">
                                            <p:txEl>
                                              <p:pRg st="5" end="5"/>
                                            </p:txEl>
                                          </p:spTgt>
                                        </p:tgtEl>
                                        <p:attrNameLst>
                                          <p:attrName>style.visibility</p:attrName>
                                        </p:attrNameLst>
                                      </p:cBhvr>
                                      <p:to>
                                        <p:strVal val="visible"/>
                                      </p:to>
                                    </p:set>
                                    <p:anim calcmode="lin" valueType="num">
                                      <p:cBhvr additive="base">
                                        <p:cTn id="37" dur="500" fill="hold"/>
                                        <p:tgtEl>
                                          <p:spTgt spid="3072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723">
                                            <p:txEl>
                                              <p:pRg st="6" end="6"/>
                                            </p:txEl>
                                          </p:spTgt>
                                        </p:tgtEl>
                                        <p:attrNameLst>
                                          <p:attrName>style.visibility</p:attrName>
                                        </p:attrNameLst>
                                      </p:cBhvr>
                                      <p:to>
                                        <p:strVal val="visible"/>
                                      </p:to>
                                    </p:set>
                                    <p:anim calcmode="lin" valueType="num">
                                      <p:cBhvr additive="base">
                                        <p:cTn id="43" dur="500" fill="hold"/>
                                        <p:tgtEl>
                                          <p:spTgt spid="3072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2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The Spread of Liberalism</a:t>
            </a:r>
          </a:p>
        </p:txBody>
      </p:sp>
      <p:sp>
        <p:nvSpPr>
          <p:cNvPr id="31747" name="Rectangle 3"/>
          <p:cNvSpPr>
            <a:spLocks noGrp="1" noChangeArrowheads="1"/>
          </p:cNvSpPr>
          <p:nvPr>
            <p:ph type="body" idx="1"/>
          </p:nvPr>
        </p:nvSpPr>
        <p:spPr/>
        <p:txBody>
          <a:bodyPr/>
          <a:lstStyle/>
          <a:p>
            <a:r>
              <a:rPr lang="en-US" altLang="en-US" sz="2800"/>
              <a:t>Liberalism spread from Germany into Britain and the United States in the latter part of the 19th century, with considerable help from Darwinism.</a:t>
            </a:r>
          </a:p>
          <a:p>
            <a:r>
              <a:rPr lang="en-US" altLang="en-US" sz="2800"/>
              <a:t>It came to dominate first the universities, then the theological seminaries, and finally the mainline denominations.  </a:t>
            </a:r>
          </a:p>
          <a:p>
            <a:pPr lvl="1"/>
            <a:r>
              <a:rPr lang="en-US" altLang="en-US" sz="2400"/>
              <a:t>It is the "orthodoxy" of most intellectual and cultural leaders in the US and Europe today. </a:t>
            </a:r>
          </a:p>
          <a:p>
            <a:pPr lvl="1"/>
            <a:r>
              <a:rPr lang="en-US" altLang="en-US" sz="2400"/>
              <a:t>It is also influential in similar circles in most of the older mission fields. </a:t>
            </a:r>
          </a:p>
        </p:txBody>
      </p:sp>
    </p:spTree>
    <p:custDataLst>
      <p:tags r:id="rId1"/>
    </p:custDataLst>
  </p:cSld>
  <p:clrMapOvr>
    <a:masterClrMapping/>
  </p:clrMapOvr>
  <p:transition advTm="2888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checkerboard(across)">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checkerboard(across)">
                                      <p:cBhvr>
                                        <p:cTn id="12" dur="500"/>
                                        <p:tgtEl>
                                          <p:spTgt spid="317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checkerboard(across)">
                                      <p:cBhvr>
                                        <p:cTn id="17" dur="500"/>
                                        <p:tgtEl>
                                          <p:spTgt spid="317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1747">
                                            <p:txEl>
                                              <p:pRg st="3" end="3"/>
                                            </p:txEl>
                                          </p:spTgt>
                                        </p:tgtEl>
                                        <p:attrNameLst>
                                          <p:attrName>style.visibility</p:attrName>
                                        </p:attrNameLst>
                                      </p:cBhvr>
                                      <p:to>
                                        <p:strVal val="visible"/>
                                      </p:to>
                                    </p:set>
                                    <p:animEffect transition="in" filter="checkerboard(across)">
                                      <p:cBhvr>
                                        <p:cTn id="22" dur="500"/>
                                        <p:tgtEl>
                                          <p:spTgt spid="317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Influence of Liberalism</a:t>
            </a:r>
          </a:p>
        </p:txBody>
      </p:sp>
      <p:sp>
        <p:nvSpPr>
          <p:cNvPr id="32771" name="Rectangle 3"/>
          <p:cNvSpPr>
            <a:spLocks noGrp="1" noChangeArrowheads="1"/>
          </p:cNvSpPr>
          <p:nvPr>
            <p:ph type="body" idx="1"/>
          </p:nvPr>
        </p:nvSpPr>
        <p:spPr>
          <a:xfrm>
            <a:off x="457200" y="1600200"/>
            <a:ext cx="8229600" cy="4953000"/>
          </a:xfrm>
        </p:spPr>
        <p:txBody>
          <a:bodyPr/>
          <a:lstStyle/>
          <a:p>
            <a:pPr>
              <a:lnSpc>
                <a:spcPct val="90000"/>
              </a:lnSpc>
            </a:pPr>
            <a:r>
              <a:rPr lang="en-US" altLang="en-US"/>
              <a:t>Liberalism has never been as popular among the common people in the US as among the leadership. </a:t>
            </a:r>
          </a:p>
          <a:p>
            <a:pPr>
              <a:lnSpc>
                <a:spcPct val="90000"/>
              </a:lnSpc>
            </a:pPr>
            <a:r>
              <a:rPr lang="en-US" altLang="en-US"/>
              <a:t>Still, it has considerable influence by way of mixture even among more conservative Christian groups.  </a:t>
            </a:r>
          </a:p>
          <a:p>
            <a:pPr>
              <a:lnSpc>
                <a:spcPct val="90000"/>
              </a:lnSpc>
            </a:pPr>
            <a:r>
              <a:rPr lang="en-US" altLang="en-US"/>
              <a:t>Various cults and New Age groups have accepted many of its teachings.</a:t>
            </a:r>
          </a:p>
          <a:p>
            <a:pPr>
              <a:lnSpc>
                <a:spcPct val="90000"/>
              </a:lnSpc>
            </a:pPr>
            <a:r>
              <a:rPr lang="en-US" altLang="en-US"/>
              <a:t>Orthodox Christians have sometimes over-reacted in responding to liberalism.</a:t>
            </a:r>
          </a:p>
        </p:txBody>
      </p:sp>
    </p:spTree>
    <p:custDataLst>
      <p:tags r:id="rId1"/>
    </p:custDataLst>
  </p:cSld>
  <p:clrMapOvr>
    <a:masterClrMapping/>
  </p:clrMapOvr>
  <p:transition advTm="2714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anim calcmode="lin" valueType="num">
                                      <p:cBhvr additive="base">
                                        <p:cTn id="25"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8" name="Picture 6" descr="Marble_Church_NY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7275" y="304800"/>
            <a:ext cx="4543425" cy="6324600"/>
          </a:xfrm>
          <a:prstGeom prst="rect">
            <a:avLst/>
          </a:prstGeom>
          <a:noFill/>
          <a:extLst>
            <a:ext uri="{909E8E84-426E-40DD-AFC4-6F175D3DCCD1}">
              <a14:hiddenFill xmlns:a14="http://schemas.microsoft.com/office/drawing/2010/main">
                <a:solidFill>
                  <a:srgbClr val="FFFFFF"/>
                </a:solidFill>
              </a14:hiddenFill>
            </a:ext>
          </a:extLst>
        </p:spPr>
      </p:pic>
      <p:sp>
        <p:nvSpPr>
          <p:cNvPr id="33796" name="Rectangle 4"/>
          <p:cNvSpPr>
            <a:spLocks noGrp="1" noChangeArrowheads="1"/>
          </p:cNvSpPr>
          <p:nvPr>
            <p:ph type="ctrTitle"/>
          </p:nvPr>
        </p:nvSpPr>
        <p:spPr>
          <a:xfrm>
            <a:off x="685800" y="3276600"/>
            <a:ext cx="7772400" cy="1470025"/>
          </a:xfrm>
        </p:spPr>
        <p:txBody>
          <a:bodyPr/>
          <a:lstStyle/>
          <a:p>
            <a:r>
              <a:rPr lang="en-US" altLang="en-US" sz="5400">
                <a:solidFill>
                  <a:srgbClr val="FF3300"/>
                </a:solidFill>
              </a:rPr>
              <a:t>The End</a:t>
            </a:r>
          </a:p>
        </p:txBody>
      </p:sp>
      <p:sp>
        <p:nvSpPr>
          <p:cNvPr id="33797" name="Rectangle 5"/>
          <p:cNvSpPr>
            <a:spLocks noGrp="1" noChangeArrowheads="1"/>
          </p:cNvSpPr>
          <p:nvPr>
            <p:ph type="subTitle" idx="1"/>
          </p:nvPr>
        </p:nvSpPr>
        <p:spPr>
          <a:xfrm>
            <a:off x="1371600" y="4572000"/>
            <a:ext cx="6400800" cy="1752600"/>
          </a:xfrm>
        </p:spPr>
        <p:txBody>
          <a:bodyPr/>
          <a:lstStyle/>
          <a:p>
            <a:endParaRPr lang="en-US" altLang="en-US"/>
          </a:p>
        </p:txBody>
      </p:sp>
    </p:spTree>
    <p:custDataLst>
      <p:tags r:id="rId1"/>
    </p:custDataLst>
  </p:cSld>
  <p:clrMapOvr>
    <a:masterClrMapping/>
  </p:clrMapOvr>
  <p:transition advTm="3445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500" fill="hold"/>
                                        <p:tgtEl>
                                          <p:spTgt spid="33796"/>
                                        </p:tgtEl>
                                        <p:attrNameLst>
                                          <p:attrName>ppt_w</p:attrName>
                                        </p:attrNameLst>
                                      </p:cBhvr>
                                      <p:tavLst>
                                        <p:tav tm="0">
                                          <p:val>
                                            <p:fltVal val="0"/>
                                          </p:val>
                                        </p:tav>
                                        <p:tav tm="100000">
                                          <p:val>
                                            <p:strVal val="#ppt_w"/>
                                          </p:val>
                                        </p:tav>
                                      </p:tavLst>
                                    </p:anim>
                                    <p:anim calcmode="lin" valueType="num">
                                      <p:cBhvr>
                                        <p:cTn id="8" dur="500" fill="hold"/>
                                        <p:tgtEl>
                                          <p:spTgt spid="337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The Renaissance</a:t>
            </a:r>
          </a:p>
        </p:txBody>
      </p:sp>
      <p:sp>
        <p:nvSpPr>
          <p:cNvPr id="4099" name="Rectangle 3"/>
          <p:cNvSpPr>
            <a:spLocks noGrp="1" noChangeArrowheads="1"/>
          </p:cNvSpPr>
          <p:nvPr>
            <p:ph type="body" idx="1"/>
          </p:nvPr>
        </p:nvSpPr>
        <p:spPr>
          <a:xfrm>
            <a:off x="457200" y="1600200"/>
            <a:ext cx="8458200" cy="4876800"/>
          </a:xfrm>
        </p:spPr>
        <p:txBody>
          <a:bodyPr/>
          <a:lstStyle/>
          <a:p>
            <a:pPr>
              <a:lnSpc>
                <a:spcPct val="80000"/>
              </a:lnSpc>
            </a:pPr>
            <a:r>
              <a:rPr lang="en-US" altLang="en-US" sz="2800"/>
              <a:t>This material included philosophy, science, ethics, history, government, medicine, rhetoric, drama &amp; poetry, but also pagan religion &amp; magic.</a:t>
            </a:r>
          </a:p>
          <a:p>
            <a:pPr>
              <a:lnSpc>
                <a:spcPct val="80000"/>
              </a:lnSpc>
            </a:pPr>
            <a:r>
              <a:rPr lang="en-US" altLang="en-US" sz="2800"/>
              <a:t>The upshot was a great stimulus to the European universities, and a growing interest in the ancient languages Greek and Hebrew.  </a:t>
            </a:r>
          </a:p>
          <a:p>
            <a:pPr>
              <a:lnSpc>
                <a:spcPct val="80000"/>
              </a:lnSpc>
            </a:pPr>
            <a:r>
              <a:rPr lang="en-US" altLang="en-US" sz="2800"/>
              <a:t>It helped the Europeans to see their own culture in a wider context than medieval Christianity, Islam, and Judaism, but also re-introduced a number of ancient heresies.  </a:t>
            </a:r>
          </a:p>
          <a:p>
            <a:pPr>
              <a:lnSpc>
                <a:spcPct val="80000"/>
              </a:lnSpc>
            </a:pPr>
            <a:r>
              <a:rPr lang="en-US" altLang="en-US" sz="2800"/>
              <a:t>Scholars became aware of the nature of miracle accounts from ancient paganism.</a:t>
            </a:r>
          </a:p>
        </p:txBody>
      </p:sp>
    </p:spTree>
    <p:custDataLst>
      <p:tags r:id="rId1"/>
    </p:custDataLst>
  </p:cSld>
  <p:clrMapOvr>
    <a:masterClrMapping/>
  </p:clrMapOvr>
  <p:transition advTm="3678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checkerboard(across)">
                                      <p:cBhvr>
                                        <p:cTn id="7" dur="500"/>
                                        <p:tgtEl>
                                          <p:spTgt spid="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checkerboard(across)">
                                      <p:cBhvr>
                                        <p:cTn id="12" dur="500"/>
                                        <p:tgtEl>
                                          <p:spTgt spid="4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checkerboard(across)">
                                      <p:cBhvr>
                                        <p:cTn id="17" dur="500"/>
                                        <p:tgtEl>
                                          <p:spTgt spid="40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checkerboard(across)">
                                      <p:cBhvr>
                                        <p:cTn id="22"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t>The Reformation </a:t>
            </a:r>
          </a:p>
        </p:txBody>
      </p:sp>
      <p:sp>
        <p:nvSpPr>
          <p:cNvPr id="5123" name="Rectangle 3"/>
          <p:cNvSpPr>
            <a:spLocks noGrp="1" noChangeArrowheads="1"/>
          </p:cNvSpPr>
          <p:nvPr>
            <p:ph type="body" idx="1"/>
          </p:nvPr>
        </p:nvSpPr>
        <p:spPr/>
        <p:txBody>
          <a:bodyPr/>
          <a:lstStyle/>
          <a:p>
            <a:r>
              <a:rPr lang="en-US" altLang="en-US"/>
              <a:t>A rediscovery of the Gospel of God's grace, which had been confused and diluted by centuries of ignorance of God's Word, due to:</a:t>
            </a:r>
          </a:p>
          <a:p>
            <a:pPr lvl="1"/>
            <a:r>
              <a:rPr lang="en-US" altLang="en-US"/>
              <a:t>low levels of literacy, </a:t>
            </a:r>
          </a:p>
          <a:p>
            <a:pPr lvl="1"/>
            <a:r>
              <a:rPr lang="en-US" altLang="en-US"/>
              <a:t>syncretism with local paganisms and worldly society, </a:t>
            </a:r>
          </a:p>
          <a:p>
            <a:pPr lvl="1"/>
            <a:r>
              <a:rPr lang="en-US" altLang="en-US"/>
              <a:t>institutional momentum of the Catholic Church and monasticism.</a:t>
            </a:r>
          </a:p>
        </p:txBody>
      </p:sp>
    </p:spTree>
    <p:custDataLst>
      <p:tags r:id="rId1"/>
    </p:custDataLst>
  </p:cSld>
  <p:clrMapOvr>
    <a:masterClrMapping/>
  </p:clrMapOvr>
  <p:transition advTm="2125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The Reformation</a:t>
            </a:r>
          </a:p>
        </p:txBody>
      </p:sp>
      <p:sp>
        <p:nvSpPr>
          <p:cNvPr id="6147" name="Rectangle 3"/>
          <p:cNvSpPr>
            <a:spLocks noGrp="1" noChangeArrowheads="1"/>
          </p:cNvSpPr>
          <p:nvPr>
            <p:ph type="body" idx="1"/>
          </p:nvPr>
        </p:nvSpPr>
        <p:spPr/>
        <p:txBody>
          <a:bodyPr/>
          <a:lstStyle/>
          <a:p>
            <a:pPr>
              <a:lnSpc>
                <a:spcPct val="90000"/>
              </a:lnSpc>
            </a:pPr>
            <a:r>
              <a:rPr lang="en-US" altLang="en-US" sz="2800"/>
              <a:t>This led to a renewed interest in what the Bible actually taught, as opposed to how it had come to be understood through the filter of centuries of medieval Catholicism.</a:t>
            </a:r>
          </a:p>
          <a:p>
            <a:pPr>
              <a:lnSpc>
                <a:spcPct val="90000"/>
              </a:lnSpc>
            </a:pPr>
            <a:r>
              <a:rPr lang="en-US" altLang="en-US" sz="2800"/>
              <a:t>One result of this study was a realization that medieval and modern Catholic miracles had a different flavor than those of the Bible.  Since Catholicism taught that miracles continued in connection with the lives of especially holy people, there was a tendency to reject the continuation of miracle.</a:t>
            </a:r>
          </a:p>
        </p:txBody>
      </p:sp>
    </p:spTree>
    <p:custDataLst>
      <p:tags r:id="rId1"/>
    </p:custDataLst>
  </p:cSld>
  <p:clrMapOvr>
    <a:masterClrMapping/>
  </p:clrMapOvr>
  <p:transition advTm="2997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heckerboard(across)">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checkerboard(across)">
                                      <p:cBhvr>
                                        <p:cTn id="12" dur="500"/>
                                        <p:tgtEl>
                                          <p:spTgt spid="6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Henning_br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4013" y="304800"/>
            <a:ext cx="5824537" cy="6172200"/>
          </a:xfrm>
          <a:prstGeom prst="rect">
            <a:avLst/>
          </a:prstGeom>
          <a:noFill/>
          <a:extLst>
            <a:ext uri="{909E8E84-426E-40DD-AFC4-6F175D3DCCD1}">
              <a14:hiddenFill xmlns:a14="http://schemas.microsoft.com/office/drawing/2010/main">
                <a:solidFill>
                  <a:srgbClr val="FFFFFF"/>
                </a:solidFill>
              </a14:hiddenFill>
            </a:ext>
          </a:extLst>
        </p:spPr>
      </p:pic>
      <p:sp>
        <p:nvSpPr>
          <p:cNvPr id="7172" name="Rectangle 4"/>
          <p:cNvSpPr>
            <a:spLocks noGrp="1" noChangeArrowheads="1"/>
          </p:cNvSpPr>
          <p:nvPr>
            <p:ph type="ctrTitle"/>
          </p:nvPr>
        </p:nvSpPr>
        <p:spPr>
          <a:xfrm>
            <a:off x="762000" y="4114800"/>
            <a:ext cx="7772400" cy="1470025"/>
          </a:xfrm>
        </p:spPr>
        <p:txBody>
          <a:bodyPr/>
          <a:lstStyle/>
          <a:p>
            <a:r>
              <a:rPr lang="en-US" altLang="en-US">
                <a:solidFill>
                  <a:schemeClr val="bg1"/>
                </a:solidFill>
              </a:rPr>
              <a:t>The Rise of </a:t>
            </a:r>
            <a:br>
              <a:rPr lang="en-US" altLang="en-US">
                <a:solidFill>
                  <a:schemeClr val="bg1"/>
                </a:solidFill>
              </a:rPr>
            </a:br>
            <a:r>
              <a:rPr lang="en-US" altLang="en-US">
                <a:solidFill>
                  <a:schemeClr val="bg1"/>
                </a:solidFill>
              </a:rPr>
              <a:t>Modern Science</a:t>
            </a:r>
          </a:p>
        </p:txBody>
      </p:sp>
      <p:sp>
        <p:nvSpPr>
          <p:cNvPr id="7173"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609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500" fill="hold"/>
                                        <p:tgtEl>
                                          <p:spTgt spid="7172"/>
                                        </p:tgtEl>
                                        <p:attrNameLst>
                                          <p:attrName>ppt_w</p:attrName>
                                        </p:attrNameLst>
                                      </p:cBhvr>
                                      <p:tavLst>
                                        <p:tav tm="0">
                                          <p:val>
                                            <p:fltVal val="0"/>
                                          </p:val>
                                        </p:tav>
                                        <p:tav tm="100000">
                                          <p:val>
                                            <p:strVal val="#ppt_w"/>
                                          </p:val>
                                        </p:tav>
                                      </p:tavLst>
                                    </p:anim>
                                    <p:anim calcmode="lin" valueType="num">
                                      <p:cBhvr>
                                        <p:cTn id="8" dur="500" fill="hold"/>
                                        <p:tgtEl>
                                          <p:spTgt spid="717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Medieval Science</a:t>
            </a:r>
          </a:p>
        </p:txBody>
      </p:sp>
      <p:sp>
        <p:nvSpPr>
          <p:cNvPr id="9219" name="Rectangle 3"/>
          <p:cNvSpPr>
            <a:spLocks noGrp="1" noChangeArrowheads="1"/>
          </p:cNvSpPr>
          <p:nvPr>
            <p:ph type="body" idx="1"/>
          </p:nvPr>
        </p:nvSpPr>
        <p:spPr/>
        <p:txBody>
          <a:bodyPr/>
          <a:lstStyle/>
          <a:p>
            <a:pPr>
              <a:buFontTx/>
              <a:buNone/>
            </a:pPr>
            <a:r>
              <a:rPr lang="en-US" altLang="en-US"/>
              <a:t>	Some of the medieval universities had done rather impressive work in physics, showing that Aristotle was mistaken about the motion of objects on earth, but it was the work of Copernicus, Galileo and Kepler which showed that Aristotle's earth-centered cosmology was wrong and paved the way for the rise of modern science.</a:t>
            </a:r>
          </a:p>
        </p:txBody>
      </p:sp>
    </p:spTree>
    <p:custDataLst>
      <p:tags r:id="rId1"/>
    </p:custDataLst>
  </p:cSld>
  <p:clrMapOvr>
    <a:masterClrMapping/>
  </p:clrMapOvr>
  <p:transition advTm="2216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checkerboard(across)">
                                      <p:cBhvr>
                                        <p:cTn id="7" dur="5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Copernicus</a:t>
            </a:r>
          </a:p>
        </p:txBody>
      </p:sp>
      <p:sp>
        <p:nvSpPr>
          <p:cNvPr id="10244" name="Rectangle 4"/>
          <p:cNvSpPr>
            <a:spLocks noGrp="1" noChangeArrowheads="1"/>
          </p:cNvSpPr>
          <p:nvPr>
            <p:ph type="body" sz="half" idx="1"/>
          </p:nvPr>
        </p:nvSpPr>
        <p:spPr/>
        <p:txBody>
          <a:bodyPr/>
          <a:lstStyle/>
          <a:p>
            <a:pPr>
              <a:buFontTx/>
              <a:buNone/>
            </a:pPr>
            <a:r>
              <a:rPr lang="en-US" altLang="en-US" sz="2400"/>
              <a:t>	Nicolas Copernicus (1473-1543), aware of the astronomical speculation of the ancient world, noted that a great simplification of the technique for calculating the positions of the planets could be obtained if it was assumed they rotated about the sun rather than the earth.</a:t>
            </a:r>
          </a:p>
        </p:txBody>
      </p:sp>
      <p:pic>
        <p:nvPicPr>
          <p:cNvPr id="10246" name="Picture 6" descr="Copernicu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62525" y="1905000"/>
            <a:ext cx="3649663"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97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Effect transition="in" filter="checkerboard(across)">
                                      <p:cBhvr>
                                        <p:cTn id="7" dur="500"/>
                                        <p:tgtEl>
                                          <p:spTgt spid="102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Galileo</a:t>
            </a:r>
          </a:p>
        </p:txBody>
      </p:sp>
      <p:sp>
        <p:nvSpPr>
          <p:cNvPr id="11268" name="Rectangle 4"/>
          <p:cNvSpPr>
            <a:spLocks noGrp="1" noChangeArrowheads="1"/>
          </p:cNvSpPr>
          <p:nvPr>
            <p:ph type="body" sz="half" idx="1"/>
          </p:nvPr>
        </p:nvSpPr>
        <p:spPr/>
        <p:txBody>
          <a:bodyPr/>
          <a:lstStyle/>
          <a:p>
            <a:pPr>
              <a:lnSpc>
                <a:spcPct val="90000"/>
              </a:lnSpc>
              <a:buFontTx/>
              <a:buNone/>
            </a:pPr>
            <a:r>
              <a:rPr lang="en-US" altLang="en-US" sz="2400"/>
              <a:t>	Galileo (1564-1642), the first to apply the newly-invented telescope to looking at the heavens, showed that neither the sun nor moon were perfect, as Aristotle had claimed, and that a "planetary system" of moons revolved about the planet Jupiter, so that everything did not revolve around the earth.</a:t>
            </a:r>
          </a:p>
        </p:txBody>
      </p:sp>
      <p:pic>
        <p:nvPicPr>
          <p:cNvPr id="11270" name="Picture 6" descr="Galileo-Galilei"/>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7547" r="5661"/>
          <a:stretch>
            <a:fillRect/>
          </a:stretch>
        </p:blipFill>
        <p:spPr>
          <a:xfrm>
            <a:off x="4718050" y="1752600"/>
            <a:ext cx="4019550" cy="426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294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Effect transition="in" filter="checkerboard(across)">
                                      <p:cBhvr>
                                        <p:cTn id="7" dur="500"/>
                                        <p:tgtEl>
                                          <p:spTgt spid="112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1|5.2"/>
</p:tagLst>
</file>

<file path=ppt/tags/tag10.xml><?xml version="1.0" encoding="utf-8"?>
<p:tagLst xmlns:a="http://schemas.openxmlformats.org/drawingml/2006/main" xmlns:r="http://schemas.openxmlformats.org/officeDocument/2006/relationships" xmlns:p="http://schemas.openxmlformats.org/presentationml/2006/main">
  <p:tag name="TIMING" val="|0.9"/>
</p:tagLst>
</file>

<file path=ppt/tags/tag11.xml><?xml version="1.0" encoding="utf-8"?>
<p:tagLst xmlns:a="http://schemas.openxmlformats.org/drawingml/2006/main" xmlns:r="http://schemas.openxmlformats.org/officeDocument/2006/relationships" xmlns:p="http://schemas.openxmlformats.org/presentationml/2006/main">
  <p:tag name="TIMING" val="|3.7"/>
</p:tagLst>
</file>

<file path=ppt/tags/tag12.xml><?xml version="1.0" encoding="utf-8"?>
<p:tagLst xmlns:a="http://schemas.openxmlformats.org/drawingml/2006/main" xmlns:r="http://schemas.openxmlformats.org/officeDocument/2006/relationships" xmlns:p="http://schemas.openxmlformats.org/presentationml/2006/main">
  <p:tag name="TIMING" val="|0.9|3.6|4.2"/>
</p:tagLst>
</file>

<file path=ppt/tags/tag13.xml><?xml version="1.0" encoding="utf-8"?>
<p:tagLst xmlns:a="http://schemas.openxmlformats.org/drawingml/2006/main" xmlns:r="http://schemas.openxmlformats.org/officeDocument/2006/relationships" xmlns:p="http://schemas.openxmlformats.org/presentationml/2006/main">
  <p:tag name="TIMING" val="|1.1|4.7|7.2|6.5"/>
</p:tagLst>
</file>

<file path=ppt/tags/tag14.xml><?xml version="1.0" encoding="utf-8"?>
<p:tagLst xmlns:a="http://schemas.openxmlformats.org/drawingml/2006/main" xmlns:r="http://schemas.openxmlformats.org/officeDocument/2006/relationships" xmlns:p="http://schemas.openxmlformats.org/presentationml/2006/main">
  <p:tag name="TIMING" val="|0.7"/>
</p:tagLst>
</file>

<file path=ppt/tags/tag15.xml><?xml version="1.0" encoding="utf-8"?>
<p:tagLst xmlns:a="http://schemas.openxmlformats.org/drawingml/2006/main" xmlns:r="http://schemas.openxmlformats.org/officeDocument/2006/relationships" xmlns:p="http://schemas.openxmlformats.org/presentationml/2006/main">
  <p:tag name="TIMING" val="|0.8|6.4|1.6|1.2|1.7"/>
</p:tagLst>
</file>

<file path=ppt/tags/tag16.xml><?xml version="1.0" encoding="utf-8"?>
<p:tagLst xmlns:a="http://schemas.openxmlformats.org/drawingml/2006/main" xmlns:r="http://schemas.openxmlformats.org/officeDocument/2006/relationships" xmlns:p="http://schemas.openxmlformats.org/presentationml/2006/main">
  <p:tag name="TIMING" val="|3.1"/>
</p:tagLst>
</file>

<file path=ppt/tags/tag17.xml><?xml version="1.0" encoding="utf-8"?>
<p:tagLst xmlns:a="http://schemas.openxmlformats.org/drawingml/2006/main" xmlns:r="http://schemas.openxmlformats.org/officeDocument/2006/relationships" xmlns:p="http://schemas.openxmlformats.org/presentationml/2006/main">
  <p:tag name="TIMING" val="|2.5"/>
</p:tagLst>
</file>

<file path=ppt/tags/tag18.xml><?xml version="1.0" encoding="utf-8"?>
<p:tagLst xmlns:a="http://schemas.openxmlformats.org/drawingml/2006/main" xmlns:r="http://schemas.openxmlformats.org/officeDocument/2006/relationships" xmlns:p="http://schemas.openxmlformats.org/presentationml/2006/main">
  <p:tag name="TIMING" val="|2.9|10.4|8.6"/>
</p:tagLst>
</file>

<file path=ppt/tags/tag19.xml><?xml version="1.0" encoding="utf-8"?>
<p:tagLst xmlns:a="http://schemas.openxmlformats.org/drawingml/2006/main" xmlns:r="http://schemas.openxmlformats.org/officeDocument/2006/relationships" xmlns:p="http://schemas.openxmlformats.org/presentationml/2006/main">
  <p:tag name="TIMING" val="|0.8|6.4|5|5.4|8.1"/>
</p:tagLst>
</file>

<file path=ppt/tags/tag2.xml><?xml version="1.0" encoding="utf-8"?>
<p:tagLst xmlns:a="http://schemas.openxmlformats.org/drawingml/2006/main" xmlns:r="http://schemas.openxmlformats.org/officeDocument/2006/relationships" xmlns:p="http://schemas.openxmlformats.org/presentationml/2006/main">
  <p:tag name="TIMING" val="|2.7|14.9"/>
</p:tagLst>
</file>

<file path=ppt/tags/tag20.xml><?xml version="1.0" encoding="utf-8"?>
<p:tagLst xmlns:a="http://schemas.openxmlformats.org/drawingml/2006/main" xmlns:r="http://schemas.openxmlformats.org/officeDocument/2006/relationships" xmlns:p="http://schemas.openxmlformats.org/presentationml/2006/main">
  <p:tag name="TIMING" val="|2.7|15.8|4.7|3.6|3.5|3.2|3.1"/>
</p:tagLst>
</file>

<file path=ppt/tags/tag21.xml><?xml version="1.0" encoding="utf-8"?>
<p:tagLst xmlns:a="http://schemas.openxmlformats.org/drawingml/2006/main" xmlns:r="http://schemas.openxmlformats.org/officeDocument/2006/relationships" xmlns:p="http://schemas.openxmlformats.org/presentationml/2006/main">
  <p:tag name="TIMING" val="|0.8|7|8.6|6.5"/>
</p:tagLst>
</file>

<file path=ppt/tags/tag22.xml><?xml version="1.0" encoding="utf-8"?>
<p:tagLst xmlns:a="http://schemas.openxmlformats.org/drawingml/2006/main" xmlns:r="http://schemas.openxmlformats.org/officeDocument/2006/relationships" xmlns:p="http://schemas.openxmlformats.org/presentationml/2006/main">
  <p:tag name="TIMING" val="|2.3|5.7|6.6|4.4"/>
</p:tagLst>
</file>

<file path=ppt/tags/tag23.xml><?xml version="1.0" encoding="utf-8"?>
<p:tagLst xmlns:a="http://schemas.openxmlformats.org/drawingml/2006/main" xmlns:r="http://schemas.openxmlformats.org/officeDocument/2006/relationships" xmlns:p="http://schemas.openxmlformats.org/presentationml/2006/main">
  <p:tag name="TIMING" val="|5.8"/>
</p:tagLst>
</file>

<file path=ppt/tags/tag3.xml><?xml version="1.0" encoding="utf-8"?>
<p:tagLst xmlns:a="http://schemas.openxmlformats.org/drawingml/2006/main" xmlns:r="http://schemas.openxmlformats.org/officeDocument/2006/relationships" xmlns:p="http://schemas.openxmlformats.org/presentationml/2006/main">
  <p:tag name="TIMING" val="|0.3|8.8|9|11.1"/>
</p:tagLst>
</file>

<file path=ppt/tags/tag4.xml><?xml version="1.0" encoding="utf-8"?>
<p:tagLst xmlns:a="http://schemas.openxmlformats.org/drawingml/2006/main" xmlns:r="http://schemas.openxmlformats.org/officeDocument/2006/relationships" xmlns:p="http://schemas.openxmlformats.org/presentationml/2006/main">
  <p:tag name="TIMING" val="|1.8|7.6|2|3.9"/>
</p:tagLst>
</file>

<file path=ppt/tags/tag5.xml><?xml version="1.0" encoding="utf-8"?>
<p:tagLst xmlns:a="http://schemas.openxmlformats.org/drawingml/2006/main" xmlns:r="http://schemas.openxmlformats.org/officeDocument/2006/relationships" xmlns:p="http://schemas.openxmlformats.org/presentationml/2006/main">
  <p:tag name="TIMING" val="|0.3|9.7"/>
</p:tagLst>
</file>

<file path=ppt/tags/tag6.xml><?xml version="1.0" encoding="utf-8"?>
<p:tagLst xmlns:a="http://schemas.openxmlformats.org/drawingml/2006/main" xmlns:r="http://schemas.openxmlformats.org/officeDocument/2006/relationships" xmlns:p="http://schemas.openxmlformats.org/presentationml/2006/main">
  <p:tag name="TIMING" val="|0.7"/>
</p:tagLst>
</file>

<file path=ppt/tags/tag7.xml><?xml version="1.0" encoding="utf-8"?>
<p:tagLst xmlns:a="http://schemas.openxmlformats.org/drawingml/2006/main" xmlns:r="http://schemas.openxmlformats.org/officeDocument/2006/relationships" xmlns:p="http://schemas.openxmlformats.org/presentationml/2006/main">
  <p:tag name="TIMING" val="|1.4"/>
</p:tagLst>
</file>

<file path=ppt/tags/tag8.xml><?xml version="1.0" encoding="utf-8"?>
<p:tagLst xmlns:a="http://schemas.openxmlformats.org/drawingml/2006/main" xmlns:r="http://schemas.openxmlformats.org/officeDocument/2006/relationships" xmlns:p="http://schemas.openxmlformats.org/presentationml/2006/main">
  <p:tag name="TIMING" val="|2.3"/>
</p:tagLst>
</file>

<file path=ppt/tags/tag9.xml><?xml version="1.0" encoding="utf-8"?>
<p:tagLst xmlns:a="http://schemas.openxmlformats.org/drawingml/2006/main" xmlns:r="http://schemas.openxmlformats.org/officeDocument/2006/relationships" xmlns:p="http://schemas.openxmlformats.org/presentationml/2006/main">
  <p:tag name="TIMING" val="|2.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FF33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FF33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149</TotalTime>
  <Words>942</Words>
  <Application>Microsoft Office PowerPoint</Application>
  <PresentationFormat>On-screen Show (4:3)</PresentationFormat>
  <Paragraphs>78</Paragraphs>
  <Slides>23</Slides>
  <Notes>0</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Design</vt:lpstr>
      <vt:lpstr>The Miraculous: 3. Science &amp; the Rise of Liberalism</vt:lpstr>
      <vt:lpstr>The Renaissance </vt:lpstr>
      <vt:lpstr>The Renaissance</vt:lpstr>
      <vt:lpstr>The Reformation </vt:lpstr>
      <vt:lpstr>The Reformation</vt:lpstr>
      <vt:lpstr>The Rise of  Modern Science</vt:lpstr>
      <vt:lpstr>Medieval Science</vt:lpstr>
      <vt:lpstr>Copernicus</vt:lpstr>
      <vt:lpstr>Galileo</vt:lpstr>
      <vt:lpstr>Kepler</vt:lpstr>
      <vt:lpstr>Isaac Newton (1642-1727)</vt:lpstr>
      <vt:lpstr>Newton</vt:lpstr>
      <vt:lpstr>Newton’s Influence</vt:lpstr>
      <vt:lpstr>The Rise of Theological Liberalism</vt:lpstr>
      <vt:lpstr>Spinoza, Hume, and Kant</vt:lpstr>
      <vt:lpstr>Benedict Spinoza (1632-77) </vt:lpstr>
      <vt:lpstr>David Hume (1711-76) </vt:lpstr>
      <vt:lpstr>Immanuel Kant (1724-1804)</vt:lpstr>
      <vt:lpstr>Theological Liberalism </vt:lpstr>
      <vt:lpstr>Origin in Germany</vt:lpstr>
      <vt:lpstr>The Spread of Liberalism</vt:lpstr>
      <vt:lpstr>Influence of Liberalism</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Miraculous: 3.</dc:title>
  <dc:creator>rnewman</dc:creator>
  <cp:lastModifiedBy>Newman</cp:lastModifiedBy>
  <cp:revision>79</cp:revision>
  <dcterms:created xsi:type="dcterms:W3CDTF">2011-08-17T18:25:25Z</dcterms:created>
  <dcterms:modified xsi:type="dcterms:W3CDTF">2015-07-15T21:06:24Z</dcterms:modified>
</cp:coreProperties>
</file>