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951D1-88B0-45F2-8921-3B7D56D29D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099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70F70-8846-4236-957E-BC3805A5F6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640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4A1E0A-C643-4BED-B5F5-9BCA8B9F8D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556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1052B-7676-4BBD-8D1F-DABF96D8D2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384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4FE6E-44AC-48C9-90D2-4605FE6E63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97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8FF79-8A82-461D-B839-DE5138B8FB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230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ECFDD-4F88-4377-BD16-CCA78AF5CB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664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A74D6-6FC8-47AD-8897-9B26F5997D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6631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CC42B0-9FFB-4BA6-9978-2BCE3C3CB7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163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C9DB6-CEE8-46B1-855A-7E4B1C0DCB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02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25190-2F71-4F38-80B6-3F2413E3C7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426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2EE7417-BD98-40B1-90DE-E9FE2FAD25E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Moses&amp;RedSe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03338"/>
            <a:ext cx="7315200" cy="42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2152650"/>
          </a:xfrm>
        </p:spPr>
        <p:txBody>
          <a:bodyPr/>
          <a:lstStyle/>
          <a:p>
            <a:r>
              <a:rPr lang="en-US" altLang="en-US" sz="5400">
                <a:solidFill>
                  <a:schemeClr val="bg1"/>
                </a:solidFill>
              </a:rPr>
              <a:t>The Miraculous: </a:t>
            </a:r>
            <a:br>
              <a:rPr lang="en-US" altLang="en-US" sz="5400">
                <a:solidFill>
                  <a:schemeClr val="bg1"/>
                </a:solidFill>
              </a:rPr>
            </a:br>
            <a:r>
              <a:rPr lang="en-US" altLang="en-US" sz="5400">
                <a:solidFill>
                  <a:schemeClr val="bg1"/>
                </a:solidFill>
              </a:rPr>
              <a:t>1. OT &amp; NT Miracles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Robert C. Newman</a:t>
            </a:r>
          </a:p>
        </p:txBody>
      </p:sp>
      <p:pic>
        <p:nvPicPr>
          <p:cNvPr id="2" name="TheMiraculous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571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9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Mosaic Period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696200" cy="4876800"/>
          </a:xfrm>
        </p:spPr>
        <p:txBody>
          <a:bodyPr/>
          <a:lstStyle/>
          <a:p>
            <a:r>
              <a:rPr lang="en-US" altLang="en-US" sz="2800"/>
              <a:t>Provision in Wilderness</a:t>
            </a:r>
          </a:p>
          <a:p>
            <a:pPr lvl="1"/>
            <a:r>
              <a:rPr lang="en-US" altLang="en-US" sz="2400"/>
              <a:t>Cloud - guidance, protection, attestation</a:t>
            </a:r>
          </a:p>
          <a:p>
            <a:pPr lvl="1"/>
            <a:r>
              <a:rPr lang="en-US" altLang="en-US" sz="2400"/>
              <a:t>Manna, water, quail – provision</a:t>
            </a:r>
          </a:p>
          <a:p>
            <a:pPr lvl="1"/>
            <a:r>
              <a:rPr lang="en-US" altLang="en-US" sz="2400"/>
              <a:t>Clothing, sandals (Deut 29:5) – provision</a:t>
            </a:r>
          </a:p>
          <a:p>
            <a:pPr lvl="1"/>
            <a:r>
              <a:rPr lang="en-US" altLang="en-US" sz="2400"/>
              <a:t>Sinai events - revelation, attestation, covenant</a:t>
            </a:r>
          </a:p>
          <a:p>
            <a:pPr lvl="1"/>
            <a:r>
              <a:rPr lang="en-US" altLang="en-US" sz="2400"/>
              <a:t>Amalek defeated (Ex 17) – judgment, attestation, deliverance</a:t>
            </a:r>
          </a:p>
          <a:p>
            <a:pPr lvl="1"/>
            <a:r>
              <a:rPr lang="en-US" altLang="en-US" sz="2400"/>
              <a:t>Korah, Dathan, Abiram destroyed (Num 16) – judgment, attestation</a:t>
            </a:r>
          </a:p>
          <a:p>
            <a:pPr lvl="1"/>
            <a:r>
              <a:rPr lang="en-US" altLang="en-US" sz="2400"/>
              <a:t>Aaron's rod (Num 17) - attestation				</a:t>
            </a:r>
          </a:p>
        </p:txBody>
      </p:sp>
    </p:spTree>
    <p:custDataLst>
      <p:tags r:id="rId1"/>
    </p:custDataLst>
  </p:cSld>
  <p:clrMapOvr>
    <a:masterClrMapping/>
  </p:clrMapOvr>
  <p:transition advTm="1740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Conquest of Canaan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828800"/>
            <a:ext cx="6248400" cy="4267200"/>
          </a:xfrm>
        </p:spPr>
        <p:txBody>
          <a:bodyPr/>
          <a:lstStyle/>
          <a:p>
            <a:r>
              <a:rPr lang="en-US" altLang="en-US"/>
              <a:t>Crossing Jordan (Josh 3)</a:t>
            </a:r>
          </a:p>
          <a:p>
            <a:pPr lvl="1"/>
            <a:r>
              <a:rPr lang="en-US" altLang="en-US"/>
              <a:t>attestation (3:10-13, 4:6-7, 22-24)</a:t>
            </a:r>
          </a:p>
          <a:p>
            <a:pPr lvl="1"/>
            <a:r>
              <a:rPr lang="en-US" altLang="en-US"/>
              <a:t>provision (3:15)</a:t>
            </a:r>
          </a:p>
          <a:p>
            <a:r>
              <a:rPr lang="en-US" altLang="en-US"/>
              <a:t>Jericho (Josh 2, 6) </a:t>
            </a:r>
          </a:p>
          <a:p>
            <a:pPr lvl="1"/>
            <a:r>
              <a:rPr lang="en-US" altLang="en-US"/>
              <a:t>judgment, deliverance</a:t>
            </a:r>
          </a:p>
          <a:p>
            <a:r>
              <a:rPr lang="en-US" altLang="en-US"/>
              <a:t>Sun at Gibeon (Josh 10) </a:t>
            </a:r>
          </a:p>
          <a:p>
            <a:pPr lvl="1"/>
            <a:r>
              <a:rPr lang="en-US" altLang="en-US"/>
              <a:t>judgment, attestation</a:t>
            </a:r>
          </a:p>
        </p:txBody>
      </p:sp>
    </p:spTree>
    <p:custDataLst>
      <p:tags r:id="rId1"/>
    </p:custDataLst>
  </p:cSld>
  <p:clrMapOvr>
    <a:masterClrMapping/>
  </p:clrMapOvr>
  <p:transition advTm="620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Period of Judges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1752600"/>
            <a:ext cx="5029200" cy="3581400"/>
          </a:xfrm>
        </p:spPr>
        <p:txBody>
          <a:bodyPr/>
          <a:lstStyle/>
          <a:p>
            <a:r>
              <a:rPr lang="en-US" altLang="en-US"/>
              <a:t>Angel of Lord (Judg 2)  </a:t>
            </a:r>
          </a:p>
          <a:p>
            <a:pPr lvl="1"/>
            <a:r>
              <a:rPr lang="en-US" altLang="en-US"/>
              <a:t>revelation</a:t>
            </a:r>
          </a:p>
          <a:p>
            <a:r>
              <a:rPr lang="en-US" altLang="en-US"/>
              <a:t>Gideon's fleece (Judg 6) </a:t>
            </a:r>
          </a:p>
          <a:p>
            <a:pPr lvl="1"/>
            <a:r>
              <a:rPr lang="en-US" altLang="en-US"/>
              <a:t>attestation</a:t>
            </a:r>
          </a:p>
          <a:p>
            <a:r>
              <a:rPr lang="en-US" altLang="en-US"/>
              <a:t>Samson (Judg 13-16) </a:t>
            </a:r>
          </a:p>
          <a:p>
            <a:pPr lvl="1"/>
            <a:r>
              <a:rPr lang="en-US" altLang="en-US"/>
              <a:t>judgment, deliverance </a:t>
            </a:r>
          </a:p>
        </p:txBody>
      </p:sp>
    </p:spTree>
    <p:custDataLst>
      <p:tags r:id="rId1"/>
    </p:custDataLst>
  </p:cSld>
  <p:clrMapOvr>
    <a:masterClrMapping/>
  </p:clrMapOvr>
  <p:transition advTm="550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Kingdom Period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Birth of Samuel? (1 Sam 1) - attestation?</a:t>
            </a:r>
          </a:p>
          <a:p>
            <a:r>
              <a:rPr lang="en-US" altLang="en-US"/>
              <a:t>Samuel's vision (1 Sam 3) - revelation, attestation?</a:t>
            </a:r>
          </a:p>
          <a:p>
            <a:r>
              <a:rPr lang="en-US" altLang="en-US"/>
              <a:t>Ark among Philistines (1 Sam 5-6) </a:t>
            </a:r>
          </a:p>
          <a:p>
            <a:pPr lvl="1"/>
            <a:r>
              <a:rPr lang="en-US" altLang="en-US"/>
              <a:t>revelation, attestation to pagans</a:t>
            </a:r>
          </a:p>
          <a:p>
            <a:pPr lvl="1"/>
            <a:r>
              <a:rPr lang="en-US" altLang="en-US"/>
              <a:t>phenomena surrounding return especially interesting (cart, cows, etc.)</a:t>
            </a:r>
          </a:p>
          <a:p>
            <a:r>
              <a:rPr lang="en-US" altLang="en-US"/>
              <a:t>Call of Saul (1 Sam 10) - attestation (10:7)</a:t>
            </a:r>
          </a:p>
        </p:txBody>
      </p:sp>
    </p:spTree>
    <p:custDataLst>
      <p:tags r:id="rId1"/>
    </p:custDataLst>
  </p:cSld>
  <p:clrMapOvr>
    <a:masterClrMapping/>
  </p:clrMapOvr>
  <p:transition advTm="1333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Kingdom Period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Jonathan's exploits (1 Sam 14) </a:t>
            </a:r>
          </a:p>
          <a:p>
            <a:pPr lvl="1"/>
            <a:r>
              <a:rPr lang="en-US" altLang="en-US"/>
              <a:t>attestation (14:8-10)</a:t>
            </a:r>
          </a:p>
          <a:p>
            <a:r>
              <a:rPr lang="en-US" altLang="en-US"/>
              <a:t>David &amp; Goliath (1 Sam 17) </a:t>
            </a:r>
          </a:p>
          <a:p>
            <a:pPr lvl="1"/>
            <a:r>
              <a:rPr lang="en-US" altLang="en-US"/>
              <a:t>judgment, deliverance, attestation</a:t>
            </a:r>
          </a:p>
          <a:p>
            <a:r>
              <a:rPr lang="en-US" altLang="en-US"/>
              <a:t>Disaster moving ark (2 Sam 6) – judgment</a:t>
            </a:r>
          </a:p>
          <a:p>
            <a:r>
              <a:rPr lang="en-US" altLang="en-US"/>
              <a:t>Cloud in temple (1 Kings 8) – attestation </a:t>
            </a:r>
          </a:p>
          <a:p>
            <a:r>
              <a:rPr lang="en-US" altLang="en-US"/>
              <a:t>Sign to Jeroboam (1 Kings 13) </a:t>
            </a:r>
          </a:p>
          <a:p>
            <a:pPr lvl="1"/>
            <a:r>
              <a:rPr lang="en-US" altLang="en-US"/>
              <a:t>attestation, judgment</a:t>
            </a:r>
          </a:p>
        </p:txBody>
      </p:sp>
    </p:spTree>
    <p:custDataLst>
      <p:tags r:id="rId1"/>
    </p:custDataLst>
  </p:cSld>
  <p:clrMapOvr>
    <a:masterClrMapping/>
  </p:clrMapOvr>
  <p:transition advTm="1019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Kingdom Period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Sign to Abijah (1 Kings 14) </a:t>
            </a:r>
          </a:p>
          <a:p>
            <a:pPr lvl="1"/>
            <a:r>
              <a:rPr lang="en-US" altLang="en-US"/>
              <a:t>judgment (14:6-11)</a:t>
            </a:r>
          </a:p>
          <a:p>
            <a:pPr lvl="1"/>
            <a:r>
              <a:rPr lang="en-US" altLang="en-US"/>
              <a:t>attestation (14:12,17)</a:t>
            </a:r>
          </a:p>
          <a:p>
            <a:r>
              <a:rPr lang="en-US" altLang="en-US"/>
              <a:t>Ministry of Elijah (1 Kings 17 - 2 Kings 2)</a:t>
            </a:r>
          </a:p>
          <a:p>
            <a:pPr lvl="1"/>
            <a:r>
              <a:rPr lang="en-US" altLang="en-US"/>
              <a:t>See separate slides</a:t>
            </a:r>
          </a:p>
          <a:p>
            <a:r>
              <a:rPr lang="en-US" altLang="en-US"/>
              <a:t>Ministry of Elisha (2 Kings 2-13)</a:t>
            </a:r>
          </a:p>
          <a:p>
            <a:pPr lvl="1"/>
            <a:r>
              <a:rPr lang="en-US" altLang="en-US"/>
              <a:t>See separate slides</a:t>
            </a:r>
          </a:p>
        </p:txBody>
      </p:sp>
    </p:spTree>
    <p:custDataLst>
      <p:tags r:id="rId1"/>
    </p:custDataLst>
  </p:cSld>
  <p:clrMapOvr>
    <a:masterClrMapping/>
  </p:clrMapOvr>
  <p:transition advTm="409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Ministry of Elijah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 Drought (1 Kings 17-18) </a:t>
            </a:r>
          </a:p>
          <a:p>
            <a:pPr lvl="1"/>
            <a:r>
              <a:rPr lang="en-US" altLang="en-US"/>
              <a:t>judgement, attestation</a:t>
            </a:r>
          </a:p>
          <a:p>
            <a:r>
              <a:rPr lang="en-US" altLang="en-US"/>
              <a:t>Ravens (17) – provision</a:t>
            </a:r>
          </a:p>
          <a:p>
            <a:r>
              <a:rPr lang="en-US" altLang="en-US"/>
              <a:t>Replenished food (17) </a:t>
            </a:r>
          </a:p>
          <a:p>
            <a:pPr lvl="1"/>
            <a:r>
              <a:rPr lang="en-US" altLang="en-US"/>
              <a:t>provision, attestation</a:t>
            </a:r>
          </a:p>
          <a:p>
            <a:r>
              <a:rPr lang="en-US" altLang="en-US"/>
              <a:t>Resurrection of widow's son (17)</a:t>
            </a:r>
          </a:p>
          <a:p>
            <a:pPr lvl="1"/>
            <a:r>
              <a:rPr lang="en-US" altLang="en-US"/>
              <a:t>deliverance, attestation</a:t>
            </a:r>
          </a:p>
          <a:p>
            <a:r>
              <a:rPr lang="en-US" altLang="en-US"/>
              <a:t>Fire on Mt Carmel (18) – attestation </a:t>
            </a:r>
          </a:p>
        </p:txBody>
      </p:sp>
    </p:spTree>
    <p:custDataLst>
      <p:tags r:id="rId1"/>
    </p:custDataLst>
  </p:cSld>
  <p:clrMapOvr>
    <a:masterClrMapping/>
  </p:clrMapOvr>
  <p:transition advTm="103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Ministry of Elijah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Run to Jezreel (1 Kings 18) </a:t>
            </a:r>
          </a:p>
          <a:p>
            <a:pPr lvl="1"/>
            <a:r>
              <a:rPr lang="en-US" altLang="en-US" sz="2400"/>
              <a:t>provision? attestation?</a:t>
            </a:r>
          </a:p>
          <a:p>
            <a:r>
              <a:rPr lang="en-US" altLang="en-US" sz="2800"/>
              <a:t>Manifestation at Sinai (19)</a:t>
            </a:r>
          </a:p>
          <a:p>
            <a:pPr lvl="1"/>
            <a:r>
              <a:rPr lang="en-US" altLang="en-US" sz="2400"/>
              <a:t>revelation, provision</a:t>
            </a:r>
          </a:p>
          <a:p>
            <a:r>
              <a:rPr lang="en-US" altLang="en-US" sz="2800"/>
              <a:t>Deliverance of Ahab from Syrians (20)</a:t>
            </a:r>
          </a:p>
          <a:p>
            <a:r>
              <a:rPr lang="en-US" altLang="en-US" sz="2800"/>
              <a:t>Fire falls on soldiers (2 Kings 1)</a:t>
            </a:r>
          </a:p>
          <a:p>
            <a:pPr lvl="1"/>
            <a:r>
              <a:rPr lang="en-US" altLang="en-US" sz="2400"/>
              <a:t>judgment, attestation</a:t>
            </a:r>
          </a:p>
          <a:p>
            <a:r>
              <a:rPr lang="en-US" altLang="en-US" sz="2800"/>
              <a:t>Elijah's ascent, Jordan parted (2 Kings 2)</a:t>
            </a:r>
          </a:p>
          <a:p>
            <a:pPr lvl="1"/>
            <a:r>
              <a:rPr lang="en-US" altLang="en-US" sz="2400"/>
              <a:t>attestation</a:t>
            </a:r>
          </a:p>
        </p:txBody>
      </p:sp>
    </p:spTree>
    <p:custDataLst>
      <p:tags r:id="rId1"/>
    </p:custDataLst>
  </p:cSld>
  <p:clrMapOvr>
    <a:masterClrMapping/>
  </p:clrMapOvr>
  <p:transition advTm="968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Ministry of Elisha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Opening Jordan (2 Kings 2) – attestation </a:t>
            </a:r>
          </a:p>
          <a:p>
            <a:pPr>
              <a:lnSpc>
                <a:spcPct val="90000"/>
              </a:lnSpc>
            </a:pPr>
            <a:r>
              <a:rPr lang="en-US" altLang="en-US"/>
              <a:t>Healing water (2) - provision, attestation</a:t>
            </a:r>
          </a:p>
          <a:p>
            <a:pPr>
              <a:lnSpc>
                <a:spcPct val="90000"/>
              </a:lnSpc>
            </a:pPr>
            <a:r>
              <a:rPr lang="en-US" altLang="en-US"/>
              <a:t>Two bears (2) - judgment, attestation</a:t>
            </a:r>
          </a:p>
          <a:p>
            <a:pPr>
              <a:lnSpc>
                <a:spcPct val="90000"/>
              </a:lnSpc>
            </a:pPr>
            <a:r>
              <a:rPr lang="en-US" altLang="en-US"/>
              <a:t>Water-filled valley (3)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judgment, deliverance, attestation</a:t>
            </a:r>
          </a:p>
          <a:p>
            <a:pPr>
              <a:lnSpc>
                <a:spcPct val="90000"/>
              </a:lnSpc>
            </a:pPr>
            <a:r>
              <a:rPr lang="en-US" altLang="en-US"/>
              <a:t>Multiplication of oil (4) - provision </a:t>
            </a:r>
          </a:p>
          <a:p>
            <a:pPr>
              <a:lnSpc>
                <a:spcPct val="90000"/>
              </a:lnSpc>
            </a:pPr>
            <a:r>
              <a:rPr lang="en-US" altLang="en-US"/>
              <a:t>Raising Shunemite's son (4) – deliverance</a:t>
            </a:r>
          </a:p>
          <a:p>
            <a:pPr>
              <a:lnSpc>
                <a:spcPct val="90000"/>
              </a:lnSpc>
            </a:pPr>
            <a:r>
              <a:rPr lang="en-US" altLang="en-US"/>
              <a:t>Canceling poison (4) - provision </a:t>
            </a:r>
          </a:p>
        </p:txBody>
      </p:sp>
    </p:spTree>
    <p:custDataLst>
      <p:tags r:id="rId1"/>
    </p:custDataLst>
  </p:cSld>
  <p:clrMapOvr>
    <a:masterClrMapping/>
  </p:clrMapOvr>
  <p:transition advTm="103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Ministry of Elisha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Multiplication of loaves (2 K 4) - provision </a:t>
            </a:r>
          </a:p>
          <a:p>
            <a:r>
              <a:rPr lang="en-US" altLang="en-US" sz="2800"/>
              <a:t>Healing of Naaman (2 Kings 5)</a:t>
            </a:r>
          </a:p>
          <a:p>
            <a:pPr lvl="1"/>
            <a:r>
              <a:rPr lang="en-US" altLang="en-US" sz="2400"/>
              <a:t>deliverance, attestation to pagan</a:t>
            </a:r>
          </a:p>
          <a:p>
            <a:r>
              <a:rPr lang="en-US" altLang="en-US" sz="2800"/>
              <a:t>Floating axe-head (6) – deliverance</a:t>
            </a:r>
          </a:p>
          <a:p>
            <a:r>
              <a:rPr lang="en-US" altLang="en-US" sz="2800"/>
              <a:t>Heavenly army (6) – attestation </a:t>
            </a:r>
          </a:p>
          <a:p>
            <a:r>
              <a:rPr lang="en-US" altLang="en-US" sz="2800"/>
              <a:t>Blinding Syrians (6) – deliverance, attestation</a:t>
            </a:r>
          </a:p>
          <a:p>
            <a:r>
              <a:rPr lang="en-US" altLang="en-US" sz="2800"/>
              <a:t>Prediction of plenty (7) – attestation</a:t>
            </a:r>
          </a:p>
          <a:p>
            <a:r>
              <a:rPr lang="en-US" altLang="en-US" sz="2800"/>
              <a:t>Resurrection touching bones (13)</a:t>
            </a:r>
          </a:p>
          <a:p>
            <a:pPr lvl="1"/>
            <a:r>
              <a:rPr lang="en-US" altLang="en-US" sz="2400"/>
              <a:t>deliverance, attestation</a:t>
            </a:r>
          </a:p>
        </p:txBody>
      </p:sp>
    </p:spTree>
    <p:custDataLst>
      <p:tags r:id="rId1"/>
    </p:custDataLst>
  </p:cSld>
  <p:clrMapOvr>
    <a:masterClrMapping/>
  </p:clrMapOvr>
  <p:transition advTm="1164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a Miracle?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Dictionary definition: </a:t>
            </a:r>
            <a:r>
              <a:rPr lang="en-US" altLang="en-US" i="1"/>
              <a:t>Webster’s New World Dictionary (1966):</a:t>
            </a:r>
          </a:p>
          <a:p>
            <a:pPr lvl="1"/>
            <a:r>
              <a:rPr lang="en-US" altLang="en-US" i="1"/>
              <a:t>An event or action that apparently contradicts known scientific laws.</a:t>
            </a:r>
            <a:r>
              <a:rPr lang="en-US" altLang="en-US"/>
              <a:t> </a:t>
            </a:r>
          </a:p>
          <a:p>
            <a:pPr lvl="1"/>
            <a:r>
              <a:rPr lang="en-US" altLang="en-US"/>
              <a:t>Not too bad, but this eliminates striking providences, like the quail blown into camp in Numbers 11:31.</a:t>
            </a:r>
          </a:p>
          <a:p>
            <a:r>
              <a:rPr lang="en-US" altLang="en-US"/>
              <a:t>Let’s have a look at biblical terminology for miracles.</a:t>
            </a:r>
          </a:p>
        </p:txBody>
      </p:sp>
    </p:spTree>
    <p:custDataLst>
      <p:tags r:id="rId1"/>
    </p:custDataLst>
  </p:cSld>
  <p:clrMapOvr>
    <a:masterClrMapping/>
  </p:clrMapOvr>
  <p:transition advTm="368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Kingdom Period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600200"/>
            <a:ext cx="6934200" cy="4525963"/>
          </a:xfrm>
        </p:spPr>
        <p:txBody>
          <a:bodyPr/>
          <a:lstStyle/>
          <a:p>
            <a:r>
              <a:rPr lang="en-US" altLang="en-US"/>
              <a:t>Uzziah's leprosy (2 Chr 26) </a:t>
            </a:r>
          </a:p>
          <a:p>
            <a:pPr lvl="1"/>
            <a:r>
              <a:rPr lang="en-US" altLang="en-US"/>
              <a:t>judgment, attestation</a:t>
            </a:r>
          </a:p>
          <a:p>
            <a:r>
              <a:rPr lang="en-US" altLang="en-US"/>
              <a:t>Assyrian army devastated (2 K 19)</a:t>
            </a:r>
          </a:p>
          <a:p>
            <a:pPr lvl="1"/>
            <a:r>
              <a:rPr lang="en-US" altLang="en-US"/>
              <a:t>judgment, deliverance, attestation</a:t>
            </a:r>
          </a:p>
          <a:p>
            <a:r>
              <a:rPr lang="en-US" altLang="en-US"/>
              <a:t>Hezekiah healed (2 Kings 20)</a:t>
            </a:r>
          </a:p>
          <a:p>
            <a:pPr lvl="1"/>
            <a:r>
              <a:rPr lang="en-US" altLang="en-US"/>
              <a:t> deliverance</a:t>
            </a:r>
          </a:p>
          <a:p>
            <a:r>
              <a:rPr lang="en-US" altLang="en-US"/>
              <a:t>Sun's shadow reverses (20) </a:t>
            </a:r>
          </a:p>
          <a:p>
            <a:pPr lvl="1"/>
            <a:r>
              <a:rPr lang="en-US" altLang="en-US"/>
              <a:t> attestation</a:t>
            </a:r>
          </a:p>
        </p:txBody>
      </p:sp>
    </p:spTree>
    <p:custDataLst>
      <p:tags r:id="rId1"/>
    </p:custDataLst>
  </p:cSld>
  <p:clrMapOvr>
    <a:masterClrMapping/>
  </p:clrMapOvr>
  <p:transition advTm="56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Babylonian Captivity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Daniel interprets dream (Dan 2)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revelation, attestation 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Fiery furnace (3)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deliverance, attestation 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Nebuchadnezzar's madness (4)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judgment, revelation, attestation 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Handwriting on wall (5)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judgment, revelation, attestation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Daniel in lions' den (6)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deliverance, attestation </a:t>
            </a:r>
          </a:p>
        </p:txBody>
      </p:sp>
    </p:spTree>
    <p:custDataLst>
      <p:tags r:id="rId1"/>
    </p:custDataLst>
  </p:cSld>
  <p:clrMapOvr>
    <a:masterClrMapping/>
  </p:clrMapOvr>
  <p:transition advTm="1303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Summary: OT Miracle Themes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Attestation of messenger</a:t>
            </a:r>
          </a:p>
          <a:p>
            <a:r>
              <a:rPr lang="en-US" altLang="en-US"/>
              <a:t>Attestation of God </a:t>
            </a:r>
          </a:p>
          <a:p>
            <a:r>
              <a:rPr lang="en-US" altLang="en-US"/>
              <a:t>Judgment (on false belief, sinful practice)</a:t>
            </a:r>
          </a:p>
          <a:p>
            <a:r>
              <a:rPr lang="en-US" altLang="en-US"/>
              <a:t>Protection &amp; Deliverance</a:t>
            </a:r>
          </a:p>
          <a:p>
            <a:r>
              <a:rPr lang="en-US" altLang="en-US"/>
              <a:t>Picturing God's nature</a:t>
            </a:r>
          </a:p>
          <a:p>
            <a:pPr lvl="1"/>
            <a:r>
              <a:rPr lang="en-US" altLang="en-US"/>
              <a:t>Wilderness provisions, Holiness of ark</a:t>
            </a:r>
          </a:p>
          <a:p>
            <a:r>
              <a:rPr lang="en-US" altLang="en-US"/>
              <a:t>Carrying out God's program</a:t>
            </a:r>
          </a:p>
          <a:p>
            <a:pPr lvl="1"/>
            <a:r>
              <a:rPr lang="en-US" altLang="en-US"/>
              <a:t>Abraham, Exodus, Elijah</a:t>
            </a:r>
          </a:p>
        </p:txBody>
      </p:sp>
    </p:spTree>
    <p:custDataLst>
      <p:tags r:id="rId1"/>
    </p:custDataLst>
  </p:cSld>
  <p:clrMapOvr>
    <a:masterClrMapping/>
  </p:clrMapOvr>
  <p:transition advTm="714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JesusHealingBli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0" b="10986"/>
          <a:stretch>
            <a:fillRect/>
          </a:stretch>
        </p:blipFill>
        <p:spPr bwMode="auto">
          <a:xfrm>
            <a:off x="1295400" y="228600"/>
            <a:ext cx="6553200" cy="64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New Testament Miracles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A quick tour of their nature &amp; purpose</a:t>
            </a:r>
          </a:p>
        </p:txBody>
      </p:sp>
    </p:spTree>
    <p:custDataLst>
      <p:tags r:id="rId1"/>
    </p:custDataLst>
  </p:cSld>
  <p:clrMapOvr>
    <a:masterClrMapping/>
  </p:clrMapOvr>
  <p:transition advTm="41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Miracles of Jesus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1676400"/>
            <a:ext cx="5943600" cy="2971800"/>
          </a:xfrm>
        </p:spPr>
        <p:txBody>
          <a:bodyPr/>
          <a:lstStyle/>
          <a:p>
            <a:r>
              <a:rPr lang="en-US" altLang="en-US" sz="3600"/>
              <a:t>His birth</a:t>
            </a:r>
          </a:p>
          <a:p>
            <a:r>
              <a:rPr lang="en-US" altLang="en-US" sz="3600"/>
              <a:t>His ministry</a:t>
            </a:r>
          </a:p>
          <a:p>
            <a:pPr lvl="1"/>
            <a:r>
              <a:rPr lang="en-US" altLang="en-US"/>
              <a:t>Will return to these for the bulk of the course</a:t>
            </a:r>
          </a:p>
          <a:p>
            <a:r>
              <a:rPr lang="en-US" altLang="en-US" sz="3600"/>
              <a:t>His resurrection &amp; ascension</a:t>
            </a:r>
          </a:p>
        </p:txBody>
      </p:sp>
    </p:spTree>
    <p:custDataLst>
      <p:tags r:id="rId1"/>
    </p:custDataLst>
  </p:cSld>
  <p:clrMapOvr>
    <a:masterClrMapping/>
  </p:clrMapOvr>
  <p:transition advTm="166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Apostolic Miracles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Pentecost (Acts 2) (Jesus) </a:t>
            </a:r>
          </a:p>
          <a:p>
            <a:pPr lvl="1"/>
            <a:r>
              <a:rPr lang="en-US" altLang="en-US"/>
              <a:t>fulfillment, attestation</a:t>
            </a:r>
          </a:p>
          <a:p>
            <a:r>
              <a:rPr lang="en-US" altLang="en-US"/>
              <a:t>Healing lame beggar (Acts 3) (Peter) </a:t>
            </a:r>
          </a:p>
          <a:p>
            <a:pPr lvl="1"/>
            <a:r>
              <a:rPr lang="en-US" altLang="en-US"/>
              <a:t>deliverance </a:t>
            </a:r>
          </a:p>
          <a:p>
            <a:r>
              <a:rPr lang="en-US" altLang="en-US"/>
              <a:t>Death of Ananias &amp; Sapphira (5) (Peter) </a:t>
            </a:r>
          </a:p>
          <a:p>
            <a:pPr lvl="1"/>
            <a:r>
              <a:rPr lang="en-US" altLang="en-US"/>
              <a:t>judgment </a:t>
            </a:r>
          </a:p>
          <a:p>
            <a:r>
              <a:rPr lang="en-US" altLang="en-US"/>
              <a:t>Apostles rescued from prison (5) (angel)</a:t>
            </a:r>
          </a:p>
          <a:p>
            <a:pPr lvl="1"/>
            <a:r>
              <a:rPr lang="en-US" altLang="en-US"/>
              <a:t>deliverance </a:t>
            </a:r>
          </a:p>
        </p:txBody>
      </p:sp>
    </p:spTree>
    <p:custDataLst>
      <p:tags r:id="rId1"/>
    </p:custDataLst>
  </p:cSld>
  <p:clrMapOvr>
    <a:masterClrMapping/>
  </p:clrMapOvr>
  <p:transition advTm="899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Apostolic Miracles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Holy Sp to Samaritans (8) (Peter &amp; John) </a:t>
            </a:r>
          </a:p>
          <a:p>
            <a:pPr lvl="1"/>
            <a:r>
              <a:rPr lang="en-US" altLang="en-US"/>
              <a:t>fulfillment, attestation</a:t>
            </a:r>
          </a:p>
          <a:p>
            <a:r>
              <a:rPr lang="en-US" altLang="en-US"/>
              <a:t>Guidance &amp; Transport of Philip (8) (HS) </a:t>
            </a:r>
          </a:p>
          <a:p>
            <a:pPr lvl="1"/>
            <a:r>
              <a:rPr lang="en-US" altLang="en-US"/>
              <a:t>revelation, ministry</a:t>
            </a:r>
          </a:p>
          <a:p>
            <a:r>
              <a:rPr lang="en-US" altLang="en-US"/>
              <a:t>Conversion of Paul (9) (Jesus)</a:t>
            </a:r>
          </a:p>
          <a:p>
            <a:pPr lvl="1"/>
            <a:r>
              <a:rPr lang="en-US" altLang="en-US"/>
              <a:t>deliverance</a:t>
            </a:r>
          </a:p>
          <a:p>
            <a:r>
              <a:rPr lang="en-US" altLang="en-US"/>
              <a:t>Healing paralytic Aeneas (9) (Peter)</a:t>
            </a:r>
          </a:p>
          <a:p>
            <a:pPr lvl="1"/>
            <a:r>
              <a:rPr lang="en-US" altLang="en-US"/>
              <a:t>deliverance, attestation </a:t>
            </a:r>
          </a:p>
        </p:txBody>
      </p:sp>
    </p:spTree>
    <p:custDataLst>
      <p:tags r:id="rId1"/>
    </p:custDataLst>
  </p:cSld>
  <p:clrMapOvr>
    <a:masterClrMapping/>
  </p:clrMapOvr>
  <p:transition advTm="839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Apostolic Miracles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Resurrection of Dorcas (9) (Peter) </a:t>
            </a:r>
          </a:p>
          <a:p>
            <a:pPr lvl="1"/>
            <a:r>
              <a:rPr lang="en-US" altLang="en-US"/>
              <a:t>deliverance, attestation</a:t>
            </a:r>
          </a:p>
          <a:p>
            <a:r>
              <a:rPr lang="en-US" altLang="en-US"/>
              <a:t>Conversion of Cornelius (10) (angel)</a:t>
            </a:r>
          </a:p>
          <a:p>
            <a:pPr lvl="1"/>
            <a:r>
              <a:rPr lang="en-US" altLang="en-US"/>
              <a:t>deliverance, attestation  </a:t>
            </a:r>
          </a:p>
          <a:p>
            <a:r>
              <a:rPr lang="en-US" altLang="en-US"/>
              <a:t>Famine prophecy (11) (Agabus) </a:t>
            </a:r>
          </a:p>
          <a:p>
            <a:pPr lvl="1"/>
            <a:r>
              <a:rPr lang="en-US" altLang="en-US"/>
              <a:t>revelation </a:t>
            </a:r>
          </a:p>
          <a:p>
            <a:r>
              <a:rPr lang="en-US" altLang="en-US"/>
              <a:t>Peter rescued from prison (12) (angel)</a:t>
            </a:r>
          </a:p>
          <a:p>
            <a:pPr lvl="1"/>
            <a:r>
              <a:rPr lang="en-US" altLang="en-US"/>
              <a:t>deliverance </a:t>
            </a:r>
          </a:p>
        </p:txBody>
      </p:sp>
    </p:spTree>
    <p:custDataLst>
      <p:tags r:id="rId1"/>
    </p:custDataLst>
  </p:cSld>
  <p:clrMapOvr>
    <a:masterClrMapping/>
  </p:clrMapOvr>
  <p:transition advTm="588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Apostolic Miracles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Death of Herod Agrippa I (12) (angel)</a:t>
            </a:r>
          </a:p>
          <a:p>
            <a:pPr lvl="1"/>
            <a:r>
              <a:rPr lang="en-US" altLang="en-US"/>
              <a:t>judgment</a:t>
            </a:r>
          </a:p>
          <a:p>
            <a:r>
              <a:rPr lang="en-US" altLang="en-US"/>
              <a:t>Elymas struck blind (13) (Paul) </a:t>
            </a:r>
          </a:p>
          <a:p>
            <a:pPr lvl="1"/>
            <a:r>
              <a:rPr lang="en-US" altLang="en-US"/>
              <a:t>judgment, attestation</a:t>
            </a:r>
          </a:p>
          <a:p>
            <a:r>
              <a:rPr lang="en-US" altLang="en-US"/>
              <a:t>Lame man healed at Lystra (14) (Paul)</a:t>
            </a:r>
          </a:p>
          <a:p>
            <a:pPr lvl="1"/>
            <a:r>
              <a:rPr lang="en-US" altLang="en-US"/>
              <a:t>deliverance, attestation</a:t>
            </a:r>
          </a:p>
          <a:p>
            <a:r>
              <a:rPr lang="en-US" altLang="en-US"/>
              <a:t>Macedonian vision (16) (?) </a:t>
            </a:r>
          </a:p>
          <a:p>
            <a:pPr lvl="1"/>
            <a:r>
              <a:rPr lang="en-US" altLang="en-US"/>
              <a:t>revelation </a:t>
            </a:r>
          </a:p>
        </p:txBody>
      </p:sp>
    </p:spTree>
    <p:custDataLst>
      <p:tags r:id="rId1"/>
    </p:custDataLst>
  </p:cSld>
  <p:clrMapOvr>
    <a:masterClrMapping/>
  </p:clrMapOvr>
  <p:transition advTm="520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Apostolic Miracles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Demonized girl at Philippi (16) (Paul)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deliverance </a:t>
            </a:r>
          </a:p>
          <a:p>
            <a:pPr>
              <a:lnSpc>
                <a:spcPct val="90000"/>
              </a:lnSpc>
            </a:pPr>
            <a:r>
              <a:rPr lang="en-US" altLang="en-US"/>
              <a:t>Earthquake at Philippian prison (16) (?)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deliverance, attestation</a:t>
            </a:r>
          </a:p>
          <a:p>
            <a:pPr>
              <a:lnSpc>
                <a:spcPct val="90000"/>
              </a:lnSpc>
            </a:pPr>
            <a:r>
              <a:rPr lang="en-US" altLang="en-US"/>
              <a:t>Vision at Corinth (18) (Lord) – revelation </a:t>
            </a:r>
          </a:p>
          <a:p>
            <a:pPr>
              <a:lnSpc>
                <a:spcPct val="90000"/>
              </a:lnSpc>
            </a:pPr>
            <a:r>
              <a:rPr lang="en-US" altLang="en-US"/>
              <a:t>HS on followers of Jn Bapt (19) (HS)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fulfillment, attestation</a:t>
            </a:r>
          </a:p>
          <a:p>
            <a:pPr>
              <a:lnSpc>
                <a:spcPct val="90000"/>
              </a:lnSpc>
            </a:pPr>
            <a:r>
              <a:rPr lang="en-US" altLang="en-US"/>
              <a:t>Demonic attack on sons of Sceva (19) (Satan) - judgment</a:t>
            </a:r>
          </a:p>
        </p:txBody>
      </p:sp>
    </p:spTree>
    <p:custDataLst>
      <p:tags r:id="rId1"/>
    </p:custDataLst>
  </p:cSld>
  <p:clrMapOvr>
    <a:masterClrMapping/>
  </p:clrMapOvr>
  <p:transition advTm="815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Biblical Terminology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524000"/>
            <a:ext cx="7086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Terms expressing the wondrous or marvelous aspect: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Hebrew </a:t>
            </a:r>
            <a:r>
              <a:rPr lang="en-US" altLang="en-US" i="1"/>
              <a:t>mofet, niflaot, pele</a:t>
            </a:r>
            <a:r>
              <a:rPr lang="en-US" altLang="en-US" i="1">
                <a:cs typeface="Arial" charset="0"/>
              </a:rPr>
              <a:t>’</a:t>
            </a:r>
            <a:r>
              <a:rPr lang="en-US" altLang="en-US" i="1"/>
              <a:t>, temach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Greek </a:t>
            </a:r>
            <a:r>
              <a:rPr lang="en-US" altLang="en-US" i="1"/>
              <a:t>teras, thauma</a:t>
            </a:r>
          </a:p>
          <a:p>
            <a:pPr>
              <a:lnSpc>
                <a:spcPct val="90000"/>
              </a:lnSpc>
            </a:pPr>
            <a:r>
              <a:rPr lang="en-US" altLang="en-US"/>
              <a:t>Terms expressing its power: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Greek </a:t>
            </a:r>
            <a:r>
              <a:rPr lang="en-US" altLang="en-US" i="1"/>
              <a:t>dunamis</a:t>
            </a:r>
          </a:p>
          <a:p>
            <a:pPr>
              <a:lnSpc>
                <a:spcPct val="90000"/>
              </a:lnSpc>
            </a:pPr>
            <a:r>
              <a:rPr lang="en-US" altLang="en-US"/>
              <a:t>Terms expressing its significance: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Hebrew </a:t>
            </a:r>
            <a:r>
              <a:rPr lang="en-US" altLang="en-US" i="1">
                <a:cs typeface="Arial" charset="0"/>
              </a:rPr>
              <a:t>’</a:t>
            </a:r>
            <a:r>
              <a:rPr lang="en-US" altLang="en-US" i="1"/>
              <a:t>ot</a:t>
            </a:r>
            <a:endParaRPr lang="en-US" altLang="en-US"/>
          </a:p>
          <a:p>
            <a:pPr lvl="1">
              <a:lnSpc>
                <a:spcPct val="90000"/>
              </a:lnSpc>
            </a:pPr>
            <a:r>
              <a:rPr lang="en-US" altLang="en-US"/>
              <a:t>Greek </a:t>
            </a:r>
            <a:r>
              <a:rPr lang="en-US" altLang="en-US" i="1"/>
              <a:t>semeion</a:t>
            </a:r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 advTm="610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Apostolic Miracles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Resurrection of Eutychus (20) (Paul) </a:t>
            </a:r>
          </a:p>
          <a:p>
            <a:pPr lvl="1"/>
            <a:r>
              <a:rPr lang="en-US" altLang="en-US"/>
              <a:t>deliverance </a:t>
            </a:r>
          </a:p>
          <a:p>
            <a:r>
              <a:rPr lang="en-US" altLang="en-US"/>
              <a:t>Arrest prophecy (21) (Agabus)</a:t>
            </a:r>
          </a:p>
          <a:p>
            <a:pPr lvl="1"/>
            <a:r>
              <a:rPr lang="en-US" altLang="en-US"/>
              <a:t>revelation </a:t>
            </a:r>
          </a:p>
          <a:p>
            <a:r>
              <a:rPr lang="en-US" altLang="en-US"/>
              <a:t>Vision at Jerusalem (23) (Lord) </a:t>
            </a:r>
          </a:p>
          <a:p>
            <a:pPr lvl="1"/>
            <a:r>
              <a:rPr lang="en-US" altLang="en-US"/>
              <a:t>revelation </a:t>
            </a:r>
          </a:p>
          <a:p>
            <a:r>
              <a:rPr lang="en-US" altLang="en-US"/>
              <a:t>Vision re/ shipwreck (27) (angel)</a:t>
            </a:r>
          </a:p>
          <a:p>
            <a:pPr lvl="1"/>
            <a:r>
              <a:rPr lang="en-US" altLang="en-US"/>
              <a:t>revelation </a:t>
            </a:r>
          </a:p>
        </p:txBody>
      </p:sp>
    </p:spTree>
    <p:custDataLst>
      <p:tags r:id="rId1"/>
    </p:custDataLst>
  </p:cSld>
  <p:clrMapOvr>
    <a:masterClrMapping/>
  </p:clrMapOvr>
  <p:transition advTm="787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Apostolic Miracles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600200"/>
            <a:ext cx="6858000" cy="4114800"/>
          </a:xfrm>
        </p:spPr>
        <p:txBody>
          <a:bodyPr/>
          <a:lstStyle/>
          <a:p>
            <a:r>
              <a:rPr lang="en-US" altLang="en-US"/>
              <a:t>Paul not hurt by snake (27) (Paul) </a:t>
            </a:r>
          </a:p>
          <a:p>
            <a:pPr lvl="1"/>
            <a:r>
              <a:rPr lang="en-US" altLang="en-US"/>
              <a:t>deliverance, attestation</a:t>
            </a:r>
          </a:p>
          <a:p>
            <a:r>
              <a:rPr lang="en-US" altLang="en-US"/>
              <a:t>Healings on Malta (28) (Paul) </a:t>
            </a:r>
          </a:p>
          <a:p>
            <a:pPr lvl="1"/>
            <a:r>
              <a:rPr lang="en-US" altLang="en-US"/>
              <a:t>deliverance, attestation</a:t>
            </a:r>
          </a:p>
          <a:p>
            <a:r>
              <a:rPr lang="en-US" altLang="en-US"/>
              <a:t>Visions to John on Patmos (Jesus, angel)</a:t>
            </a:r>
          </a:p>
          <a:p>
            <a:pPr lvl="1"/>
            <a:r>
              <a:rPr lang="en-US" altLang="en-US"/>
              <a:t>revelation</a:t>
            </a:r>
          </a:p>
        </p:txBody>
      </p:sp>
    </p:spTree>
    <p:custDataLst>
      <p:tags r:id="rId1"/>
    </p:custDataLst>
  </p:cSld>
  <p:clrMapOvr>
    <a:masterClrMapping/>
  </p:clrMapOvr>
  <p:transition advTm="517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Summary on NT Miracles 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Much the same as OT re/ themes</a:t>
            </a:r>
          </a:p>
          <a:p>
            <a:r>
              <a:rPr lang="en-US" altLang="en-US"/>
              <a:t>More Christocentric</a:t>
            </a:r>
          </a:p>
          <a:p>
            <a:r>
              <a:rPr lang="en-US" altLang="en-US"/>
              <a:t>Probably all of the miracles of judgment and deliverance have some function as attestation for the miracle worker or for the Gospel and the Christian church. </a:t>
            </a:r>
          </a:p>
          <a:p>
            <a:r>
              <a:rPr lang="en-US" altLang="en-US"/>
              <a:t>No clear evidence in Acts of decrease in miraculous toward end of book.   </a:t>
            </a:r>
          </a:p>
        </p:txBody>
      </p:sp>
    </p:spTree>
    <p:custDataLst>
      <p:tags r:id="rId1"/>
    </p:custDataLst>
  </p:cSld>
  <p:clrMapOvr>
    <a:masterClrMapping/>
  </p:clrMapOvr>
  <p:transition advTm="563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ascension-rembrand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685800"/>
            <a:ext cx="47879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3581400"/>
            <a:ext cx="7772400" cy="1470025"/>
          </a:xfrm>
        </p:spPr>
        <p:txBody>
          <a:bodyPr/>
          <a:lstStyle/>
          <a:p>
            <a:r>
              <a:rPr lang="en-US" altLang="en-US" sz="5400">
                <a:solidFill>
                  <a:schemeClr val="bg1"/>
                </a:solidFill>
              </a:rPr>
              <a:t>The End</a:t>
            </a: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 advTm="251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a Miracle?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So we suggest a biblical definition of miracle:</a:t>
            </a:r>
          </a:p>
          <a:p>
            <a:pPr lvl="1"/>
            <a:r>
              <a:rPr lang="en-US" altLang="en-US" i="1"/>
              <a:t>A Biblical miracle is a striking or wonderful event, displaying supernatural power and intended to carry a certain significance.</a:t>
            </a:r>
            <a:endParaRPr lang="en-US" altLang="en-US"/>
          </a:p>
          <a:p>
            <a:r>
              <a:rPr lang="en-US" altLang="en-US"/>
              <a:t>We will operate with this definition, which does not rule out striking providential events.</a:t>
            </a:r>
          </a:p>
        </p:txBody>
      </p:sp>
    </p:spTree>
    <p:custDataLst>
      <p:tags r:id="rId1"/>
    </p:custDataLst>
  </p:cSld>
  <p:clrMapOvr>
    <a:masterClrMapping/>
  </p:clrMapOvr>
  <p:transition advTm="47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daniel-lions-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76313"/>
            <a:ext cx="7239000" cy="485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Old Testament Miracles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A quick tour of their nature &amp; purpose</a:t>
            </a:r>
          </a:p>
        </p:txBody>
      </p:sp>
    </p:spTree>
    <p:custDataLst>
      <p:tags r:id="rId1"/>
    </p:custDataLst>
  </p:cSld>
  <p:clrMapOvr>
    <a:masterClrMapping/>
  </p:clrMapOvr>
  <p:transition advTm="106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4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Creation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Narrated in Genesis 1-3</a:t>
            </a:r>
          </a:p>
          <a:p>
            <a:r>
              <a:rPr lang="en-US" altLang="en-US"/>
              <a:t>Numerous events here seem to involve the miraculous, even though humans were not present.</a:t>
            </a:r>
          </a:p>
          <a:p>
            <a:r>
              <a:rPr lang="en-US" altLang="en-US"/>
              <a:t>So the miraculous may not occur only for the benefit of humans.</a:t>
            </a:r>
          </a:p>
          <a:p>
            <a:r>
              <a:rPr lang="en-US" altLang="en-US"/>
              <a:t>Or they may occur for the benefit of later generations of humans, e.g., us!</a:t>
            </a:r>
          </a:p>
        </p:txBody>
      </p:sp>
    </p:spTree>
    <p:custDataLst>
      <p:tags r:id="rId1"/>
    </p:custDataLst>
  </p:cSld>
  <p:clrMapOvr>
    <a:masterClrMapping/>
  </p:clrMapOvr>
  <p:transition advTm="11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altLang="en-US"/>
              <a:t>The Flood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676400"/>
            <a:ext cx="5943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Narrated in Genesis 6-9</a:t>
            </a:r>
          </a:p>
          <a:p>
            <a:pPr>
              <a:lnSpc>
                <a:spcPct val="90000"/>
              </a:lnSpc>
            </a:pPr>
            <a:r>
              <a:rPr lang="en-US" altLang="en-US"/>
              <a:t>There seems to be both intervention and providence involved here.</a:t>
            </a:r>
          </a:p>
          <a:p>
            <a:pPr>
              <a:lnSpc>
                <a:spcPct val="90000"/>
              </a:lnSpc>
            </a:pPr>
            <a:r>
              <a:rPr lang="en-US" altLang="en-US"/>
              <a:t>The purposes of the flood are clearly: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Judgment, for those not on the ark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Deliverance, for those who are</a:t>
            </a:r>
          </a:p>
        </p:txBody>
      </p:sp>
    </p:spTree>
    <p:custDataLst>
      <p:tags r:id="rId1"/>
    </p:custDataLst>
  </p:cSld>
  <p:clrMapOvr>
    <a:masterClrMapping/>
  </p:clrMapOvr>
  <p:transition advTm="422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Patriarchal Period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524000"/>
            <a:ext cx="67818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Babel (Gen 11) – judgment</a:t>
            </a:r>
          </a:p>
          <a:p>
            <a:pPr>
              <a:lnSpc>
                <a:spcPct val="90000"/>
              </a:lnSpc>
            </a:pPr>
            <a:r>
              <a:rPr lang="en-US" altLang="en-US"/>
              <a:t>Abraham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Flaming torch (Gen 15:17)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covenant, revelation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Sodom &amp; Gomorrah (Gen 18-19)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judgment with deliverance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Isaac's birth (Gen 18, 21) – promise </a:t>
            </a:r>
          </a:p>
          <a:p>
            <a:pPr>
              <a:lnSpc>
                <a:spcPct val="90000"/>
              </a:lnSpc>
            </a:pPr>
            <a:r>
              <a:rPr lang="en-US" altLang="en-US"/>
              <a:t>Joseph's dreams (Gen 37, 40-41)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revelation, deliverance, attestation </a:t>
            </a:r>
          </a:p>
        </p:txBody>
      </p:sp>
    </p:spTree>
    <p:custDataLst>
      <p:tags r:id="rId1"/>
    </p:custDataLst>
  </p:cSld>
  <p:clrMapOvr>
    <a:masterClrMapping/>
  </p:clrMapOvr>
  <p:transition advTm="1473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Mosaic Period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676400"/>
            <a:ext cx="6858000" cy="4525963"/>
          </a:xfrm>
        </p:spPr>
        <p:txBody>
          <a:bodyPr/>
          <a:lstStyle/>
          <a:p>
            <a:r>
              <a:rPr lang="en-US" altLang="en-US"/>
              <a:t>Burning bush (Ex 3)</a:t>
            </a:r>
          </a:p>
          <a:p>
            <a:pPr lvl="1"/>
            <a:r>
              <a:rPr lang="en-US" altLang="en-US"/>
              <a:t>revelation, promise, deliverance</a:t>
            </a:r>
          </a:p>
          <a:p>
            <a:r>
              <a:rPr lang="en-US" altLang="en-US"/>
              <a:t>Moses' signs (Ex 4) - staff, hand</a:t>
            </a:r>
          </a:p>
          <a:p>
            <a:pPr lvl="1"/>
            <a:r>
              <a:rPr lang="en-US" altLang="en-US"/>
              <a:t>attestation of message, messenger</a:t>
            </a:r>
          </a:p>
          <a:p>
            <a:r>
              <a:rPr lang="en-US" altLang="en-US"/>
              <a:t>The Plagues (Ex 7-12)</a:t>
            </a:r>
          </a:p>
          <a:p>
            <a:pPr lvl="1"/>
            <a:r>
              <a:rPr lang="en-US" altLang="en-US"/>
              <a:t>attestation, judgment, deliverance</a:t>
            </a:r>
          </a:p>
          <a:p>
            <a:r>
              <a:rPr lang="en-US" altLang="en-US"/>
              <a:t>Crossing Red Sea (Ex 14)</a:t>
            </a:r>
          </a:p>
          <a:p>
            <a:pPr lvl="1"/>
            <a:r>
              <a:rPr lang="en-US" altLang="en-US"/>
              <a:t>deliverance, judgment</a:t>
            </a:r>
          </a:p>
        </p:txBody>
      </p:sp>
    </p:spTree>
    <p:custDataLst>
      <p:tags r:id="rId1"/>
    </p:custDataLst>
  </p:cSld>
  <p:clrMapOvr>
    <a:masterClrMapping/>
  </p:clrMapOvr>
  <p:transition advTm="1218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6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.6|39.4|31.9|12|32.1|17.8|2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|4.8|11.9|19.8|1.2|5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9|20.9|2|11.4|4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7.8|9.9|42.2|19.2|24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9|7.2|3.3|12|15.5|11.7|29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8.3|2.7|5|4.7|2.7|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7|20.7|7.9|13.6|10.6|10.3|13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0.4|23.2|2.4|4.4|6.8|7.1|18.8|10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0.6|17.4|27.2|3.2|7.1|14.1|5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.1|3.4|7.4|11.7|18.7|53|11.8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7|6.3|11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9.4|8.1|9.8|8.7|4.9|3|5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5.1|36.4|3.1|12.5|3.9|13.9|17.4|17.3|4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7|17.5|4.7|8|4.2|5|5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1.8|2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4.9|15.5|9.7|5.5|8|9.3|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7.5|26.3|7.4|13|7.6|9.7|7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3|2.1|20.8|2.5|6.7|3.4|4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|3.8|8.2|6.8|6.4|3.1|14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8|1.5|9.4|4.7|13.1|4.9|1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6.8|7.1|8.1|4.1|10.7|3.6|5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2.5|5.1|4.5|10.9|12.4|3.1|1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2.2|2.4|4|9.3|16.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5.8|16.7|1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.3|2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7|66|15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6|18.9|2.7|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2.2|13.3|5.1|20|4.9|7.1|21.4|5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8.9|18.1|20.5|23.7|2|27.7|3.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1452</Words>
  <Application>Microsoft Office PowerPoint</Application>
  <PresentationFormat>On-screen Show (4:3)</PresentationFormat>
  <Paragraphs>241</Paragraphs>
  <Slides>33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Default Design</vt:lpstr>
      <vt:lpstr>The Miraculous:  1. OT &amp; NT Miracles</vt:lpstr>
      <vt:lpstr>What is a Miracle?</vt:lpstr>
      <vt:lpstr>Biblical Terminology</vt:lpstr>
      <vt:lpstr>What is a Miracle?</vt:lpstr>
      <vt:lpstr>Old Testament Miracles</vt:lpstr>
      <vt:lpstr>Creation</vt:lpstr>
      <vt:lpstr>The Flood</vt:lpstr>
      <vt:lpstr>The Patriarchal Period</vt:lpstr>
      <vt:lpstr>The Mosaic Period</vt:lpstr>
      <vt:lpstr>The Mosaic Period</vt:lpstr>
      <vt:lpstr>Conquest of Canaan</vt:lpstr>
      <vt:lpstr>Period of Judges</vt:lpstr>
      <vt:lpstr>Kingdom Period</vt:lpstr>
      <vt:lpstr>Kingdom Period</vt:lpstr>
      <vt:lpstr>Kingdom Period</vt:lpstr>
      <vt:lpstr>Ministry of Elijah</vt:lpstr>
      <vt:lpstr>Ministry of Elijah</vt:lpstr>
      <vt:lpstr>Ministry of Elisha</vt:lpstr>
      <vt:lpstr>Ministry of Elisha</vt:lpstr>
      <vt:lpstr>Kingdom Period</vt:lpstr>
      <vt:lpstr>Babylonian Captivity</vt:lpstr>
      <vt:lpstr>Summary: OT Miracle Themes</vt:lpstr>
      <vt:lpstr>New Testament Miracles</vt:lpstr>
      <vt:lpstr>Miracles of Jesus</vt:lpstr>
      <vt:lpstr>Apostolic Miracles</vt:lpstr>
      <vt:lpstr>Apostolic Miracles</vt:lpstr>
      <vt:lpstr>Apostolic Miracles</vt:lpstr>
      <vt:lpstr>Apostolic Miracles</vt:lpstr>
      <vt:lpstr>Apostolic Miracles</vt:lpstr>
      <vt:lpstr>Apostolic Miracles</vt:lpstr>
      <vt:lpstr>Apostolic Miracles</vt:lpstr>
      <vt:lpstr>Summary on NT Miracles </vt:lpstr>
      <vt:lpstr>The End</vt:lpstr>
    </vt:vector>
  </TitlesOfParts>
  <Company>Biblical Theological Seminary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Miraculous 1: OT &amp; NT Miracles</dc:title>
  <dc:creator>rnewman</dc:creator>
  <cp:lastModifiedBy>Newman</cp:lastModifiedBy>
  <cp:revision>207</cp:revision>
  <dcterms:created xsi:type="dcterms:W3CDTF">2011-08-16T14:38:27Z</dcterms:created>
  <dcterms:modified xsi:type="dcterms:W3CDTF">2015-07-15T20:58:33Z</dcterms:modified>
</cp:coreProperties>
</file>