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3" r:id="rId35"/>
    <p:sldId id="304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5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3D0B"/>
    <a:srgbClr val="D2F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55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07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3794" name="Rectangle 2"/>
            <p:cNvSpPr>
              <a:spLocks noChangeArrowheads="1"/>
            </p:cNvSpPr>
            <p:nvPr/>
          </p:nvSpPr>
          <p:spPr bwMode="white">
            <a:xfrm>
              <a:off x="0" y="720"/>
              <a:ext cx="5760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5" name="Rectangle 3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803" name="Picture 11" descr="URBBAN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4" t="8493" r="35922"/>
            <a:stretch>
              <a:fillRect/>
            </a:stretch>
          </p:blipFill>
          <p:spPr bwMode="ltGray">
            <a:xfrm>
              <a:off x="0" y="0"/>
              <a:ext cx="5760" cy="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7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35EDAA-AC6B-4275-85CA-7C3755F46D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3C394-5CE5-4AFE-8DCE-D984BFE14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880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48510-16D3-48EB-AB5C-6CA859B91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8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798558-95CA-4C0B-9526-F93556066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6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377DD-E5CA-416F-8237-10A1CDC2A6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32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F16E0-49C7-421F-AA02-B9FC791E1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6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DC0B0-2028-47BE-94B8-6E1C5B33F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60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2E5FF-BADF-4B41-BC18-855A7F448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1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B531B-BC47-4BB3-A0EA-E44537E99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91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78CCA-9E08-4296-B99B-FC883FDD8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44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2C988-8FF1-4AF5-8241-F6E3538C8C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72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17F5-354D-4F40-AAAF-9F02F3947C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4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530" name="Rectangle 2"/>
            <p:cNvSpPr>
              <a:spLocks noChangeArrowheads="1"/>
            </p:cNvSpPr>
            <p:nvPr/>
          </p:nvSpPr>
          <p:spPr bwMode="white">
            <a:xfrm>
              <a:off x="0" y="0"/>
              <a:ext cx="5760" cy="1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38" name="Picture 10" descr="URBBANN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7"/>
            <a:stretch>
              <a:fillRect/>
            </a:stretch>
          </p:blipFill>
          <p:spPr bwMode="ltGray">
            <a:xfrm>
              <a:off x="0" y="0"/>
              <a:ext cx="5760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15714EF-C948-43E5-875E-94D51F252F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3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5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5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5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5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5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DSeaAr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381000"/>
            <a:ext cx="529748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Geography of Palestine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9600"/>
            <a:ext cx="6400800" cy="1295400"/>
          </a:xfrm>
        </p:spPr>
        <p:txBody>
          <a:bodyPr/>
          <a:lstStyle/>
          <a:p>
            <a:pPr algn="l"/>
            <a:r>
              <a:rPr lang="en-US" altLang="en-US">
                <a:solidFill>
                  <a:srgbClr val="F53D0B"/>
                </a:solidFill>
              </a:rPr>
              <a:t>A Photographic Tour</a:t>
            </a:r>
          </a:p>
          <a:p>
            <a:pPr algn="l"/>
            <a:r>
              <a:rPr lang="en-US" altLang="en-US">
                <a:solidFill>
                  <a:srgbClr val="F53D0B"/>
                </a:solidFill>
              </a:rPr>
              <a:t>Robert C. Newman</a:t>
            </a:r>
          </a:p>
        </p:txBody>
      </p:sp>
      <p:pic>
        <p:nvPicPr>
          <p:cNvPr id="2" name="TheGeogPa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71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3" grpId="0" uiExpand="1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Hill Country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Sharp hills, V-shaped valleys</a:t>
            </a:r>
          </a:p>
          <a:p>
            <a:r>
              <a:rPr lang="en-US" altLang="en-US" sz="2800"/>
              <a:t>Resembles West Virginia</a:t>
            </a:r>
          </a:p>
          <a:p>
            <a:r>
              <a:rPr lang="en-US" altLang="en-US" sz="2800"/>
              <a:t>Travel along ridges</a:t>
            </a:r>
          </a:p>
          <a:p>
            <a:r>
              <a:rPr lang="en-US" altLang="en-US" sz="2800"/>
              <a:t>Difficult to invade</a:t>
            </a:r>
          </a:p>
          <a:p>
            <a:r>
              <a:rPr lang="en-US" altLang="en-US" sz="2800"/>
              <a:t>Agriculture uses terraces</a:t>
            </a:r>
          </a:p>
          <a:p>
            <a:r>
              <a:rPr lang="en-US" altLang="en-US" sz="2800"/>
              <a:t>Rainfall good W of ridge, poor to E of ridge</a:t>
            </a:r>
          </a:p>
        </p:txBody>
      </p:sp>
      <p:pic>
        <p:nvPicPr>
          <p:cNvPr id="65542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156325" y="4308475"/>
            <a:ext cx="1182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Hill</a:t>
            </a:r>
          </a:p>
          <a:p>
            <a:r>
              <a:rPr lang="en-US" altLang="en-US"/>
              <a:t>Country</a:t>
            </a:r>
          </a:p>
        </p:txBody>
      </p:sp>
    </p:spTree>
    <p:custDataLst>
      <p:tags r:id="rId1"/>
    </p:custDataLst>
  </p:cSld>
  <p:clrMapOvr>
    <a:masterClrMapping/>
  </p:clrMapOvr>
  <p:transition advTm="157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  <p:bldP spid="6554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Hill Country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22325" y="3622675"/>
            <a:ext cx="962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Kefar</a:t>
            </a:r>
          </a:p>
          <a:p>
            <a:r>
              <a:rPr lang="en-US" altLang="en-US"/>
              <a:t>Ezyon</a:t>
            </a:r>
          </a:p>
        </p:txBody>
      </p:sp>
      <p:pic>
        <p:nvPicPr>
          <p:cNvPr id="66565" name="Picture 5" descr="Israel7806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256" r="2222" b="2307"/>
          <a:stretch>
            <a:fillRect/>
          </a:stretch>
        </p:blipFill>
        <p:spPr bwMode="auto">
          <a:xfrm>
            <a:off x="2133600" y="1905000"/>
            <a:ext cx="6324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3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Rift Valley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 geologic fault (Graben)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Extends S into Africa, N into Syria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Wide U-shaped valley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Jordan R has its own valley in middle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Climate hot &amp; dry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To grow crops, must use irrigation</a:t>
            </a:r>
          </a:p>
        </p:txBody>
      </p:sp>
      <p:pic>
        <p:nvPicPr>
          <p:cNvPr id="67590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842125" y="3394075"/>
            <a:ext cx="995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Rift</a:t>
            </a:r>
          </a:p>
          <a:p>
            <a:r>
              <a:rPr lang="en-US" altLang="en-US"/>
              <a:t>Valley</a:t>
            </a:r>
          </a:p>
        </p:txBody>
      </p:sp>
    </p:spTree>
    <p:custDataLst>
      <p:tags r:id="rId1"/>
    </p:custDataLst>
  </p:cSld>
  <p:clrMapOvr>
    <a:masterClrMapping/>
  </p:clrMapOvr>
  <p:transition advTm="93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 autoUpdateAnimBg="0"/>
      <p:bldP spid="6759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Rift Valley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33400" y="3200400"/>
            <a:ext cx="1765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Rift Valley </a:t>
            </a:r>
          </a:p>
          <a:p>
            <a:r>
              <a:rPr lang="en-US" altLang="en-US"/>
              <a:t>from Belvoir</a:t>
            </a:r>
          </a:p>
        </p:txBody>
      </p:sp>
      <p:pic>
        <p:nvPicPr>
          <p:cNvPr id="68614" name="Picture 6" descr="Israel7814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"/>
          <a:stretch>
            <a:fillRect/>
          </a:stretch>
        </p:blipFill>
        <p:spPr bwMode="auto">
          <a:xfrm>
            <a:off x="2743200" y="2133600"/>
            <a:ext cx="6019800" cy="3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9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Rift Valley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93725" y="3013075"/>
            <a:ext cx="2181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 Rift Valley</a:t>
            </a:r>
          </a:p>
          <a:p>
            <a:r>
              <a:rPr lang="en-US" altLang="en-US"/>
              <a:t>North of Jericho</a:t>
            </a:r>
          </a:p>
        </p:txBody>
      </p:sp>
      <p:pic>
        <p:nvPicPr>
          <p:cNvPr id="69638" name="Picture 6" descr="Israel7815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20015" r="22191" b="15660"/>
          <a:stretch>
            <a:fillRect/>
          </a:stretch>
        </p:blipFill>
        <p:spPr bwMode="auto">
          <a:xfrm>
            <a:off x="3124200" y="2047875"/>
            <a:ext cx="56388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8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Trans-Jordan Plateau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A flat tableland</a:t>
            </a:r>
          </a:p>
          <a:p>
            <a:r>
              <a:rPr lang="en-US" altLang="en-US" sz="2800"/>
              <a:t>Higher than Hill Country</a:t>
            </a:r>
          </a:p>
          <a:p>
            <a:r>
              <a:rPr lang="en-US" altLang="en-US" sz="2800"/>
              <a:t>Relatively well-watered at Western edge </a:t>
            </a:r>
          </a:p>
          <a:p>
            <a:r>
              <a:rPr lang="en-US" altLang="en-US" sz="2800"/>
              <a:t>Quickly becomes desert as one moves Eastward</a:t>
            </a:r>
          </a:p>
        </p:txBody>
      </p:sp>
      <p:pic>
        <p:nvPicPr>
          <p:cNvPr id="70662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527925" y="3317875"/>
            <a:ext cx="1079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T-J</a:t>
            </a:r>
          </a:p>
          <a:p>
            <a:r>
              <a:rPr lang="en-US" altLang="en-US"/>
              <a:t>Plateau</a:t>
            </a:r>
          </a:p>
        </p:txBody>
      </p:sp>
    </p:spTree>
    <p:custDataLst>
      <p:tags r:id="rId1"/>
    </p:custDataLst>
  </p:cSld>
  <p:clrMapOvr>
    <a:masterClrMapping/>
  </p:clrMapOvr>
  <p:transition advTm="68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/>
      <p:bldP spid="7066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Trans-Jordan Plateau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41325" y="3394075"/>
            <a:ext cx="1951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Fertile soil on </a:t>
            </a:r>
          </a:p>
          <a:p>
            <a:r>
              <a:rPr lang="en-US" altLang="en-US"/>
              <a:t>T-J Plateau</a:t>
            </a:r>
          </a:p>
        </p:txBody>
      </p:sp>
      <p:pic>
        <p:nvPicPr>
          <p:cNvPr id="71685" name="Picture 5" descr="Israel7813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/>
          <a:stretch>
            <a:fillRect/>
          </a:stretch>
        </p:blipFill>
        <p:spPr bwMode="auto">
          <a:xfrm>
            <a:off x="2819400" y="2057400"/>
            <a:ext cx="57150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1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Trans-Jordan Plateau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28600" y="3200400"/>
            <a:ext cx="21113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On T-J Plateau</a:t>
            </a:r>
          </a:p>
          <a:p>
            <a:r>
              <a:rPr lang="en-US" altLang="en-US"/>
              <a:t>Looking SW </a:t>
            </a:r>
          </a:p>
          <a:p>
            <a:r>
              <a:rPr lang="en-US" altLang="en-US"/>
              <a:t>Into Rift Valley</a:t>
            </a:r>
          </a:p>
        </p:txBody>
      </p:sp>
      <p:pic>
        <p:nvPicPr>
          <p:cNvPr id="72709" name="Picture 5" descr="Israel781322"/>
          <p:cNvPicPr>
            <a:picLocks noChangeAspect="1" noChangeArrowheads="1"/>
          </p:cNvPicPr>
          <p:nvPr/>
        </p:nvPicPr>
        <p:blipFill>
          <a:blip r:embed="rId3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0747"/>
          <a:stretch>
            <a:fillRect/>
          </a:stretch>
        </p:blipFill>
        <p:spPr bwMode="auto">
          <a:xfrm>
            <a:off x="2362200" y="1828800"/>
            <a:ext cx="6553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1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Smaller Geographical Features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Mount Hermon - A</a:t>
            </a:r>
          </a:p>
          <a:p>
            <a:r>
              <a:rPr lang="en-US" altLang="en-US" sz="2800"/>
              <a:t>Galillee &amp; Mt. Tabor - B</a:t>
            </a:r>
          </a:p>
          <a:p>
            <a:r>
              <a:rPr lang="en-US" altLang="en-US" sz="2800"/>
              <a:t>Jezreel Valley - C</a:t>
            </a:r>
          </a:p>
          <a:p>
            <a:r>
              <a:rPr lang="en-US" altLang="en-US" sz="2800"/>
              <a:t>Mount Carmel - D</a:t>
            </a:r>
          </a:p>
          <a:p>
            <a:r>
              <a:rPr lang="en-US" altLang="en-US" sz="2800"/>
              <a:t>Wilderness of Judea - E</a:t>
            </a:r>
          </a:p>
          <a:p>
            <a:r>
              <a:rPr lang="en-US" altLang="en-US" sz="2800"/>
              <a:t>The Negev - F</a:t>
            </a:r>
          </a:p>
        </p:txBody>
      </p:sp>
      <p:pic>
        <p:nvPicPr>
          <p:cNvPr id="73734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7451725" y="17176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842125" y="22510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6613525" y="24796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6384925" y="24034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6842125" y="38512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6003925" y="51466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</a:t>
            </a:r>
          </a:p>
        </p:txBody>
      </p:sp>
    </p:spTree>
    <p:custDataLst>
      <p:tags r:id="rId1"/>
    </p:custDataLst>
  </p:cSld>
  <p:clrMapOvr>
    <a:masterClrMapping/>
  </p:clrMapOvr>
  <p:transition advTm="30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Mount Hermon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Highest peak in Palestine area</a:t>
            </a:r>
          </a:p>
          <a:p>
            <a:r>
              <a:rPr lang="en-US" altLang="en-US" sz="2800"/>
              <a:t>Elevation over 9,000 ft</a:t>
            </a:r>
          </a:p>
          <a:p>
            <a:r>
              <a:rPr lang="en-US" altLang="en-US" sz="2800"/>
              <a:t>Southernmost peak of the Anti-Lebanon range</a:t>
            </a:r>
          </a:p>
          <a:p>
            <a:r>
              <a:rPr lang="en-US" altLang="en-US" sz="2800"/>
              <a:t>Peak is generally snow-covered all year</a:t>
            </a:r>
          </a:p>
        </p:txBody>
      </p:sp>
      <p:pic>
        <p:nvPicPr>
          <p:cNvPr id="74760" name="Picture 8" descr="MtHerm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9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Physical Features of Palestine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Major Regions </a:t>
            </a:r>
          </a:p>
          <a:p>
            <a:pPr lvl="1"/>
            <a:r>
              <a:rPr lang="en-US" altLang="en-US"/>
              <a:t>Going from West to East</a:t>
            </a:r>
          </a:p>
          <a:p>
            <a:r>
              <a:rPr lang="en-US" altLang="en-US"/>
              <a:t>Some Smaller Geographic Features</a:t>
            </a:r>
          </a:p>
          <a:p>
            <a:pPr lvl="1"/>
            <a:r>
              <a:rPr lang="en-US" altLang="en-US"/>
              <a:t>Going from North to South</a:t>
            </a:r>
          </a:p>
          <a:p>
            <a:r>
              <a:rPr lang="en-US" altLang="en-US"/>
              <a:t>The Major Bodies of Water</a:t>
            </a:r>
          </a:p>
          <a:p>
            <a:pPr lvl="1"/>
            <a:r>
              <a:rPr lang="en-US" altLang="en-US"/>
              <a:t>Seas, lakes, rivers</a:t>
            </a:r>
          </a:p>
        </p:txBody>
      </p:sp>
    </p:spTree>
    <p:custDataLst>
      <p:tags r:id="rId1"/>
    </p:custDataLst>
  </p:cSld>
  <p:clrMapOvr>
    <a:masterClrMapping/>
  </p:clrMapOvr>
  <p:transition advTm="32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Galilee &amp; Mount Tabor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Hilly region, N extension of Hill Country</a:t>
            </a:r>
          </a:p>
          <a:p>
            <a:r>
              <a:rPr lang="en-US" altLang="en-US" sz="2400"/>
              <a:t>Best-watered area in Palestine, similar to Eastern United States</a:t>
            </a:r>
          </a:p>
          <a:p>
            <a:r>
              <a:rPr lang="en-US" altLang="en-US" sz="2400"/>
              <a:t>N is higher, S lower</a:t>
            </a:r>
          </a:p>
          <a:p>
            <a:r>
              <a:rPr lang="en-US" altLang="en-US" sz="2400"/>
              <a:t>Reasonably cool except around Sea of Galilee</a:t>
            </a:r>
          </a:p>
          <a:p>
            <a:r>
              <a:rPr lang="en-US" altLang="en-US" sz="2400"/>
              <a:t>Mt Tabor (1900 ft) is an isolated peak</a:t>
            </a:r>
          </a:p>
        </p:txBody>
      </p:sp>
      <p:pic>
        <p:nvPicPr>
          <p:cNvPr id="75782" name="Picture 6" descr="Tabor11-1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0325"/>
            <a:ext cx="3810000" cy="2874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4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Galilee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65125" y="2708275"/>
            <a:ext cx="2197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Galilee &amp; Horns</a:t>
            </a:r>
          </a:p>
          <a:p>
            <a:r>
              <a:rPr lang="en-US" altLang="en-US"/>
              <a:t>of Hattin from </a:t>
            </a:r>
          </a:p>
          <a:p>
            <a:r>
              <a:rPr lang="en-US" altLang="en-US"/>
              <a:t>Mt Arbel</a:t>
            </a:r>
          </a:p>
        </p:txBody>
      </p:sp>
      <p:pic>
        <p:nvPicPr>
          <p:cNvPr id="76806" name="Picture 6" descr="Israel781334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r="17857"/>
          <a:stretch>
            <a:fillRect/>
          </a:stretch>
        </p:blipFill>
        <p:spPr bwMode="auto">
          <a:xfrm>
            <a:off x="3048000" y="1905000"/>
            <a:ext cx="5486400" cy="43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4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Jezreel Valley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An E-W valley connecting coast with Jordan valley</a:t>
            </a:r>
          </a:p>
          <a:p>
            <a:r>
              <a:rPr lang="en-US" altLang="en-US" sz="2800"/>
              <a:t>Separates Samaria from Galilee</a:t>
            </a:r>
          </a:p>
          <a:p>
            <a:r>
              <a:rPr lang="en-US" altLang="en-US" sz="2800"/>
              <a:t>Easiest passage from Rift Valley to coast</a:t>
            </a:r>
          </a:p>
          <a:p>
            <a:r>
              <a:rPr lang="en-US" altLang="en-US" sz="2800"/>
              <a:t>An important trade route</a:t>
            </a:r>
          </a:p>
        </p:txBody>
      </p:sp>
      <p:pic>
        <p:nvPicPr>
          <p:cNvPr id="77830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6308725" y="2251075"/>
            <a:ext cx="1028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Jezreel</a:t>
            </a:r>
          </a:p>
          <a:p>
            <a:r>
              <a:rPr lang="en-US" altLang="en-US"/>
              <a:t>Valley</a:t>
            </a:r>
          </a:p>
        </p:txBody>
      </p:sp>
    </p:spTree>
    <p:custDataLst>
      <p:tags r:id="rId1"/>
    </p:custDataLst>
  </p:cSld>
  <p:clrMapOvr>
    <a:masterClrMapping/>
  </p:clrMapOvr>
  <p:transition advTm="37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  <p:bldP spid="7783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Jezreel Valley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65125" y="3013075"/>
            <a:ext cx="2225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Jezreel Valley </a:t>
            </a:r>
          </a:p>
          <a:p>
            <a:r>
              <a:rPr lang="en-US" altLang="en-US"/>
              <a:t>from Megiddo Pass</a:t>
            </a:r>
          </a:p>
        </p:txBody>
      </p:sp>
      <p:pic>
        <p:nvPicPr>
          <p:cNvPr id="78854" name="Picture 6" descr="Israel7817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10802"/>
          <a:stretch>
            <a:fillRect/>
          </a:stretch>
        </p:blipFill>
        <p:spPr bwMode="auto">
          <a:xfrm>
            <a:off x="2971800" y="1968500"/>
            <a:ext cx="5410200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Mount Carmel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352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Long ridge on S side of Jezreel Valley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Maximum height about 1800 feet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Barrier to N-S travel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Trade routes go thru passes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City of Megiddo controls one pass</a:t>
            </a:r>
          </a:p>
        </p:txBody>
      </p:sp>
      <p:sp>
        <p:nvSpPr>
          <p:cNvPr id="79880" name="Rectangle 8"/>
          <p:cNvSpPr>
            <a:spLocks noGrp="1" noChangeArrowheads="1"/>
          </p:cNvSpPr>
          <p:nvPr>
            <p:ph type="clipArt" sz="half" idx="2"/>
          </p:nvPr>
        </p:nvSpPr>
        <p:spPr>
          <a:xfrm flipV="1">
            <a:off x="8458200" y="1905000"/>
            <a:ext cx="76200" cy="76200"/>
          </a:xfrm>
        </p:spPr>
      </p:sp>
      <p:pic>
        <p:nvPicPr>
          <p:cNvPr id="79881" name="Picture 9" descr="Mt_Carmel_southern_end_tb_n052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>
            <a:fillRect/>
          </a:stretch>
        </p:blipFill>
        <p:spPr bwMode="auto">
          <a:xfrm>
            <a:off x="4419600" y="1981200"/>
            <a:ext cx="4191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9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Wilderness of Judea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A badlands region E of Jerusalem</a:t>
            </a:r>
          </a:p>
          <a:p>
            <a:r>
              <a:rPr lang="en-US" altLang="en-US" sz="2800"/>
              <a:t>Virtually uninhabited, due to poor rainfall &amp; soil</a:t>
            </a:r>
          </a:p>
          <a:p>
            <a:r>
              <a:rPr lang="en-US" altLang="en-US" sz="2800"/>
              <a:t>Used for grazing sheep in winter (wetter) season</a:t>
            </a:r>
          </a:p>
          <a:p>
            <a:r>
              <a:rPr lang="en-US" altLang="en-US" sz="2800"/>
              <a:t>Site of Jesus' temptations</a:t>
            </a:r>
          </a:p>
        </p:txBody>
      </p:sp>
      <p:pic>
        <p:nvPicPr>
          <p:cNvPr id="80903" name="Picture 7" descr="Israel7804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0345" r="30684"/>
          <a:stretch>
            <a:fillRect/>
          </a:stretch>
        </p:blipFill>
        <p:spPr bwMode="auto">
          <a:xfrm>
            <a:off x="4724400" y="1990725"/>
            <a:ext cx="41910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4" name="Rectangle 8"/>
          <p:cNvSpPr>
            <a:spLocks noGrp="1" noChangeArrowheads="1"/>
          </p:cNvSpPr>
          <p:nvPr>
            <p:ph type="clipArt" sz="half" idx="2"/>
          </p:nvPr>
        </p:nvSpPr>
        <p:spPr>
          <a:xfrm>
            <a:off x="6324600" y="1981200"/>
            <a:ext cx="2133600" cy="2590800"/>
          </a:xfrm>
        </p:spPr>
      </p:sp>
    </p:spTree>
    <p:custDataLst>
      <p:tags r:id="rId1"/>
    </p:custDataLst>
  </p:cSld>
  <p:clrMapOvr>
    <a:masterClrMapping/>
  </p:clrMapOvr>
  <p:transition advTm="54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Wilderness of Judea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746125" y="2860675"/>
            <a:ext cx="1747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Bedouin tent</a:t>
            </a:r>
          </a:p>
          <a:p>
            <a:r>
              <a:rPr lang="en-US" altLang="en-US"/>
              <a:t>&amp; sheep</a:t>
            </a:r>
          </a:p>
        </p:txBody>
      </p:sp>
      <p:pic>
        <p:nvPicPr>
          <p:cNvPr id="81925" name="Picture 5" descr="Israel7804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60960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Negev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Arid region South of Hebron</a:t>
            </a:r>
          </a:p>
          <a:p>
            <a:r>
              <a:rPr lang="en-US" altLang="en-US" sz="2400"/>
              <a:t>Flat or rolling terrain</a:t>
            </a:r>
          </a:p>
          <a:p>
            <a:r>
              <a:rPr lang="en-US" altLang="en-US" sz="2400"/>
              <a:t>Soil is good for agriculture</a:t>
            </a:r>
          </a:p>
          <a:p>
            <a:r>
              <a:rPr lang="en-US" altLang="en-US" sz="2400"/>
              <a:t>Very little rainfall due to latitude effect</a:t>
            </a:r>
          </a:p>
          <a:p>
            <a:r>
              <a:rPr lang="en-US" altLang="en-US" sz="2400"/>
              <a:t>Agriculture possible using tricks to concentrate water</a:t>
            </a:r>
          </a:p>
        </p:txBody>
      </p:sp>
      <p:pic>
        <p:nvPicPr>
          <p:cNvPr id="82950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851525" y="5070475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Negev</a:t>
            </a:r>
          </a:p>
        </p:txBody>
      </p:sp>
    </p:spTree>
    <p:custDataLst>
      <p:tags r:id="rId1"/>
    </p:custDataLst>
  </p:cSld>
  <p:clrMapOvr>
    <a:masterClrMapping/>
  </p:clrMapOvr>
  <p:transition advTm="125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utoUpdateAnimBg="0"/>
      <p:bldP spid="8295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Negev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1366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Camel &amp; </a:t>
            </a:r>
          </a:p>
          <a:p>
            <a:r>
              <a:rPr lang="en-US" altLang="en-US"/>
              <a:t>Tent</a:t>
            </a:r>
          </a:p>
        </p:txBody>
      </p:sp>
      <p:pic>
        <p:nvPicPr>
          <p:cNvPr id="83974" name="Picture 6" descr="Israel7819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10976" b="3751"/>
          <a:stretch>
            <a:fillRect/>
          </a:stretch>
        </p:blipFill>
        <p:spPr bwMode="auto">
          <a:xfrm>
            <a:off x="2743200" y="1905000"/>
            <a:ext cx="59436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3048000" y="3048000"/>
            <a:ext cx="609600" cy="762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5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Bodies of Water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Mediterranean Sea – 1</a:t>
            </a:r>
          </a:p>
          <a:p>
            <a:r>
              <a:rPr lang="en-US" altLang="en-US" sz="2800"/>
              <a:t>Sea of Galilee – 2</a:t>
            </a:r>
          </a:p>
          <a:p>
            <a:r>
              <a:rPr lang="en-US" altLang="en-US" sz="2800"/>
              <a:t>Jordan River – 3</a:t>
            </a:r>
          </a:p>
          <a:p>
            <a:r>
              <a:rPr lang="en-US" altLang="en-US" sz="2800"/>
              <a:t>Dead Sea – 4</a:t>
            </a:r>
          </a:p>
          <a:p>
            <a:pPr>
              <a:buFont typeface="Wingdings" pitchFamily="2" charset="2"/>
              <a:buNone/>
            </a:pPr>
            <a:endParaRPr lang="en-US" altLang="en-US" sz="2800"/>
          </a:p>
        </p:txBody>
      </p:sp>
      <p:pic>
        <p:nvPicPr>
          <p:cNvPr id="84998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798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318125" y="2632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7146925" y="2251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7070725" y="3317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6994525" y="4308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4</a:t>
            </a:r>
          </a:p>
        </p:txBody>
      </p:sp>
    </p:spTree>
    <p:custDataLst>
      <p:tags r:id="rId1"/>
    </p:custDataLst>
  </p:cSld>
  <p:clrMapOvr>
    <a:masterClrMapping/>
  </p:clrMapOvr>
  <p:transition advTm="14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Regions West to East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Coastal Plain - 1</a:t>
            </a:r>
          </a:p>
          <a:p>
            <a:r>
              <a:rPr lang="en-US" altLang="en-US" sz="2800"/>
              <a:t>Shephelah - 2</a:t>
            </a:r>
          </a:p>
          <a:p>
            <a:r>
              <a:rPr lang="en-US" altLang="en-US" sz="2800"/>
              <a:t>Hill Country - 3</a:t>
            </a:r>
          </a:p>
          <a:p>
            <a:r>
              <a:rPr lang="en-US" altLang="en-US" sz="2800"/>
              <a:t>Rift Valley - 4</a:t>
            </a:r>
          </a:p>
          <a:p>
            <a:r>
              <a:rPr lang="en-US" altLang="en-US" sz="2800"/>
              <a:t>Trans-Jordan Plateau - 5</a:t>
            </a:r>
          </a:p>
        </p:txBody>
      </p:sp>
      <p:pic>
        <p:nvPicPr>
          <p:cNvPr id="58373" name="Picture 5" descr="Palprofile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9200"/>
            <a:ext cx="3957638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822325" y="5222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203325" y="5146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981200" y="495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3032125" y="5222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810000" y="4876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851525" y="4156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6232525" y="4003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66135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7070725" y="3622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4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7451725" y="34702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5</a:t>
            </a:r>
          </a:p>
        </p:txBody>
      </p:sp>
    </p:spTree>
    <p:custDataLst>
      <p:tags r:id="rId1"/>
    </p:custDataLst>
  </p:cSld>
  <p:clrMapOvr>
    <a:masterClrMapping/>
  </p:clrMapOvr>
  <p:transition advTm="119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Mediterranean Sea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Large body of salt water (1700 x 500 mi)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Connects to Atlantic at Gibraltar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Major transportation route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Palestine has few ports, so Jews typically middle-men rather than sailors</a:t>
            </a:r>
          </a:p>
        </p:txBody>
      </p:sp>
      <p:pic>
        <p:nvPicPr>
          <p:cNvPr id="86024" name="Picture 8" descr="Israel7807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13846"/>
          <a:stretch>
            <a:fillRect/>
          </a:stretch>
        </p:blipFill>
        <p:spPr bwMode="auto">
          <a:xfrm>
            <a:off x="4572000" y="2286000"/>
            <a:ext cx="41148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Rectangle 9"/>
          <p:cNvSpPr>
            <a:spLocks noGrp="1" noChangeArrowheads="1"/>
          </p:cNvSpPr>
          <p:nvPr>
            <p:ph type="clipArt" sz="half" idx="2"/>
          </p:nvPr>
        </p:nvSpPr>
        <p:spPr>
          <a:xfrm>
            <a:off x="7467600" y="1981200"/>
            <a:ext cx="990600" cy="1828800"/>
          </a:xfrm>
        </p:spPr>
      </p:sp>
    </p:spTree>
    <p:custDataLst>
      <p:tags r:id="rId1"/>
    </p:custDataLst>
  </p:cSld>
  <p:clrMapOvr>
    <a:masterClrMapping/>
  </p:clrMapOvr>
  <p:transition advTm="87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Mediterranean Sea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69925" y="3546475"/>
            <a:ext cx="1352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Near</a:t>
            </a:r>
          </a:p>
          <a:p>
            <a:r>
              <a:rPr lang="en-US" altLang="en-US"/>
              <a:t>Ashkelon</a:t>
            </a:r>
          </a:p>
        </p:txBody>
      </p:sp>
      <p:pic>
        <p:nvPicPr>
          <p:cNvPr id="87045" name="Picture 5" descr="Israel7807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r="5539"/>
          <a:stretch>
            <a:fillRect/>
          </a:stretch>
        </p:blipFill>
        <p:spPr bwMode="auto">
          <a:xfrm>
            <a:off x="2362200" y="2057400"/>
            <a:ext cx="6172200" cy="4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Sea of Galilee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352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 fresh-water lake (about 7 x 13 miles)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Surface is 600 ft below sea level!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Source &amp; outlet both called Jordan River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Important for fishing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Peculiar topography allows violent storms</a:t>
            </a:r>
          </a:p>
        </p:txBody>
      </p:sp>
      <p:pic>
        <p:nvPicPr>
          <p:cNvPr id="88071" name="Picture 7" descr="Israel781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5621" r="8974"/>
          <a:stretch>
            <a:fillRect/>
          </a:stretch>
        </p:blipFill>
        <p:spPr bwMode="auto">
          <a:xfrm>
            <a:off x="4191000" y="1905000"/>
            <a:ext cx="4572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2" name="Rectangle 8"/>
          <p:cNvSpPr>
            <a:spLocks noGrp="1" noChangeArrowheads="1"/>
          </p:cNvSpPr>
          <p:nvPr>
            <p:ph type="clipArt" sz="half" idx="2"/>
          </p:nvPr>
        </p:nvSpPr>
        <p:spPr>
          <a:xfrm>
            <a:off x="8305800" y="1981200"/>
            <a:ext cx="152400" cy="762000"/>
          </a:xfrm>
        </p:spPr>
      </p:sp>
    </p:spTree>
    <p:custDataLst>
      <p:tags r:id="rId1"/>
    </p:custDataLst>
  </p:cSld>
  <p:clrMapOvr>
    <a:masterClrMapping/>
  </p:clrMapOvr>
  <p:transition advTm="162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Sea of Galilee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12725" y="3165475"/>
            <a:ext cx="2652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Sea of Galilee from </a:t>
            </a:r>
          </a:p>
          <a:p>
            <a:r>
              <a:rPr lang="en-US" altLang="en-US"/>
              <a:t>Horns of Hattin</a:t>
            </a:r>
          </a:p>
        </p:txBody>
      </p:sp>
      <p:pic>
        <p:nvPicPr>
          <p:cNvPr id="89093" name="Picture 5" descr="SeaGalileefr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2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Jordan River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Begins in N on lower slopes of Mt Hermon</a:t>
            </a:r>
          </a:p>
          <a:p>
            <a:r>
              <a:rPr lang="en-US" altLang="en-US" sz="2800"/>
              <a:t>Descends thru Sea of Galilee to end in Dead Sea</a:t>
            </a:r>
          </a:p>
          <a:p>
            <a:r>
              <a:rPr lang="en-US" altLang="en-US" sz="2800"/>
              <a:t>Drops about 2300 ft in 100 mi (with river winding perhaps 250 mi)</a:t>
            </a:r>
          </a:p>
        </p:txBody>
      </p:sp>
      <p:pic>
        <p:nvPicPr>
          <p:cNvPr id="104454" name="Picture 6" descr="Jordan12-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19338"/>
            <a:ext cx="3810000" cy="3436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42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Jordan River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685800" y="2860675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Jordan from </a:t>
            </a:r>
          </a:p>
          <a:p>
            <a:r>
              <a:rPr lang="en-US" altLang="en-US"/>
              <a:t>Belvoir</a:t>
            </a:r>
          </a:p>
        </p:txBody>
      </p:sp>
      <p:pic>
        <p:nvPicPr>
          <p:cNvPr id="105478" name="Picture 6" descr="Israel7814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8128"/>
          <a:stretch>
            <a:fillRect/>
          </a:stretch>
        </p:blipFill>
        <p:spPr bwMode="auto">
          <a:xfrm>
            <a:off x="2819400" y="2133600"/>
            <a:ext cx="5791200" cy="410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Sea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Surface is lowest point on earth, 1296 ft below sea level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Water is extremely salty, so fish cannot live in it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Objects float unusually well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Mined in antiquity and today for minerals</a:t>
            </a:r>
          </a:p>
        </p:txBody>
      </p:sp>
      <p:pic>
        <p:nvPicPr>
          <p:cNvPr id="90119" name="Picture 7" descr="Israel782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4800" r="11476"/>
          <a:stretch>
            <a:fillRect/>
          </a:stretch>
        </p:blipFill>
        <p:spPr bwMode="auto">
          <a:xfrm>
            <a:off x="4648200" y="1795463"/>
            <a:ext cx="3962400" cy="37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0" name="Rectangle 8"/>
          <p:cNvSpPr>
            <a:spLocks noGrp="1" noChangeArrowheads="1"/>
          </p:cNvSpPr>
          <p:nvPr>
            <p:ph type="clipArt" sz="half" idx="2"/>
          </p:nvPr>
        </p:nvSpPr>
        <p:spPr>
          <a:xfrm>
            <a:off x="8382000" y="1981200"/>
            <a:ext cx="76200" cy="152400"/>
          </a:xfrm>
        </p:spPr>
      </p:sp>
    </p:spTree>
    <p:custDataLst>
      <p:tags r:id="rId1"/>
    </p:custDataLst>
  </p:cSld>
  <p:clrMapOvr>
    <a:masterClrMapping/>
  </p:clrMapOvr>
  <p:transition advTm="95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Sea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441325" y="3165475"/>
            <a:ext cx="194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Dead Sea near</a:t>
            </a:r>
          </a:p>
          <a:p>
            <a:r>
              <a:rPr lang="en-US" altLang="en-US"/>
              <a:t>En-Gedi</a:t>
            </a:r>
          </a:p>
        </p:txBody>
      </p:sp>
      <p:pic>
        <p:nvPicPr>
          <p:cNvPr id="91141" name="Picture 5" descr="Israel7821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r="19148"/>
          <a:stretch>
            <a:fillRect/>
          </a:stretch>
        </p:blipFill>
        <p:spPr bwMode="auto">
          <a:xfrm>
            <a:off x="2667000" y="1905000"/>
            <a:ext cx="5791200" cy="41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Political Features of Palestine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Political divisions at time of Jesus' ministry</a:t>
            </a:r>
          </a:p>
          <a:p>
            <a:r>
              <a:rPr lang="en-US" altLang="en-US"/>
              <a:t>Cities of Palestine at same time</a:t>
            </a:r>
          </a:p>
          <a:p>
            <a:r>
              <a:rPr lang="en-US" altLang="en-US"/>
              <a:t>Major roads</a:t>
            </a:r>
          </a:p>
          <a:p>
            <a:r>
              <a:rPr lang="en-US" altLang="en-US"/>
              <a:t>The Herodian fortifications</a:t>
            </a:r>
          </a:p>
        </p:txBody>
      </p:sp>
    </p:spTree>
    <p:custDataLst>
      <p:tags r:id="rId1"/>
    </p:custDataLst>
  </p:cSld>
  <p:clrMapOvr>
    <a:masterClrMapping/>
  </p:clrMapOvr>
  <p:transition advTm="46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Political Divisions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/>
              <a:t>Boundaries are red lines</a:t>
            </a:r>
          </a:p>
          <a:p>
            <a:r>
              <a:rPr lang="en-US" altLang="en-US" sz="2800"/>
              <a:t>Judea – A </a:t>
            </a:r>
          </a:p>
          <a:p>
            <a:r>
              <a:rPr lang="en-US" altLang="en-US" sz="2800"/>
              <a:t>Galilee – B </a:t>
            </a:r>
          </a:p>
          <a:p>
            <a:r>
              <a:rPr lang="en-US" altLang="en-US" sz="2800"/>
              <a:t>Perea – C </a:t>
            </a:r>
          </a:p>
          <a:p>
            <a:r>
              <a:rPr lang="en-US" altLang="en-US" sz="2800"/>
              <a:t>Tetrarchy of Philip – D </a:t>
            </a:r>
          </a:p>
          <a:p>
            <a:r>
              <a:rPr lang="en-US" altLang="en-US" sz="2800"/>
              <a:t>The Decapolis – E </a:t>
            </a:r>
          </a:p>
        </p:txBody>
      </p:sp>
      <p:pic>
        <p:nvPicPr>
          <p:cNvPr id="93190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6080125" y="42322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6384925" y="30892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842125" y="43084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C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7070725" y="27844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D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6918325" y="34702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E</a:t>
            </a:r>
          </a:p>
        </p:txBody>
      </p:sp>
    </p:spTree>
    <p:custDataLst>
      <p:tags r:id="rId1"/>
    </p:custDataLst>
  </p:cSld>
  <p:clrMapOvr>
    <a:masterClrMapping/>
  </p:clrMapOvr>
  <p:transition advTm="36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Coastal Plain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Low, flat</a:t>
            </a:r>
          </a:p>
          <a:p>
            <a:r>
              <a:rPr lang="en-US" altLang="en-US" sz="2800"/>
              <a:t>Fertile where not too salty or sandy</a:t>
            </a:r>
          </a:p>
          <a:p>
            <a:r>
              <a:rPr lang="en-US" altLang="en-US" sz="2800"/>
              <a:t>Easily invaded</a:t>
            </a:r>
          </a:p>
          <a:p>
            <a:pPr lvl="1"/>
            <a:r>
              <a:rPr lang="en-US" altLang="en-US" sz="2400"/>
              <a:t>Terrain pretty smooth</a:t>
            </a:r>
          </a:p>
          <a:p>
            <a:pPr lvl="1"/>
            <a:r>
              <a:rPr lang="en-US" altLang="en-US" sz="2400"/>
              <a:t>Open to South</a:t>
            </a:r>
          </a:p>
          <a:p>
            <a:pPr lvl="1"/>
            <a:r>
              <a:rPr lang="en-US" altLang="en-US" sz="2400"/>
              <a:t>Reached from North thru passes</a:t>
            </a:r>
          </a:p>
        </p:txBody>
      </p:sp>
      <p:pic>
        <p:nvPicPr>
          <p:cNvPr id="59398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5089525" y="4384675"/>
            <a:ext cx="1173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Coastal </a:t>
            </a:r>
          </a:p>
          <a:p>
            <a:r>
              <a:rPr lang="en-US" altLang="en-US"/>
              <a:t>Plain</a:t>
            </a:r>
          </a:p>
        </p:txBody>
      </p:sp>
    </p:spTree>
    <p:custDataLst>
      <p:tags r:id="rId1"/>
    </p:custDataLst>
  </p:cSld>
  <p:clrMapOvr>
    <a:masterClrMapping/>
  </p:clrMapOvr>
  <p:transition advTm="103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bldLvl="2" autoUpdateAnimBg="0"/>
      <p:bldP spid="5939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Judea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Also included Samaria &amp; Idumea</a:t>
            </a:r>
          </a:p>
          <a:p>
            <a:r>
              <a:rPr lang="en-US" altLang="en-US" sz="2400"/>
              <a:t>Population mostly Jews</a:t>
            </a:r>
          </a:p>
          <a:p>
            <a:pPr lvl="1"/>
            <a:r>
              <a:rPr lang="en-US" altLang="en-US" sz="2000"/>
              <a:t>Gentiles in Samaria &amp; Idumea</a:t>
            </a:r>
          </a:p>
          <a:p>
            <a:r>
              <a:rPr lang="en-US" altLang="en-US" sz="2400"/>
              <a:t>Rulers:</a:t>
            </a:r>
          </a:p>
          <a:p>
            <a:pPr lvl="1"/>
            <a:r>
              <a:rPr lang="en-US" altLang="en-US" sz="2000"/>
              <a:t>Herod the Great</a:t>
            </a:r>
          </a:p>
          <a:p>
            <a:pPr lvl="1"/>
            <a:r>
              <a:rPr lang="en-US" altLang="en-US" sz="2000"/>
              <a:t>Archelaus</a:t>
            </a:r>
          </a:p>
          <a:p>
            <a:pPr lvl="1"/>
            <a:r>
              <a:rPr lang="en-US" altLang="en-US" sz="2000"/>
              <a:t>Roman governors</a:t>
            </a:r>
          </a:p>
          <a:p>
            <a:pPr lvl="1"/>
            <a:r>
              <a:rPr lang="en-US" altLang="en-US" sz="2000"/>
              <a:t>Herod Agrippa 1</a:t>
            </a:r>
          </a:p>
          <a:p>
            <a:pPr lvl="1"/>
            <a:r>
              <a:rPr lang="en-US" altLang="en-US" sz="2000"/>
              <a:t>Roman governors</a:t>
            </a:r>
          </a:p>
        </p:txBody>
      </p:sp>
      <p:pic>
        <p:nvPicPr>
          <p:cNvPr id="94214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5699125" y="4232275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Judea</a:t>
            </a:r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6096000" y="4038600"/>
            <a:ext cx="762000" cy="228600"/>
          </a:xfrm>
          <a:prstGeom prst="ellipse">
            <a:avLst/>
          </a:prstGeom>
          <a:noFill/>
          <a:ln w="9525">
            <a:solidFill>
              <a:srgbClr val="F53D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5715000" y="5715000"/>
            <a:ext cx="838200" cy="22860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26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 bldLvl="2" autoUpdateAnimBg="0"/>
      <p:bldP spid="94215" grpId="0" autoUpdateAnimBg="0"/>
      <p:bldP spid="94216" grpId="0" animBg="1"/>
      <p:bldP spid="942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Galilee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Area W of Sea of Galilee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Territory of N tribes till captivity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Territory of Gentiles till Maccabees took it back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Rulers: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Herod the Great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Herod Antipas 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Roman governors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Herod Agrippa 1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Roman governors</a:t>
            </a:r>
          </a:p>
        </p:txBody>
      </p:sp>
      <p:pic>
        <p:nvPicPr>
          <p:cNvPr id="95238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6308725" y="3013075"/>
            <a:ext cx="106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Galilee</a:t>
            </a:r>
          </a:p>
        </p:txBody>
      </p:sp>
    </p:spTree>
    <p:custDataLst>
      <p:tags r:id="rId1"/>
    </p:custDataLst>
  </p:cSld>
  <p:clrMapOvr>
    <a:masterClrMapping/>
  </p:clrMapOvr>
  <p:transition advTm="97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2" autoUpdateAnimBg="0"/>
      <p:bldP spid="9523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Perea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Narrow strip E of the Jordan</a:t>
            </a:r>
          </a:p>
          <a:p>
            <a:r>
              <a:rPr lang="en-US" altLang="en-US" sz="2800"/>
              <a:t>Inhabited mainly by Jews after Maccabean conquests</a:t>
            </a:r>
          </a:p>
          <a:p>
            <a:r>
              <a:rPr lang="en-US" altLang="en-US" sz="2800"/>
              <a:t>Same rulers as Galilee</a:t>
            </a:r>
          </a:p>
        </p:txBody>
      </p:sp>
      <p:pic>
        <p:nvPicPr>
          <p:cNvPr id="96262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765925" y="4384675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Perea</a:t>
            </a:r>
          </a:p>
        </p:txBody>
      </p:sp>
    </p:spTree>
    <p:custDataLst>
      <p:tags r:id="rId1"/>
    </p:custDataLst>
  </p:cSld>
  <p:clrMapOvr>
    <a:masterClrMapping/>
  </p:clrMapOvr>
  <p:transition advTm="20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  <p:bldP spid="96263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Tetrarchy of Philip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Region NE of Sea of Galilee</a:t>
            </a:r>
          </a:p>
          <a:p>
            <a:r>
              <a:rPr lang="en-US" altLang="en-US" sz="2400"/>
              <a:t>Multi-ethnic, mostly Gentile</a:t>
            </a:r>
          </a:p>
          <a:p>
            <a:r>
              <a:rPr lang="en-US" altLang="en-US" sz="2400"/>
              <a:t>Part of Herod the Great's territory, went to Philip</a:t>
            </a:r>
          </a:p>
          <a:p>
            <a:r>
              <a:rPr lang="en-US" altLang="en-US" sz="2400"/>
              <a:t>Rulers:</a:t>
            </a:r>
          </a:p>
          <a:p>
            <a:pPr lvl="1"/>
            <a:r>
              <a:rPr lang="en-US" altLang="en-US" sz="2000"/>
              <a:t>Herod the Great</a:t>
            </a:r>
          </a:p>
          <a:p>
            <a:pPr lvl="1"/>
            <a:r>
              <a:rPr lang="en-US" altLang="en-US" sz="2000"/>
              <a:t>Philip the Tetrarch</a:t>
            </a:r>
          </a:p>
          <a:p>
            <a:pPr lvl="1"/>
            <a:r>
              <a:rPr lang="en-US" altLang="en-US" sz="2000"/>
              <a:t>Roman governors</a:t>
            </a:r>
          </a:p>
          <a:p>
            <a:pPr lvl="1"/>
            <a:r>
              <a:rPr lang="en-US" altLang="en-US" sz="2000"/>
              <a:t>Herod Agrippa 1</a:t>
            </a:r>
          </a:p>
          <a:p>
            <a:pPr lvl="1"/>
            <a:r>
              <a:rPr lang="en-US" altLang="en-US" sz="2000"/>
              <a:t>Roman governors</a:t>
            </a:r>
          </a:p>
        </p:txBody>
      </p:sp>
      <p:pic>
        <p:nvPicPr>
          <p:cNvPr id="97286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6918325" y="2784475"/>
            <a:ext cx="91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Philip</a:t>
            </a:r>
          </a:p>
        </p:txBody>
      </p:sp>
    </p:spTree>
    <p:custDataLst>
      <p:tags r:id="rId1"/>
    </p:custDataLst>
  </p:cSld>
  <p:clrMapOvr>
    <a:masterClrMapping/>
  </p:clrMapOvr>
  <p:transition advTm="39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 autoUpdateAnimBg="0"/>
      <p:bldP spid="9728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Decapolis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League of Hellenistic cities (w/ territories)</a:t>
            </a:r>
          </a:p>
          <a:p>
            <a:r>
              <a:rPr lang="en-US" altLang="en-US" sz="2800"/>
              <a:t>Mostly Gentile</a:t>
            </a:r>
          </a:p>
          <a:p>
            <a:r>
              <a:rPr lang="en-US" altLang="en-US" sz="2800"/>
              <a:t>Under Maccabees during their power</a:t>
            </a:r>
          </a:p>
          <a:p>
            <a:r>
              <a:rPr lang="en-US" altLang="en-US" sz="2800"/>
              <a:t>After Romans came, made independent of Jewish control</a:t>
            </a:r>
          </a:p>
        </p:txBody>
      </p:sp>
      <p:pic>
        <p:nvPicPr>
          <p:cNvPr id="98310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6842125" y="3622675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Decapolis</a:t>
            </a:r>
          </a:p>
        </p:txBody>
      </p:sp>
    </p:spTree>
    <p:custDataLst>
      <p:tags r:id="rId1"/>
    </p:custDataLst>
  </p:cSld>
  <p:clrMapOvr>
    <a:masterClrMapping/>
  </p:clrMapOvr>
  <p:transition advTm="29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  <p:bldP spid="9831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Cities of Palestine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Jerusalem – 1 </a:t>
            </a:r>
          </a:p>
          <a:p>
            <a:r>
              <a:rPr lang="en-US" altLang="en-US" sz="2800"/>
              <a:t>Caesarea – 2 </a:t>
            </a:r>
          </a:p>
          <a:p>
            <a:r>
              <a:rPr lang="en-US" altLang="en-US" sz="2800"/>
              <a:t>Sebaste – 3 </a:t>
            </a:r>
          </a:p>
          <a:p>
            <a:r>
              <a:rPr lang="en-US" altLang="en-US" sz="2800"/>
              <a:t>Tiberias – 4 </a:t>
            </a:r>
          </a:p>
          <a:p>
            <a:r>
              <a:rPr lang="en-US" altLang="en-US" sz="2800"/>
              <a:t>Caesarea Philippi – 5</a:t>
            </a:r>
          </a:p>
        </p:txBody>
      </p:sp>
      <p:pic>
        <p:nvPicPr>
          <p:cNvPr id="99334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156325" y="4689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5775325" y="3546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6308725" y="4003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6613525" y="3165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994525" y="2403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ransition advTm="165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Roads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Via Maris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Latin for "Way of the Sea"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Coastal road from Egypt to Antioch &amp; Damascus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King’s Highway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On T-J Plateau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Gulf of Aqabah to Damascus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Ridge Route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Thru Hill Country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Connects Jerusalem with Galilee</a:t>
            </a:r>
          </a:p>
        </p:txBody>
      </p:sp>
      <p:pic>
        <p:nvPicPr>
          <p:cNvPr id="100358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295400"/>
            <a:ext cx="3551238" cy="4800600"/>
          </a:xfrm>
          <a:noFill/>
          <a:ln w="28575" cap="flat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2438400" y="2209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 flipV="1">
            <a:off x="5334000" y="4724400"/>
            <a:ext cx="609600" cy="1371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 flipV="1">
            <a:off x="5943600" y="3048000"/>
            <a:ext cx="53340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 flipV="1">
            <a:off x="6477000" y="2362200"/>
            <a:ext cx="76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 flipV="1">
            <a:off x="6553200" y="1295400"/>
            <a:ext cx="4572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 flipV="1">
            <a:off x="6477000" y="2667000"/>
            <a:ext cx="762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 flipV="1">
            <a:off x="7239000" y="1447800"/>
            <a:ext cx="10668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8" name="Line 16"/>
          <p:cNvSpPr>
            <a:spLocks noChangeShapeType="1"/>
          </p:cNvSpPr>
          <p:nvPr/>
        </p:nvSpPr>
        <p:spPr bwMode="auto">
          <a:xfrm>
            <a:off x="3048000" y="3581400"/>
            <a:ext cx="6096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69" name="Line 17"/>
          <p:cNvSpPr>
            <a:spLocks noChangeShapeType="1"/>
          </p:cNvSpPr>
          <p:nvPr/>
        </p:nvSpPr>
        <p:spPr bwMode="auto">
          <a:xfrm flipH="1" flipV="1">
            <a:off x="7620000" y="3200400"/>
            <a:ext cx="76200" cy="2895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0" name="Line 18"/>
          <p:cNvSpPr>
            <a:spLocks noChangeShapeType="1"/>
          </p:cNvSpPr>
          <p:nvPr/>
        </p:nvSpPr>
        <p:spPr bwMode="auto">
          <a:xfrm flipV="1">
            <a:off x="7620000" y="1447800"/>
            <a:ext cx="685800" cy="1752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1" name="Line 19"/>
          <p:cNvSpPr>
            <a:spLocks noChangeShapeType="1"/>
          </p:cNvSpPr>
          <p:nvPr/>
        </p:nvSpPr>
        <p:spPr bwMode="auto">
          <a:xfrm>
            <a:off x="2667000" y="4648200"/>
            <a:ext cx="685800" cy="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2" name="Line 20"/>
          <p:cNvSpPr>
            <a:spLocks noChangeShapeType="1"/>
          </p:cNvSpPr>
          <p:nvPr/>
        </p:nvSpPr>
        <p:spPr bwMode="auto">
          <a:xfrm flipV="1">
            <a:off x="5791200" y="4724400"/>
            <a:ext cx="914400" cy="137160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3" name="Line 21"/>
          <p:cNvSpPr>
            <a:spLocks noChangeShapeType="1"/>
          </p:cNvSpPr>
          <p:nvPr/>
        </p:nvSpPr>
        <p:spPr bwMode="auto">
          <a:xfrm flipV="1">
            <a:off x="6705600" y="2819400"/>
            <a:ext cx="152400" cy="190500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01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 bldLvl="2" autoUpdateAnimBg="0"/>
      <p:bldP spid="100360" grpId="0" animBg="1"/>
      <p:bldP spid="100361" grpId="0" animBg="1"/>
      <p:bldP spid="100362" grpId="0" animBg="1"/>
      <p:bldP spid="100363" grpId="0" animBg="1"/>
      <p:bldP spid="100364" grpId="0" animBg="1"/>
      <p:bldP spid="100365" grpId="0" animBg="1"/>
      <p:bldP spid="100367" grpId="0" animBg="1"/>
      <p:bldP spid="100368" grpId="0" animBg="1"/>
      <p:bldP spid="100369" grpId="0" animBg="1"/>
      <p:bldP spid="100370" grpId="0" animBg="1"/>
      <p:bldP spid="100371" grpId="0" animBg="1"/>
      <p:bldP spid="100372" grpId="0" animBg="1"/>
      <p:bldP spid="10037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Herodian Fortifications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Macherus – A </a:t>
            </a:r>
          </a:p>
          <a:p>
            <a:pPr lvl="1"/>
            <a:r>
              <a:rPr lang="en-US" altLang="en-US" sz="2000"/>
              <a:t>E of Dead Sea</a:t>
            </a:r>
          </a:p>
          <a:p>
            <a:pPr lvl="1"/>
            <a:r>
              <a:rPr lang="en-US" altLang="en-US" sz="2000"/>
              <a:t>John the Baptist killed here, acc to Josephus</a:t>
            </a:r>
          </a:p>
          <a:p>
            <a:r>
              <a:rPr lang="en-US" altLang="en-US" sz="2400"/>
              <a:t>Masada – B</a:t>
            </a:r>
          </a:p>
          <a:p>
            <a:pPr lvl="1"/>
            <a:r>
              <a:rPr lang="en-US" altLang="en-US" sz="2000"/>
              <a:t>W of Dead Sea</a:t>
            </a:r>
          </a:p>
          <a:p>
            <a:pPr lvl="1"/>
            <a:r>
              <a:rPr lang="en-US" altLang="en-US" sz="2000"/>
              <a:t>Last stand of Zealots</a:t>
            </a:r>
          </a:p>
          <a:p>
            <a:r>
              <a:rPr lang="en-US" altLang="en-US" sz="2400"/>
              <a:t>Herodium – C </a:t>
            </a:r>
          </a:p>
          <a:p>
            <a:pPr lvl="1"/>
            <a:r>
              <a:rPr lang="en-US" altLang="en-US" sz="2000"/>
              <a:t>Near Bethlehem</a:t>
            </a:r>
          </a:p>
          <a:p>
            <a:pPr lvl="1"/>
            <a:r>
              <a:rPr lang="en-US" altLang="en-US" sz="2000"/>
              <a:t>Herod buried here?</a:t>
            </a:r>
          </a:p>
        </p:txBody>
      </p:sp>
      <p:pic>
        <p:nvPicPr>
          <p:cNvPr id="101382" name="Picture 6" descr="PalPolitic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1981200"/>
            <a:ext cx="3043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6842125" y="49942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6537325" y="49180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6156325" y="48418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p:transition advTm="77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bldLvl="2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Masada</a:t>
            </a:r>
          </a:p>
        </p:txBody>
      </p:sp>
      <p:pic>
        <p:nvPicPr>
          <p:cNvPr id="102403" name="Picture 3" descr="Masada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73150"/>
            <a:ext cx="56197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546225" y="914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73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Herodium</a:t>
            </a:r>
          </a:p>
        </p:txBody>
      </p:sp>
      <p:pic>
        <p:nvPicPr>
          <p:cNvPr id="103427" name="Picture 3" descr="Herodion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5657850" cy="42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Coastal Plain</a:t>
            </a:r>
          </a:p>
        </p:txBody>
      </p:sp>
      <p:pic>
        <p:nvPicPr>
          <p:cNvPr id="60422" name="Picture 6" descr="Israel7807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8" r="2127" b="1555"/>
          <a:stretch>
            <a:fillRect/>
          </a:stretch>
        </p:blipFill>
        <p:spPr bwMode="auto">
          <a:xfrm>
            <a:off x="1219200" y="2057400"/>
            <a:ext cx="701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106499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Knowing geography helps in understanding the narratives of the OT, the Gospels &amp; Acts.</a:t>
            </a:r>
          </a:p>
        </p:txBody>
      </p:sp>
    </p:spTree>
    <p:custDataLst>
      <p:tags r:id="rId1"/>
    </p:custDataLst>
  </p:cSld>
  <p:clrMapOvr>
    <a:masterClrMapping/>
  </p:clrMapOvr>
  <p:transition advTm="27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Coastal Plain</a:t>
            </a:r>
          </a:p>
        </p:txBody>
      </p:sp>
      <p:pic>
        <p:nvPicPr>
          <p:cNvPr id="61446" name="Picture 6" descr="Israel7807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r="10112"/>
          <a:stretch>
            <a:fillRect/>
          </a:stretch>
        </p:blipFill>
        <p:spPr bwMode="auto">
          <a:xfrm>
            <a:off x="1752600" y="1973263"/>
            <a:ext cx="6324600" cy="4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Shephelah "Lowlands"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Somewhat higher than coastal plain</a:t>
            </a:r>
          </a:p>
          <a:p>
            <a:r>
              <a:rPr lang="en-US" altLang="en-US" sz="2800"/>
              <a:t>Lower than Hill Country</a:t>
            </a:r>
          </a:p>
          <a:p>
            <a:r>
              <a:rPr lang="en-US" altLang="en-US" sz="2800"/>
              <a:t>Rolling terrain</a:t>
            </a:r>
          </a:p>
          <a:p>
            <a:r>
              <a:rPr lang="en-US" altLang="en-US" sz="2800"/>
              <a:t>Travel typically along valleys</a:t>
            </a:r>
          </a:p>
          <a:p>
            <a:r>
              <a:rPr lang="en-US" altLang="en-US" sz="2800"/>
              <a:t>Relatively easy to invade</a:t>
            </a:r>
          </a:p>
        </p:txBody>
      </p:sp>
      <p:pic>
        <p:nvPicPr>
          <p:cNvPr id="62470" name="Picture 6" descr="Paltop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1981200"/>
            <a:ext cx="294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5546725" y="4994275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Shephelah</a:t>
            </a:r>
          </a:p>
        </p:txBody>
      </p:sp>
    </p:spTree>
    <p:custDataLst>
      <p:tags r:id="rId1"/>
    </p:custDataLst>
  </p:cSld>
  <p:clrMapOvr>
    <a:masterClrMapping/>
  </p:clrMapOvr>
  <p:transition advTm="50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  <p:bldP spid="6247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Shephelah "Lowlands"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762000" y="3622675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Beth</a:t>
            </a:r>
          </a:p>
          <a:p>
            <a:r>
              <a:rPr lang="en-US" altLang="en-US"/>
              <a:t>Shemesh</a:t>
            </a:r>
          </a:p>
        </p:txBody>
      </p:sp>
      <p:pic>
        <p:nvPicPr>
          <p:cNvPr id="63495" name="Picture 7" descr="Israel7802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r="20833"/>
          <a:stretch>
            <a:fillRect/>
          </a:stretch>
        </p:blipFill>
        <p:spPr bwMode="auto">
          <a:xfrm>
            <a:off x="2743200" y="1752600"/>
            <a:ext cx="5791200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Shephelah "Lowlands"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33400" y="3200400"/>
            <a:ext cx="1782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Shephelah </a:t>
            </a:r>
          </a:p>
          <a:p>
            <a:r>
              <a:rPr lang="en-US" altLang="en-US"/>
              <a:t>from Azekah</a:t>
            </a:r>
          </a:p>
        </p:txBody>
      </p:sp>
      <p:pic>
        <p:nvPicPr>
          <p:cNvPr id="64518" name="Picture 6" descr="Israel780730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3624" r="1234"/>
          <a:stretch>
            <a:fillRect/>
          </a:stretch>
        </p:blipFill>
        <p:spPr bwMode="auto">
          <a:xfrm>
            <a:off x="3200400" y="2362200"/>
            <a:ext cx="502920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9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4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5|5.6|5.5|18.1|25.5|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.5|53.2|1.8|1.8|6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5.3|6.7|6.3|37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9|4.3|2.5|2.4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4|5.2|7.1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4.1|2.6|1.6|3.1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4|48.2|8.6|1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9|9.1|5.6|13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3|1.9|3.7|16.6|7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2.1|10.7|14.4|1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2.8|4.7|4.1|6.2|29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9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8|2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|17.1|6|7.5|21.3|6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8.5|15.3|22.2|5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9|14.9|19.5|7.5|12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3.4|19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1|7|9.7|6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|3.4|1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7|1.7|8.7|2.4|2.1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2.2|6|27.4|22.1|2.3|24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5|56.9|1.7|2.2|5|7.7|0.7|7|7.9|7.8|22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9|1.3|1.2|3.7|33.8|1.5|22.3|8.4|6.7|8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2.8|7.5|4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5.1|5.2|5.1|6.9|0.5|0.7|2.2|2.5|2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2.4|8.6|4.9|5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3.3|2.1|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4|1.8|1|1|0.9|1|3.8|5.3|12.6|10.5|1.6|1.2|1.1|3.4|3.4|12.1|5.2|7.2|1.9|3.4|1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2.9|2.1|4.5|2|26.2|7.5|3.6|1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2.5|3|4.2|7.2|1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Construction">
  <a:themeElements>
    <a:clrScheme name="Construction 1">
      <a:dk1>
        <a:srgbClr val="000000"/>
      </a:dk1>
      <a:lt1>
        <a:srgbClr val="EAE8E2"/>
      </a:lt1>
      <a:dk2>
        <a:srgbClr val="5F5F5F"/>
      </a:dk2>
      <a:lt2>
        <a:srgbClr val="FDBC03"/>
      </a:lt2>
      <a:accent1>
        <a:srgbClr val="A7C1CB"/>
      </a:accent1>
      <a:accent2>
        <a:srgbClr val="A38D77"/>
      </a:accent2>
      <a:accent3>
        <a:srgbClr val="B6B6B6"/>
      </a:accent3>
      <a:accent4>
        <a:srgbClr val="C8C6C1"/>
      </a:accent4>
      <a:accent5>
        <a:srgbClr val="D0DDE2"/>
      </a:accent5>
      <a:accent6>
        <a:srgbClr val="937F6B"/>
      </a:accent6>
      <a:hlink>
        <a:srgbClr val="FFFFCC"/>
      </a:hlink>
      <a:folHlink>
        <a:srgbClr val="FFCC66"/>
      </a:folHlink>
    </a:clrScheme>
    <a:fontScheme name="Constructio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struction 1">
        <a:dk1>
          <a:srgbClr val="000000"/>
        </a:dk1>
        <a:lt1>
          <a:srgbClr val="EAE8E2"/>
        </a:lt1>
        <a:dk2>
          <a:srgbClr val="5F5F5F"/>
        </a:dk2>
        <a:lt2>
          <a:srgbClr val="FDBC03"/>
        </a:lt2>
        <a:accent1>
          <a:srgbClr val="A7C1CB"/>
        </a:accent1>
        <a:accent2>
          <a:srgbClr val="A38D77"/>
        </a:accent2>
        <a:accent3>
          <a:srgbClr val="B6B6B6"/>
        </a:accent3>
        <a:accent4>
          <a:srgbClr val="C8C6C1"/>
        </a:accent4>
        <a:accent5>
          <a:srgbClr val="D0DDE2"/>
        </a:accent5>
        <a:accent6>
          <a:srgbClr val="937F6B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ruction 2">
        <a:dk1>
          <a:srgbClr val="333333"/>
        </a:dk1>
        <a:lt1>
          <a:srgbClr val="FFFFFF"/>
        </a:lt1>
        <a:dk2>
          <a:srgbClr val="B75E31"/>
        </a:dk2>
        <a:lt2>
          <a:srgbClr val="463828"/>
        </a:lt2>
        <a:accent1>
          <a:srgbClr val="E09F98"/>
        </a:accent1>
        <a:accent2>
          <a:srgbClr val="E4D8CA"/>
        </a:accent2>
        <a:accent3>
          <a:srgbClr val="FFFFFF"/>
        </a:accent3>
        <a:accent4>
          <a:srgbClr val="2A2A2A"/>
        </a:accent4>
        <a:accent5>
          <a:srgbClr val="EDCDCA"/>
        </a:accent5>
        <a:accent6>
          <a:srgbClr val="CFC4B7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3">
        <a:dk1>
          <a:srgbClr val="333333"/>
        </a:dk1>
        <a:lt1>
          <a:srgbClr val="FFFFFF"/>
        </a:lt1>
        <a:dk2>
          <a:srgbClr val="4D4D4D"/>
        </a:dk2>
        <a:lt2>
          <a:srgbClr val="000000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4">
        <a:dk1>
          <a:srgbClr val="000000"/>
        </a:dk1>
        <a:lt1>
          <a:srgbClr val="EAE8E2"/>
        </a:lt1>
        <a:dk2>
          <a:srgbClr val="783A34"/>
        </a:dk2>
        <a:lt2>
          <a:srgbClr val="FFCC99"/>
        </a:lt2>
        <a:accent1>
          <a:srgbClr val="83AAAD"/>
        </a:accent1>
        <a:accent2>
          <a:srgbClr val="A06766"/>
        </a:accent2>
        <a:accent3>
          <a:srgbClr val="BEAEAE"/>
        </a:accent3>
        <a:accent4>
          <a:srgbClr val="C8C6C1"/>
        </a:accent4>
        <a:accent5>
          <a:srgbClr val="C1D2D3"/>
        </a:accent5>
        <a:accent6>
          <a:srgbClr val="915D5C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Designs\Construction.pot</Template>
  <TotalTime>491</TotalTime>
  <Words>1044</Words>
  <Application>Microsoft Office PowerPoint</Application>
  <PresentationFormat>On-screen Show (4:3)</PresentationFormat>
  <Paragraphs>293</Paragraphs>
  <Slides>50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Construction</vt:lpstr>
      <vt:lpstr>The Geography of Palestine</vt:lpstr>
      <vt:lpstr>Physical Features of Palestine</vt:lpstr>
      <vt:lpstr>Major Regions West to East</vt:lpstr>
      <vt:lpstr>Coastal Plain</vt:lpstr>
      <vt:lpstr>Coastal Plain</vt:lpstr>
      <vt:lpstr>Coastal Plain</vt:lpstr>
      <vt:lpstr>Shephelah "Lowlands"</vt:lpstr>
      <vt:lpstr>Shephelah "Lowlands"</vt:lpstr>
      <vt:lpstr>Shephelah "Lowlands"</vt:lpstr>
      <vt:lpstr>Hill Country</vt:lpstr>
      <vt:lpstr>Hill Country</vt:lpstr>
      <vt:lpstr>Rift Valley</vt:lpstr>
      <vt:lpstr>Rift Valley</vt:lpstr>
      <vt:lpstr>Rift Valley</vt:lpstr>
      <vt:lpstr>Trans-Jordan Plateau</vt:lpstr>
      <vt:lpstr>Trans-Jordan Plateau</vt:lpstr>
      <vt:lpstr>Trans-Jordan Plateau</vt:lpstr>
      <vt:lpstr>Smaller Geographical Features</vt:lpstr>
      <vt:lpstr>Mount Hermon</vt:lpstr>
      <vt:lpstr>Galilee &amp; Mount Tabor </vt:lpstr>
      <vt:lpstr>Galilee</vt:lpstr>
      <vt:lpstr>Jezreel Valley</vt:lpstr>
      <vt:lpstr>Jezreel Valley</vt:lpstr>
      <vt:lpstr>Mount Carmel</vt:lpstr>
      <vt:lpstr>Wilderness of Judea</vt:lpstr>
      <vt:lpstr>Wilderness of Judea</vt:lpstr>
      <vt:lpstr>The Negev</vt:lpstr>
      <vt:lpstr>The Negev</vt:lpstr>
      <vt:lpstr>Major Bodies of Water</vt:lpstr>
      <vt:lpstr>Mediterranean Sea</vt:lpstr>
      <vt:lpstr>Mediterranean Sea</vt:lpstr>
      <vt:lpstr>Sea of Galilee</vt:lpstr>
      <vt:lpstr>Sea of Galilee</vt:lpstr>
      <vt:lpstr>Jordan River</vt:lpstr>
      <vt:lpstr>Jordan River</vt:lpstr>
      <vt:lpstr>Dead Sea</vt:lpstr>
      <vt:lpstr>Dead Sea</vt:lpstr>
      <vt:lpstr>Political Features of Palestine</vt:lpstr>
      <vt:lpstr>Political Divisions</vt:lpstr>
      <vt:lpstr>Judea</vt:lpstr>
      <vt:lpstr>Galilee</vt:lpstr>
      <vt:lpstr>Perea</vt:lpstr>
      <vt:lpstr>Tetrarchy of Philip</vt:lpstr>
      <vt:lpstr>The Decapolis</vt:lpstr>
      <vt:lpstr>Cities of Palestine</vt:lpstr>
      <vt:lpstr>Major Roads</vt:lpstr>
      <vt:lpstr>Herodian Fortifications</vt:lpstr>
      <vt:lpstr>Masada</vt:lpstr>
      <vt:lpstr>Herodium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Geography of Palestine</dc:title>
  <dc:creator>RC Newman</dc:creator>
  <cp:lastModifiedBy>Newman</cp:lastModifiedBy>
  <cp:revision>265</cp:revision>
  <cp:lastPrinted>1601-01-01T00:00:00Z</cp:lastPrinted>
  <dcterms:created xsi:type="dcterms:W3CDTF">2002-10-29T17:38:47Z</dcterms:created>
  <dcterms:modified xsi:type="dcterms:W3CDTF">2015-07-09T15:01:08Z</dcterms:modified>
</cp:coreProperties>
</file>