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handoutMasterIdLst>
    <p:handoutMasterId r:id="rId3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90" r:id="rId24"/>
    <p:sldId id="291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66"/>
    <a:srgbClr val="66330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55" autoAdjust="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698" y="-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 pitchFamily="34" charset="0"/>
              </a:defRPr>
            </a:lvl1pPr>
          </a:lstStyle>
          <a:p>
            <a:fld id="{326CE702-CE0B-46AA-BA8C-239B4B6EFC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610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07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3794" name="Rectangle 2"/>
            <p:cNvSpPr>
              <a:spLocks noChangeArrowheads="1"/>
            </p:cNvSpPr>
            <p:nvPr/>
          </p:nvSpPr>
          <p:spPr bwMode="white">
            <a:xfrm>
              <a:off x="0" y="720"/>
              <a:ext cx="5760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5" name="Rectangle 3"/>
            <p:cNvSpPr>
              <a:spLocks noChangeArrowheads="1"/>
            </p:cNvSpPr>
            <p:nvPr/>
          </p:nvSpPr>
          <p:spPr bwMode="white">
            <a:xfrm>
              <a:off x="0" y="4080"/>
              <a:ext cx="5760" cy="24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3803" name="Picture 11" descr="URBBANN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4" t="8493" r="35922"/>
            <a:stretch>
              <a:fillRect/>
            </a:stretch>
          </p:blipFill>
          <p:spPr bwMode="ltGray">
            <a:xfrm>
              <a:off x="0" y="0"/>
              <a:ext cx="5760" cy="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7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3800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00D9BA7-FFDC-45F9-BE39-0C41AA1F54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A9BAB-791E-4149-9DC6-9BDFD0BFBB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319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3E6DE-F7CD-464E-AD54-1FCC0AC9F4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367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57D30EF-4FC8-4F54-99C5-BDA8223C32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16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539C0-028E-4921-9F11-99D2C26000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730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D3155-EB1C-4095-88D9-72222A11CA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087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9390F-5644-46E3-A685-CAB14B19D1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377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8FB68-570E-4E29-AE99-6CDE0B0D9F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199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1FE44-4E23-4585-BAE0-2912524F70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844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62BB0-F8A4-4058-AD2F-6ED520CCC2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68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F8A2D-0651-4553-81E8-AA2F4F9CFA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9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0299C-45EA-4C36-B6C5-561A705D35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2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42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2530" name="Rectangle 2"/>
            <p:cNvSpPr>
              <a:spLocks noChangeArrowheads="1"/>
            </p:cNvSpPr>
            <p:nvPr/>
          </p:nvSpPr>
          <p:spPr bwMode="white">
            <a:xfrm>
              <a:off x="0" y="0"/>
              <a:ext cx="5760" cy="1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2" name="Rectangle 4"/>
            <p:cNvSpPr>
              <a:spLocks noChangeArrowheads="1"/>
            </p:cNvSpPr>
            <p:nvPr/>
          </p:nvSpPr>
          <p:spPr bwMode="white">
            <a:xfrm>
              <a:off x="0" y="4080"/>
              <a:ext cx="5760" cy="24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538" name="Picture 10" descr="URBBANND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667"/>
            <a:stretch>
              <a:fillRect/>
            </a:stretch>
          </p:blipFill>
          <p:spPr bwMode="ltGray">
            <a:xfrm>
              <a:off x="0" y="0"/>
              <a:ext cx="5760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C1C17EF-6A6B-4632-A3D7-2944DCC3FC8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Ü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130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15000"/>
        <a:buBlip>
          <a:blip r:embed="rId15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15000"/>
        <a:buBlip>
          <a:blip r:embed="rId15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15000"/>
        <a:buBlip>
          <a:blip r:embed="rId15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15000"/>
        <a:buBlip>
          <a:blip r:embed="rId15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15000"/>
        <a:buBlip>
          <a:blip r:embed="rId15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Jerus8-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05850" cy="586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Geography of Jerusalem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2"/>
                </a:solidFill>
              </a:rPr>
              <a:t>A Photographic Tour</a:t>
            </a:r>
          </a:p>
          <a:p>
            <a:r>
              <a:rPr lang="en-US" altLang="en-US"/>
              <a:t>Robert C. Newman</a:t>
            </a:r>
          </a:p>
        </p:txBody>
      </p:sp>
      <p:pic>
        <p:nvPicPr>
          <p:cNvPr id="2" name="TheGeogJer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" y="52578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94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6323" grpId="1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City Walls</a:t>
            </a:r>
          </a:p>
        </p:txBody>
      </p:sp>
      <p:pic>
        <p:nvPicPr>
          <p:cNvPr id="65539" name="Picture 3" descr="EWall5-17"/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89125"/>
            <a:ext cx="5886450" cy="449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441325" y="3241675"/>
            <a:ext cx="14938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 Wall on </a:t>
            </a:r>
          </a:p>
          <a:p>
            <a:r>
              <a:rPr lang="en-US" altLang="en-US"/>
              <a:t>Jerusalem</a:t>
            </a:r>
          </a:p>
          <a:p>
            <a:r>
              <a:rPr lang="en-US" altLang="en-US"/>
              <a:t>Model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7070725" y="4156075"/>
            <a:ext cx="10890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cs typeface="Times New Roman" pitchFamily="18" charset="0"/>
              </a:rPr>
              <a:t>←</a:t>
            </a:r>
            <a:r>
              <a:rPr lang="en-US" altLang="en-US"/>
              <a:t> East</a:t>
            </a:r>
          </a:p>
          <a:p>
            <a:r>
              <a:rPr lang="en-US" altLang="en-US"/>
              <a:t>    Wall</a:t>
            </a:r>
          </a:p>
        </p:txBody>
      </p:sp>
    </p:spTree>
    <p:custDataLst>
      <p:tags r:id="rId1"/>
    </p:custDataLst>
  </p:cSld>
  <p:clrMapOvr>
    <a:masterClrMapping/>
  </p:clrMapOvr>
  <p:transition advTm="182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City Walls</a:t>
            </a:r>
          </a:p>
        </p:txBody>
      </p:sp>
      <p:pic>
        <p:nvPicPr>
          <p:cNvPr id="66563" name="Picture 3" descr="WWall5-24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00250"/>
            <a:ext cx="6038850" cy="434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517525" y="3317875"/>
            <a:ext cx="11382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 Wall</a:t>
            </a:r>
          </a:p>
          <a:p>
            <a:r>
              <a:rPr lang="en-US" altLang="en-US"/>
              <a:t>Today</a:t>
            </a:r>
          </a:p>
        </p:txBody>
      </p:sp>
    </p:spTree>
    <p:custDataLst>
      <p:tags r:id="rId1"/>
    </p:custDataLst>
  </p:cSld>
  <p:clrMapOvr>
    <a:masterClrMapping/>
  </p:clrMapOvr>
  <p:transition advTm="45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City Walls</a:t>
            </a:r>
          </a:p>
        </p:txBody>
      </p:sp>
      <p:pic>
        <p:nvPicPr>
          <p:cNvPr id="67587" name="Picture 3" descr="NWalls4-31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81200"/>
            <a:ext cx="5429250" cy="41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441325" y="3013075"/>
            <a:ext cx="16478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 Walls on </a:t>
            </a:r>
          </a:p>
          <a:p>
            <a:r>
              <a:rPr lang="en-US" altLang="en-US"/>
              <a:t>Jerusalem </a:t>
            </a:r>
          </a:p>
          <a:p>
            <a:r>
              <a:rPr lang="en-US" altLang="en-US"/>
              <a:t>Model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6248400" y="312420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First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6765925" y="3546475"/>
            <a:ext cx="1081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Second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5699125" y="5375275"/>
            <a:ext cx="860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Third</a:t>
            </a:r>
          </a:p>
        </p:txBody>
      </p:sp>
    </p:spTree>
    <p:custDataLst>
      <p:tags r:id="rId1"/>
    </p:custDataLst>
  </p:cSld>
  <p:clrMapOvr>
    <a:masterClrMapping/>
  </p:clrMapOvr>
  <p:transition advTm="340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/>
      <p:bldP spid="67590" grpId="0"/>
      <p:bldP spid="675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Sections of the City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City of David – D </a:t>
            </a:r>
          </a:p>
          <a:p>
            <a:r>
              <a:rPr lang="en-US" altLang="en-US" sz="2800"/>
              <a:t>Temple Mount – T </a:t>
            </a:r>
          </a:p>
          <a:p>
            <a:r>
              <a:rPr lang="en-US" altLang="en-US" sz="2800"/>
              <a:t>Lower City – L </a:t>
            </a:r>
          </a:p>
          <a:p>
            <a:r>
              <a:rPr lang="en-US" altLang="en-US" sz="2800"/>
              <a:t>Upper City – U </a:t>
            </a:r>
          </a:p>
          <a:p>
            <a:r>
              <a:rPr lang="en-US" altLang="en-US" sz="2800"/>
              <a:t>Second Quarter</a:t>
            </a:r>
          </a:p>
          <a:p>
            <a:r>
              <a:rPr lang="en-US" altLang="en-US" sz="2800"/>
              <a:t>New City/Bezetha</a:t>
            </a:r>
          </a:p>
        </p:txBody>
      </p:sp>
      <p:pic>
        <p:nvPicPr>
          <p:cNvPr id="68614" name="Picture 6" descr="Jerussec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1750" y="1981200"/>
            <a:ext cx="28829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5470525" y="2708275"/>
            <a:ext cx="1360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2"/>
                </a:solidFill>
              </a:rPr>
              <a:t>New City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6765925" y="3394075"/>
            <a:ext cx="6159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2"/>
                </a:solidFill>
              </a:rPr>
              <a:t>2</a:t>
            </a:r>
            <a:r>
              <a:rPr lang="en-US" altLang="en-US" baseline="30000">
                <a:solidFill>
                  <a:schemeClr val="bg2"/>
                </a:solidFill>
              </a:rPr>
              <a:t>nd</a:t>
            </a:r>
            <a:r>
              <a:rPr lang="en-US" altLang="en-US">
                <a:solidFill>
                  <a:schemeClr val="bg2"/>
                </a:solidFill>
              </a:rPr>
              <a:t> </a:t>
            </a:r>
          </a:p>
          <a:p>
            <a:r>
              <a:rPr lang="en-US" altLang="en-US">
                <a:solidFill>
                  <a:schemeClr val="bg2"/>
                </a:solidFill>
              </a:rPr>
              <a:t>Q</a:t>
            </a: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7299325" y="51466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2"/>
                </a:solidFill>
              </a:rPr>
              <a:t>D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7451725" y="3927475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2"/>
                </a:solidFill>
              </a:rPr>
              <a:t>T</a:t>
            </a:r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 flipV="1">
            <a:off x="7010400" y="4419600"/>
            <a:ext cx="76200" cy="1524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7070725" y="4765675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2"/>
                </a:solidFill>
              </a:rPr>
              <a:t>L</a:t>
            </a:r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6384925" y="49942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2"/>
                </a:solidFill>
              </a:rPr>
              <a:t>U</a:t>
            </a:r>
          </a:p>
        </p:txBody>
      </p:sp>
    </p:spTree>
    <p:custDataLst>
      <p:tags r:id="rId1"/>
    </p:custDataLst>
  </p:cSld>
  <p:clrMapOvr>
    <a:masterClrMapping/>
  </p:clrMapOvr>
  <p:transition advTm="527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Sections of the City</a:t>
            </a:r>
          </a:p>
        </p:txBody>
      </p:sp>
      <p:pic>
        <p:nvPicPr>
          <p:cNvPr id="69635" name="Picture 3" descr="Ophel5-7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1981200"/>
            <a:ext cx="3379787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898525" y="3394075"/>
            <a:ext cx="42862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City of David according to the</a:t>
            </a:r>
          </a:p>
          <a:p>
            <a:r>
              <a:rPr lang="en-US" altLang="en-US"/>
              <a:t>Jerusalem Model, as it is thought </a:t>
            </a:r>
          </a:p>
          <a:p>
            <a:r>
              <a:rPr lang="en-US" altLang="en-US"/>
              <a:t>to have looked in NT times</a:t>
            </a:r>
          </a:p>
        </p:txBody>
      </p:sp>
    </p:spTree>
    <p:custDataLst>
      <p:tags r:id="rId1"/>
    </p:custDataLst>
  </p:cSld>
  <p:clrMapOvr>
    <a:masterClrMapping/>
  </p:clrMapOvr>
  <p:transition advTm="220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Sections of the City</a:t>
            </a:r>
          </a:p>
        </p:txBody>
      </p:sp>
      <p:pic>
        <p:nvPicPr>
          <p:cNvPr id="70659" name="Picture 3" descr="UCity5-5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0"/>
            <a:ext cx="58483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17525" y="3317875"/>
            <a:ext cx="18589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Upper City in</a:t>
            </a:r>
          </a:p>
          <a:p>
            <a:r>
              <a:rPr lang="en-US" altLang="en-US"/>
              <a:t>Jerusalem </a:t>
            </a:r>
          </a:p>
          <a:p>
            <a:r>
              <a:rPr lang="en-US" altLang="en-US"/>
              <a:t>Model</a:t>
            </a:r>
          </a:p>
        </p:txBody>
      </p:sp>
    </p:spTree>
    <p:custDataLst>
      <p:tags r:id="rId1"/>
    </p:custDataLst>
  </p:cSld>
  <p:clrMapOvr>
    <a:masterClrMapping/>
  </p:clrMapOvr>
  <p:transition advTm="367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Sections of the City</a:t>
            </a:r>
          </a:p>
        </p:txBody>
      </p:sp>
      <p:pic>
        <p:nvPicPr>
          <p:cNvPr id="71683" name="Picture 3" descr="LCity5-9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5734050" cy="430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65125" y="3165475"/>
            <a:ext cx="18923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Lower City in</a:t>
            </a:r>
          </a:p>
          <a:p>
            <a:r>
              <a:rPr lang="en-US" altLang="en-US"/>
              <a:t>Jerusalem</a:t>
            </a:r>
          </a:p>
          <a:p>
            <a:r>
              <a:rPr lang="en-US" altLang="en-US"/>
              <a:t>Model</a:t>
            </a:r>
          </a:p>
        </p:txBody>
      </p:sp>
    </p:spTree>
    <p:custDataLst>
      <p:tags r:id="rId1"/>
    </p:custDataLst>
  </p:cSld>
  <p:clrMapOvr>
    <a:masterClrMapping/>
  </p:clrMapOvr>
  <p:transition advTm="180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Sections of the City</a:t>
            </a:r>
          </a:p>
        </p:txBody>
      </p:sp>
      <p:pic>
        <p:nvPicPr>
          <p:cNvPr id="72707" name="Picture 3" descr="Bezetha4-32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20888"/>
            <a:ext cx="577215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609600" y="3013075"/>
            <a:ext cx="1752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New City or</a:t>
            </a:r>
          </a:p>
          <a:p>
            <a:r>
              <a:rPr lang="en-US" altLang="en-US"/>
              <a:t>Bezetha in </a:t>
            </a:r>
          </a:p>
          <a:p>
            <a:r>
              <a:rPr lang="en-US" altLang="en-US"/>
              <a:t>Jerusalem</a:t>
            </a:r>
          </a:p>
          <a:p>
            <a:r>
              <a:rPr lang="en-US" altLang="en-US"/>
              <a:t>Model</a:t>
            </a:r>
          </a:p>
        </p:txBody>
      </p:sp>
    </p:spTree>
    <p:custDataLst>
      <p:tags r:id="rId1"/>
    </p:custDataLst>
  </p:cSld>
  <p:clrMapOvr>
    <a:masterClrMapping/>
  </p:clrMapOvr>
  <p:transition advTm="258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Major Buildings &amp; Structures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Temple complex – T </a:t>
            </a:r>
          </a:p>
          <a:p>
            <a:r>
              <a:rPr lang="en-US" altLang="en-US" sz="2800"/>
              <a:t>Fortress Antonia – A </a:t>
            </a:r>
          </a:p>
          <a:p>
            <a:r>
              <a:rPr lang="en-US" altLang="en-US" sz="2800"/>
              <a:t>Jaffa Gate towers – J </a:t>
            </a:r>
          </a:p>
          <a:p>
            <a:r>
              <a:rPr lang="en-US" altLang="en-US" sz="2800"/>
              <a:t>Herod's palace – H </a:t>
            </a:r>
          </a:p>
          <a:p>
            <a:r>
              <a:rPr lang="en-US" altLang="en-US" sz="2800"/>
              <a:t>Sanhedrin building? – S </a:t>
            </a:r>
          </a:p>
          <a:p>
            <a:r>
              <a:rPr lang="en-US" altLang="en-US" sz="2800"/>
              <a:t>Hippodrome? – C </a:t>
            </a:r>
          </a:p>
          <a:p>
            <a:r>
              <a:rPr lang="en-US" altLang="en-US" sz="2800"/>
              <a:t>Theater?</a:t>
            </a:r>
          </a:p>
        </p:txBody>
      </p:sp>
      <p:pic>
        <p:nvPicPr>
          <p:cNvPr id="73734" name="Picture 6" descr="Jerussec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0163" y="1981200"/>
            <a:ext cx="288448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7451725" y="3927475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2"/>
                </a:solidFill>
              </a:rPr>
              <a:t>T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7146925" y="33940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6156325" y="4232275"/>
            <a:ext cx="30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2"/>
                </a:solidFill>
              </a:rPr>
              <a:t>J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6080125" y="46894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2"/>
                </a:solidFill>
              </a:rPr>
              <a:t>H</a:t>
            </a: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7527925" y="415607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2"/>
                </a:solidFill>
              </a:rPr>
              <a:t>S</a:t>
            </a:r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7146925" y="468947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2"/>
                </a:solidFill>
              </a:rPr>
              <a:t>C</a:t>
            </a:r>
          </a:p>
        </p:txBody>
      </p:sp>
    </p:spTree>
    <p:custDataLst>
      <p:tags r:id="rId1"/>
    </p:custDataLst>
  </p:cSld>
  <p:clrMapOvr>
    <a:masterClrMapping/>
  </p:clrMapOvr>
  <p:transition advTm="606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Major Buildings &amp; Structures</a:t>
            </a:r>
          </a:p>
        </p:txBody>
      </p:sp>
      <p:pic>
        <p:nvPicPr>
          <p:cNvPr id="74755" name="Picture 3" descr="Temple5-14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057400"/>
            <a:ext cx="5048250" cy="413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517525" y="2936875"/>
            <a:ext cx="2559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Temple &amp; courts in</a:t>
            </a:r>
          </a:p>
          <a:p>
            <a:r>
              <a:rPr lang="en-US" altLang="en-US"/>
              <a:t>Jerusalem Model</a:t>
            </a:r>
          </a:p>
        </p:txBody>
      </p:sp>
    </p:spTree>
    <p:custDataLst>
      <p:tags r:id="rId1"/>
    </p:custDataLst>
  </p:cSld>
  <p:clrMapOvr>
    <a:masterClrMapping/>
  </p:clrMapOvr>
  <p:transition advTm="569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Geography of Jerusalem</a:t>
            </a:r>
          </a:p>
        </p:txBody>
      </p:sp>
      <p:sp>
        <p:nvSpPr>
          <p:cNvPr id="573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Valleys around Jerusalem</a:t>
            </a:r>
          </a:p>
          <a:p>
            <a:r>
              <a:rPr lang="en-US" altLang="en-US"/>
              <a:t>The Hills</a:t>
            </a:r>
          </a:p>
          <a:p>
            <a:r>
              <a:rPr lang="en-US" altLang="en-US"/>
              <a:t>The City Walls in the NT Period</a:t>
            </a:r>
          </a:p>
          <a:p>
            <a:r>
              <a:rPr lang="en-US" altLang="en-US"/>
              <a:t>Sections of the City</a:t>
            </a:r>
          </a:p>
          <a:p>
            <a:r>
              <a:rPr lang="en-US" altLang="en-US"/>
              <a:t>Major Buildings &amp; Structures</a:t>
            </a:r>
          </a:p>
          <a:p>
            <a:r>
              <a:rPr lang="en-US" altLang="en-US"/>
              <a:t>Other Sites related to Jesus' Ministry</a:t>
            </a:r>
          </a:p>
        </p:txBody>
      </p:sp>
    </p:spTree>
    <p:custDataLst>
      <p:tags r:id="rId1"/>
    </p:custDataLst>
  </p:cSld>
  <p:clrMapOvr>
    <a:masterClrMapping/>
  </p:clrMapOvr>
  <p:transition advTm="189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Major Buildings &amp; Structures</a:t>
            </a:r>
          </a:p>
        </p:txBody>
      </p:sp>
      <p:pic>
        <p:nvPicPr>
          <p:cNvPr id="75779" name="Picture 3" descr="Antonia5-1"/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0"/>
            <a:ext cx="5848350" cy="442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441325" y="3165475"/>
            <a:ext cx="14795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Antonia</a:t>
            </a:r>
          </a:p>
          <a:p>
            <a:r>
              <a:rPr lang="en-US" altLang="en-US"/>
              <a:t>Fortress in</a:t>
            </a:r>
          </a:p>
          <a:p>
            <a:r>
              <a:rPr lang="en-US" altLang="en-US"/>
              <a:t>Model</a:t>
            </a:r>
          </a:p>
        </p:txBody>
      </p:sp>
    </p:spTree>
    <p:custDataLst>
      <p:tags r:id="rId1"/>
    </p:custDataLst>
  </p:cSld>
  <p:clrMapOvr>
    <a:masterClrMapping/>
  </p:clrMapOvr>
  <p:transition advTm="261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Major Buildings &amp; Structures</a:t>
            </a:r>
          </a:p>
        </p:txBody>
      </p:sp>
      <p:pic>
        <p:nvPicPr>
          <p:cNvPr id="76803" name="Picture 3" descr="Towers5-4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09800"/>
            <a:ext cx="5476875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593725" y="3089275"/>
            <a:ext cx="24177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Jaffa Gate Towers</a:t>
            </a:r>
          </a:p>
          <a:p>
            <a:r>
              <a:rPr lang="en-US" altLang="en-US"/>
              <a:t>in Model</a:t>
            </a:r>
          </a:p>
        </p:txBody>
      </p:sp>
    </p:spTree>
    <p:custDataLst>
      <p:tags r:id="rId1"/>
    </p:custDataLst>
  </p:cSld>
  <p:clrMapOvr>
    <a:masterClrMapping/>
  </p:clrMapOvr>
  <p:transition advTm="182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Major Buildings &amp; Structures</a:t>
            </a:r>
          </a:p>
        </p:txBody>
      </p:sp>
      <p:pic>
        <p:nvPicPr>
          <p:cNvPr id="77827" name="Picture 3" descr="Hippodrome5-8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550545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517525" y="3165475"/>
            <a:ext cx="21129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Hippodrome in </a:t>
            </a:r>
          </a:p>
          <a:p>
            <a:r>
              <a:rPr lang="en-US" altLang="en-US"/>
              <a:t>Model</a:t>
            </a:r>
          </a:p>
        </p:txBody>
      </p:sp>
    </p:spTree>
    <p:custDataLst>
      <p:tags r:id="rId1"/>
    </p:custDataLst>
  </p:cSld>
  <p:clrMapOvr>
    <a:masterClrMapping/>
  </p:clrMapOvr>
  <p:transition advTm="236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Reconstruction of a Hippodrome</a:t>
            </a:r>
          </a:p>
        </p:txBody>
      </p:sp>
      <p:pic>
        <p:nvPicPr>
          <p:cNvPr id="91140" name="Picture 4" descr="circusreconstru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6324600" cy="40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34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Chariot Racers</a:t>
            </a:r>
          </a:p>
        </p:txBody>
      </p:sp>
      <p:pic>
        <p:nvPicPr>
          <p:cNvPr id="93188" name="Picture 4" descr="ChariotRac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3657600" cy="272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9" name="Picture 5" descr="ChariotRac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9138"/>
            <a:ext cx="3567113" cy="344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465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Sites re/ Jesus’ Ministry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Pool of Bethesda – B 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Pool of Siloam – S 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Upper Room – U 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Caiaphas' House – C 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Gethsemane – G 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Calvary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Traditional – CT 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Gordon's – CG 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Martin's – CM </a:t>
            </a:r>
          </a:p>
        </p:txBody>
      </p:sp>
      <p:pic>
        <p:nvPicPr>
          <p:cNvPr id="78854" name="Picture 6" descr="Jerussec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0163" y="1981200"/>
            <a:ext cx="288448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7527925" y="324167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7070725" y="575627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2"/>
                </a:solidFill>
              </a:rPr>
              <a:t>S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6308725" y="51466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2"/>
                </a:solidFill>
              </a:rPr>
              <a:t>U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6689725" y="499427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8366125" y="34702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G</a:t>
            </a:r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6080125" y="3622675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2"/>
                </a:solidFill>
              </a:rPr>
              <a:t>CT</a:t>
            </a: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6613525" y="2632075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2"/>
                </a:solidFill>
              </a:rPr>
              <a:t>CG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8610600" y="3775075"/>
            <a:ext cx="719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CM</a:t>
            </a:r>
          </a:p>
        </p:txBody>
      </p:sp>
    </p:spTree>
    <p:custDataLst>
      <p:tags r:id="rId1"/>
    </p:custDataLst>
  </p:cSld>
  <p:clrMapOvr>
    <a:masterClrMapping/>
  </p:clrMapOvr>
  <p:transition advTm="556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Sites</a:t>
            </a:r>
          </a:p>
        </p:txBody>
      </p:sp>
      <p:pic>
        <p:nvPicPr>
          <p:cNvPr id="79875" name="Picture 3" descr="BethesdaB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43000"/>
            <a:ext cx="4016375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203325" y="3013075"/>
            <a:ext cx="2265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Pool of Bethesda</a:t>
            </a:r>
          </a:p>
        </p:txBody>
      </p:sp>
    </p:spTree>
    <p:custDataLst>
      <p:tags r:id="rId1"/>
    </p:custDataLst>
  </p:cSld>
  <p:clrMapOvr>
    <a:masterClrMapping/>
  </p:clrMapOvr>
  <p:transition advTm="122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Sites</a:t>
            </a:r>
          </a:p>
        </p:txBody>
      </p:sp>
      <p:pic>
        <p:nvPicPr>
          <p:cNvPr id="80899" name="Picture 3" descr="Siloam2-2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14400"/>
            <a:ext cx="4162425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127125" y="3165475"/>
            <a:ext cx="2011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Pool of Siloam</a:t>
            </a:r>
          </a:p>
        </p:txBody>
      </p:sp>
    </p:spTree>
    <p:custDataLst>
      <p:tags r:id="rId1"/>
    </p:custDataLst>
  </p:cSld>
  <p:clrMapOvr>
    <a:masterClrMapping/>
  </p:clrMapOvr>
  <p:transition advTm="189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Sites</a:t>
            </a:r>
          </a:p>
        </p:txBody>
      </p:sp>
      <p:pic>
        <p:nvPicPr>
          <p:cNvPr id="81923" name="Picture 3" descr="GGateB-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92288"/>
            <a:ext cx="6419850" cy="475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517525" y="3165475"/>
            <a:ext cx="10810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Golden</a:t>
            </a:r>
          </a:p>
          <a:p>
            <a:r>
              <a:rPr lang="en-US" altLang="en-US"/>
              <a:t>Gate</a:t>
            </a:r>
          </a:p>
        </p:txBody>
      </p:sp>
    </p:spTree>
    <p:custDataLst>
      <p:tags r:id="rId1"/>
    </p:custDataLst>
  </p:cSld>
  <p:clrMapOvr>
    <a:masterClrMapping/>
  </p:clrMapOvr>
  <p:transition advTm="315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Sites</a:t>
            </a:r>
          </a:p>
        </p:txBody>
      </p:sp>
      <p:pic>
        <p:nvPicPr>
          <p:cNvPr id="82947" name="Picture 3" descr="URoomB-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81200"/>
            <a:ext cx="455295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279525" y="3470275"/>
            <a:ext cx="24145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Traditional Site of</a:t>
            </a:r>
          </a:p>
          <a:p>
            <a:r>
              <a:rPr lang="en-US" altLang="en-US"/>
              <a:t>Upper Room</a:t>
            </a:r>
          </a:p>
        </p:txBody>
      </p:sp>
    </p:spTree>
    <p:custDataLst>
      <p:tags r:id="rId1"/>
    </p:custDataLst>
  </p:cSld>
  <p:clrMapOvr>
    <a:masterClrMapping/>
  </p:clrMapOvr>
  <p:transition advTm="12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Valleys around Jerusalem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Hinnom Valley – H </a:t>
            </a:r>
          </a:p>
          <a:p>
            <a:pPr lvl="1"/>
            <a:r>
              <a:rPr lang="en-US" altLang="en-US" sz="2000"/>
              <a:t>W and S of city</a:t>
            </a:r>
          </a:p>
          <a:p>
            <a:pPr lvl="1"/>
            <a:r>
              <a:rPr lang="en-US" altLang="en-US" sz="2000"/>
              <a:t>Place garbage burned</a:t>
            </a:r>
          </a:p>
          <a:p>
            <a:r>
              <a:rPr lang="en-US" altLang="en-US" sz="2400"/>
              <a:t>Kidron Valley – K </a:t>
            </a:r>
          </a:p>
          <a:p>
            <a:pPr lvl="1"/>
            <a:r>
              <a:rPr lang="en-US" altLang="en-US" sz="2000"/>
              <a:t>E of city</a:t>
            </a:r>
          </a:p>
          <a:p>
            <a:pPr lvl="1"/>
            <a:r>
              <a:rPr lang="en-US" altLang="en-US" sz="2000"/>
              <a:t>Location of Gethsemane</a:t>
            </a:r>
          </a:p>
          <a:p>
            <a:r>
              <a:rPr lang="en-US" altLang="en-US" sz="2400"/>
              <a:t>Tyropoean Valley – T</a:t>
            </a:r>
          </a:p>
          <a:p>
            <a:pPr lvl="1"/>
            <a:r>
              <a:rPr lang="en-US" altLang="en-US" sz="2000"/>
              <a:t>Midst of city</a:t>
            </a:r>
          </a:p>
          <a:p>
            <a:pPr lvl="1"/>
            <a:r>
              <a:rPr lang="en-US" altLang="en-US" sz="2000"/>
              <a:t>Greek for 'cheesemakers'</a:t>
            </a:r>
          </a:p>
          <a:p>
            <a:pPr lvl="1"/>
            <a:r>
              <a:rPr lang="en-US" altLang="en-US" sz="2000"/>
              <a:t>Now largely filled in</a:t>
            </a:r>
          </a:p>
        </p:txBody>
      </p:sp>
      <p:pic>
        <p:nvPicPr>
          <p:cNvPr id="58374" name="Picture 6" descr="Jerustopo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6988" y="1981200"/>
            <a:ext cx="289083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5470525" y="43846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2"/>
                </a:solidFill>
              </a:rPr>
              <a:t>H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6003925" y="55276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2"/>
                </a:solidFill>
              </a:rPr>
              <a:t>H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7451725" y="44608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2"/>
                </a:solidFill>
              </a:rPr>
              <a:t>K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7756525" y="33178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2"/>
                </a:solidFill>
              </a:rPr>
              <a:t>K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6765925" y="3394075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2"/>
                </a:solidFill>
              </a:rPr>
              <a:t>T</a:t>
            </a: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6842125" y="4689475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2"/>
                </a:solidFill>
              </a:rPr>
              <a:t>T</a:t>
            </a: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7070725" y="56038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2"/>
                </a:solidFill>
              </a:rPr>
              <a:t>K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5318125" y="36988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2"/>
                </a:solidFill>
              </a:rPr>
              <a:t>H</a:t>
            </a:r>
          </a:p>
        </p:txBody>
      </p:sp>
    </p:spTree>
    <p:custDataLst>
      <p:tags r:id="rId1"/>
    </p:custDataLst>
  </p:cSld>
  <p:clrMapOvr>
    <a:masterClrMapping/>
  </p:clrMapOvr>
  <p:transition advTm="830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Sites</a:t>
            </a:r>
          </a:p>
        </p:txBody>
      </p:sp>
      <p:pic>
        <p:nvPicPr>
          <p:cNvPr id="83971" name="Picture 3" descr="CaiaphasB-263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5524500" cy="439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593725" y="3165475"/>
            <a:ext cx="16986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Church over</a:t>
            </a:r>
          </a:p>
          <a:p>
            <a:r>
              <a:rPr lang="en-US" altLang="en-US"/>
              <a:t>Caiaphas</a:t>
            </a:r>
            <a:r>
              <a:rPr lang="en-US" altLang="en-US">
                <a:cs typeface="Times New Roman" pitchFamily="18" charset="0"/>
              </a:rPr>
              <a:t>'</a:t>
            </a:r>
          </a:p>
          <a:p>
            <a:r>
              <a:rPr lang="en-US" altLang="en-US"/>
              <a:t>House</a:t>
            </a:r>
          </a:p>
        </p:txBody>
      </p:sp>
    </p:spTree>
    <p:custDataLst>
      <p:tags r:id="rId1"/>
    </p:custDataLst>
  </p:cSld>
  <p:clrMapOvr>
    <a:masterClrMapping/>
  </p:clrMapOvr>
  <p:transition advTm="92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Sites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669925" y="3089275"/>
            <a:ext cx="25701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Church and Garden</a:t>
            </a:r>
          </a:p>
          <a:p>
            <a:r>
              <a:rPr lang="en-US" altLang="en-US"/>
              <a:t>at Gethsemane</a:t>
            </a:r>
          </a:p>
        </p:txBody>
      </p:sp>
      <p:pic>
        <p:nvPicPr>
          <p:cNvPr id="84997" name="Picture 5" descr="GethsemaneB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28800"/>
            <a:ext cx="4800600" cy="449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02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Sites</a:t>
            </a:r>
          </a:p>
        </p:txBody>
      </p:sp>
      <p:pic>
        <p:nvPicPr>
          <p:cNvPr id="86019" name="Picture 3" descr="CHsepulB-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28813"/>
            <a:ext cx="6076950" cy="431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65125" y="2936875"/>
            <a:ext cx="20875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Church of the</a:t>
            </a:r>
          </a:p>
          <a:p>
            <a:r>
              <a:rPr lang="en-US" altLang="en-US"/>
              <a:t>Holy Sepulcher</a:t>
            </a:r>
          </a:p>
        </p:txBody>
      </p:sp>
    </p:spTree>
    <p:custDataLst>
      <p:tags r:id="rId1"/>
    </p:custDataLst>
  </p:cSld>
  <p:clrMapOvr>
    <a:masterClrMapping/>
  </p:clrMapOvr>
  <p:transition advTm="14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Sites</a:t>
            </a:r>
          </a:p>
        </p:txBody>
      </p:sp>
      <p:pic>
        <p:nvPicPr>
          <p:cNvPr id="87043" name="Picture 3" descr="Tomb7C-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85800"/>
            <a:ext cx="4111625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822325" y="2708275"/>
            <a:ext cx="2974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Tomb in the Church of</a:t>
            </a:r>
          </a:p>
          <a:p>
            <a:r>
              <a:rPr lang="en-US" altLang="en-US"/>
              <a:t>the Holy Sepulcher</a:t>
            </a:r>
          </a:p>
        </p:txBody>
      </p:sp>
    </p:spTree>
    <p:custDataLst>
      <p:tags r:id="rId1"/>
    </p:custDataLst>
  </p:cSld>
  <p:clrMapOvr>
    <a:masterClrMapping/>
  </p:clrMapOvr>
  <p:transition advTm="64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Sites</a:t>
            </a:r>
          </a:p>
        </p:txBody>
      </p:sp>
      <p:pic>
        <p:nvPicPr>
          <p:cNvPr id="88067" name="Picture 3" descr="GCalvaryB-29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76438"/>
            <a:ext cx="5753100" cy="439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593725" y="3317875"/>
            <a:ext cx="12906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Gordon</a:t>
            </a:r>
            <a:r>
              <a:rPr lang="en-US" altLang="en-US">
                <a:cs typeface="Times New Roman" pitchFamily="18" charset="0"/>
              </a:rPr>
              <a:t>'</a:t>
            </a:r>
            <a:r>
              <a:rPr lang="en-US" altLang="en-US"/>
              <a:t>s</a:t>
            </a:r>
          </a:p>
          <a:p>
            <a:r>
              <a:rPr lang="en-US" altLang="en-US"/>
              <a:t>Calvary</a:t>
            </a:r>
          </a:p>
        </p:txBody>
      </p:sp>
    </p:spTree>
    <p:custDataLst>
      <p:tags r:id="rId1"/>
    </p:custDataLst>
  </p:cSld>
  <p:clrMapOvr>
    <a:masterClrMapping/>
  </p:clrMapOvr>
  <p:transition advTm="175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Sites</a:t>
            </a:r>
          </a:p>
        </p:txBody>
      </p:sp>
      <p:pic>
        <p:nvPicPr>
          <p:cNvPr id="89091" name="Picture 3" descr="GTombB-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11363"/>
            <a:ext cx="5810250" cy="407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593725" y="3317875"/>
            <a:ext cx="16303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The Garden</a:t>
            </a:r>
          </a:p>
          <a:p>
            <a:r>
              <a:rPr lang="en-US" altLang="en-US"/>
              <a:t>Tomb</a:t>
            </a:r>
          </a:p>
        </p:txBody>
      </p:sp>
    </p:spTree>
    <p:custDataLst>
      <p:tags r:id="rId1"/>
    </p:custDataLst>
  </p:cSld>
  <p:clrMapOvr>
    <a:masterClrMapping/>
  </p:clrMapOvr>
  <p:transition advTm="211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DomeRock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620000" cy="616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429000"/>
            <a:ext cx="7772400" cy="1295400"/>
          </a:xfrm>
        </p:spPr>
        <p:txBody>
          <a:bodyPr/>
          <a:lstStyle/>
          <a:p>
            <a:pPr algn="ctr"/>
            <a:r>
              <a:rPr lang="en-US" altLang="en-US"/>
              <a:t>The End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800600"/>
            <a:ext cx="6400800" cy="1752600"/>
          </a:xfrm>
        </p:spPr>
        <p:txBody>
          <a:bodyPr/>
          <a:lstStyle/>
          <a:p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172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Valleys around Jerusalem</a:t>
            </a:r>
          </a:p>
        </p:txBody>
      </p:sp>
      <p:pic>
        <p:nvPicPr>
          <p:cNvPr id="59395" name="Picture 3" descr="JervalBAS2-02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47850"/>
            <a:ext cx="5457825" cy="435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288925" y="2860675"/>
            <a:ext cx="20462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Viewed from S</a:t>
            </a:r>
          </a:p>
          <a:p>
            <a:r>
              <a:rPr lang="en-US" altLang="en-US"/>
              <a:t>Near sunset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4327525" y="3622675"/>
            <a:ext cx="1182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Hinnom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6537325" y="3622675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Kidron</a:t>
            </a:r>
          </a:p>
        </p:txBody>
      </p:sp>
    </p:spTree>
    <p:custDataLst>
      <p:tags r:id="rId1"/>
    </p:custDataLst>
  </p:cSld>
  <p:clrMapOvr>
    <a:masterClrMapping/>
  </p:clrMapOvr>
  <p:transition advTm="448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  <p:bldP spid="593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Hills around Jerusalem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Ophel – O </a:t>
            </a:r>
          </a:p>
          <a:p>
            <a:pPr lvl="1"/>
            <a:r>
              <a:rPr lang="en-US" altLang="en-US" sz="2000"/>
              <a:t>Site of Jebusite city</a:t>
            </a:r>
          </a:p>
          <a:p>
            <a:r>
              <a:rPr lang="en-US" altLang="en-US" sz="2400"/>
              <a:t>Moriah – M </a:t>
            </a:r>
          </a:p>
          <a:p>
            <a:pPr lvl="1"/>
            <a:r>
              <a:rPr lang="en-US" altLang="en-US" sz="2000"/>
              <a:t>Site of temple &amp; Abraham's sacrifice</a:t>
            </a:r>
          </a:p>
          <a:p>
            <a:r>
              <a:rPr lang="en-US" altLang="en-US" sz="2400"/>
              <a:t>Mt of Olives – L </a:t>
            </a:r>
          </a:p>
          <a:p>
            <a:pPr lvl="1"/>
            <a:r>
              <a:rPr lang="en-US" altLang="en-US" sz="2000"/>
              <a:t>Outside city ½ mi to E</a:t>
            </a:r>
          </a:p>
          <a:p>
            <a:r>
              <a:rPr lang="en-US" altLang="en-US" sz="2400"/>
              <a:t>Hill of Upper City – U </a:t>
            </a:r>
          </a:p>
          <a:p>
            <a:pPr lvl="1"/>
            <a:r>
              <a:rPr lang="en-US" altLang="en-US" sz="2000"/>
              <a:t>To W &amp; higher than Ophel or Moriah</a:t>
            </a:r>
          </a:p>
        </p:txBody>
      </p:sp>
      <p:pic>
        <p:nvPicPr>
          <p:cNvPr id="60422" name="Picture 6" descr="Jerustopo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6988" y="1981200"/>
            <a:ext cx="289083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6156325" y="43846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2"/>
                </a:solidFill>
              </a:rPr>
              <a:t>U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7223125" y="3546475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2"/>
                </a:solidFill>
              </a:rPr>
              <a:t>M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7146925" y="45370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2"/>
                </a:solidFill>
              </a:rPr>
              <a:t>O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7756525" y="2936875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2"/>
                </a:solidFill>
              </a:rPr>
              <a:t>L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7680325" y="4613275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2"/>
                </a:solidFill>
              </a:rPr>
              <a:t>L</a:t>
            </a:r>
          </a:p>
        </p:txBody>
      </p:sp>
    </p:spTree>
    <p:custDataLst>
      <p:tags r:id="rId1"/>
    </p:custDataLst>
  </p:cSld>
  <p:clrMapOvr>
    <a:masterClrMapping/>
  </p:clrMapOvr>
  <p:transition advTm="634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Hills around Jerusalem</a:t>
            </a:r>
          </a:p>
        </p:txBody>
      </p:sp>
      <p:pic>
        <p:nvPicPr>
          <p:cNvPr id="61443" name="Picture 3" descr="JerBAS2-03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28800"/>
            <a:ext cx="3305175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822325" y="3013075"/>
            <a:ext cx="21463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Aerial view of</a:t>
            </a:r>
          </a:p>
          <a:p>
            <a:r>
              <a:rPr lang="en-US" altLang="en-US"/>
              <a:t>Ophel (bottom) </a:t>
            </a:r>
          </a:p>
          <a:p>
            <a:r>
              <a:rPr lang="en-US" altLang="en-US"/>
              <a:t>&amp; Moriah (top)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479925" y="4460875"/>
            <a:ext cx="928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Ophel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4708525" y="2174875"/>
            <a:ext cx="1081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Moriah</a:t>
            </a:r>
          </a:p>
        </p:txBody>
      </p:sp>
    </p:spTree>
    <p:custDataLst>
      <p:tags r:id="rId1"/>
    </p:custDataLst>
  </p:cSld>
  <p:clrMapOvr>
    <a:masterClrMapping/>
  </p:clrMapOvr>
  <p:transition advTm="305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/>
      <p:bldP spid="614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Hills around Jerusalem</a:t>
            </a:r>
          </a:p>
        </p:txBody>
      </p:sp>
      <p:pic>
        <p:nvPicPr>
          <p:cNvPr id="62467" name="Picture 3" descr="MtOlivesB-3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5327650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593725" y="3165475"/>
            <a:ext cx="1327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Mount of</a:t>
            </a:r>
          </a:p>
          <a:p>
            <a:r>
              <a:rPr lang="en-US" altLang="en-US"/>
              <a:t>Olives</a:t>
            </a:r>
          </a:p>
        </p:txBody>
      </p:sp>
    </p:spTree>
    <p:custDataLst>
      <p:tags r:id="rId1"/>
    </p:custDataLst>
  </p:cSld>
  <p:clrMapOvr>
    <a:masterClrMapping/>
  </p:clrMapOvr>
  <p:transition advTm="6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Hills around Jerusalem</a:t>
            </a:r>
          </a:p>
        </p:txBody>
      </p:sp>
      <p:pic>
        <p:nvPicPr>
          <p:cNvPr id="63491" name="Picture 3" descr="JerOldCityB-1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12950"/>
            <a:ext cx="5429250" cy="433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517525" y="3165475"/>
            <a:ext cx="19018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Moriah &amp; </a:t>
            </a:r>
          </a:p>
          <a:p>
            <a:r>
              <a:rPr lang="en-US" altLang="en-US"/>
              <a:t>Hill of Upper </a:t>
            </a:r>
          </a:p>
          <a:p>
            <a:r>
              <a:rPr lang="en-US" altLang="en-US"/>
              <a:t>City from Mt</a:t>
            </a:r>
          </a:p>
          <a:p>
            <a:r>
              <a:rPr lang="en-US" altLang="en-US"/>
              <a:t>Olives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4632325" y="4003675"/>
            <a:ext cx="1081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Moriah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4860925" y="3013075"/>
            <a:ext cx="1546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Upper City</a:t>
            </a:r>
          </a:p>
        </p:txBody>
      </p:sp>
    </p:spTree>
    <p:custDataLst>
      <p:tags r:id="rId1"/>
    </p:custDataLst>
  </p:cSld>
  <p:clrMapOvr>
    <a:masterClrMapping/>
  </p:clrMapOvr>
  <p:transition advTm="162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  <p:bldP spid="634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City Walls in 1</a:t>
            </a:r>
            <a:r>
              <a:rPr lang="en-US" altLang="en-US" baseline="30000"/>
              <a:t>st</a:t>
            </a:r>
            <a:r>
              <a:rPr lang="en-US" altLang="en-US"/>
              <a:t> Cen AD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South Wall</a:t>
            </a:r>
          </a:p>
          <a:p>
            <a:r>
              <a:rPr lang="en-US" altLang="en-US" sz="2800"/>
              <a:t>East Wall</a:t>
            </a:r>
          </a:p>
          <a:p>
            <a:r>
              <a:rPr lang="en-US" altLang="en-US" sz="2800"/>
              <a:t>West Wall</a:t>
            </a:r>
          </a:p>
          <a:p>
            <a:r>
              <a:rPr lang="en-US" altLang="en-US" sz="2800"/>
              <a:t>North Walls</a:t>
            </a:r>
          </a:p>
          <a:p>
            <a:pPr lvl="1"/>
            <a:r>
              <a:rPr lang="en-US" altLang="en-US" sz="2400"/>
              <a:t>1</a:t>
            </a:r>
            <a:r>
              <a:rPr lang="en-US" altLang="en-US" sz="2400" baseline="30000"/>
              <a:t>st</a:t>
            </a:r>
          </a:p>
          <a:p>
            <a:pPr lvl="1"/>
            <a:r>
              <a:rPr lang="en-US" altLang="en-US" sz="2400"/>
              <a:t>2</a:t>
            </a:r>
            <a:r>
              <a:rPr lang="en-US" altLang="en-US" sz="2400" baseline="30000"/>
              <a:t>nd</a:t>
            </a:r>
          </a:p>
          <a:p>
            <a:pPr lvl="1"/>
            <a:r>
              <a:rPr lang="en-US" altLang="en-US" sz="2400"/>
              <a:t>3</a:t>
            </a:r>
            <a:r>
              <a:rPr lang="en-US" altLang="en-US" sz="2400" baseline="30000"/>
              <a:t>rd</a:t>
            </a:r>
            <a:r>
              <a:rPr lang="en-US" altLang="en-US" sz="2400"/>
              <a:t> </a:t>
            </a:r>
          </a:p>
        </p:txBody>
      </p:sp>
      <p:pic>
        <p:nvPicPr>
          <p:cNvPr id="64518" name="Picture 6" descr="Jerustopo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6988" y="1981200"/>
            <a:ext cx="289083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22" name="Line 10"/>
          <p:cNvSpPr>
            <a:spLocks noChangeShapeType="1"/>
          </p:cNvSpPr>
          <p:nvPr/>
        </p:nvSpPr>
        <p:spPr bwMode="auto">
          <a:xfrm flipH="1">
            <a:off x="7162800" y="57150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 flipH="1" flipV="1">
            <a:off x="6477000" y="5410200"/>
            <a:ext cx="685800" cy="304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 flipH="1">
            <a:off x="5943600" y="5410200"/>
            <a:ext cx="5334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>
            <a:off x="2819400" y="2286000"/>
            <a:ext cx="685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26" name="Line 14"/>
          <p:cNvSpPr>
            <a:spLocks noChangeShapeType="1"/>
          </p:cNvSpPr>
          <p:nvPr/>
        </p:nvSpPr>
        <p:spPr bwMode="auto">
          <a:xfrm flipV="1">
            <a:off x="7162800" y="5257800"/>
            <a:ext cx="304800" cy="4572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27" name="Line 15"/>
          <p:cNvSpPr>
            <a:spLocks noChangeShapeType="1"/>
          </p:cNvSpPr>
          <p:nvPr/>
        </p:nvSpPr>
        <p:spPr bwMode="auto">
          <a:xfrm flipV="1">
            <a:off x="7467600" y="4648200"/>
            <a:ext cx="0" cy="6096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28" name="Line 16"/>
          <p:cNvSpPr>
            <a:spLocks noChangeShapeType="1"/>
          </p:cNvSpPr>
          <p:nvPr/>
        </p:nvSpPr>
        <p:spPr bwMode="auto">
          <a:xfrm flipV="1">
            <a:off x="7467600" y="4114800"/>
            <a:ext cx="304800" cy="5334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 flipH="1" flipV="1">
            <a:off x="7696200" y="3352800"/>
            <a:ext cx="76200" cy="7620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30" name="Line 18"/>
          <p:cNvSpPr>
            <a:spLocks noChangeShapeType="1"/>
          </p:cNvSpPr>
          <p:nvPr/>
        </p:nvSpPr>
        <p:spPr bwMode="auto">
          <a:xfrm>
            <a:off x="2743200" y="2743200"/>
            <a:ext cx="6858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31" name="Line 19"/>
          <p:cNvSpPr>
            <a:spLocks noChangeShapeType="1"/>
          </p:cNvSpPr>
          <p:nvPr/>
        </p:nvSpPr>
        <p:spPr bwMode="auto">
          <a:xfrm flipH="1" flipV="1">
            <a:off x="5867400" y="5181600"/>
            <a:ext cx="76200" cy="22860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32" name="Line 20"/>
          <p:cNvSpPr>
            <a:spLocks noChangeShapeType="1"/>
          </p:cNvSpPr>
          <p:nvPr/>
        </p:nvSpPr>
        <p:spPr bwMode="auto">
          <a:xfrm flipV="1">
            <a:off x="5867400" y="4114800"/>
            <a:ext cx="76200" cy="106680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33" name="Line 21"/>
          <p:cNvSpPr>
            <a:spLocks noChangeShapeType="1"/>
          </p:cNvSpPr>
          <p:nvPr/>
        </p:nvSpPr>
        <p:spPr bwMode="auto">
          <a:xfrm>
            <a:off x="2743200" y="3276600"/>
            <a:ext cx="609600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 flipV="1">
            <a:off x="6172200" y="4038600"/>
            <a:ext cx="381000" cy="7620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35" name="Line 23"/>
          <p:cNvSpPr>
            <a:spLocks noChangeShapeType="1"/>
          </p:cNvSpPr>
          <p:nvPr/>
        </p:nvSpPr>
        <p:spPr bwMode="auto">
          <a:xfrm flipV="1">
            <a:off x="6553200" y="3962400"/>
            <a:ext cx="609600" cy="7620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36" name="Line 24"/>
          <p:cNvSpPr>
            <a:spLocks noChangeShapeType="1"/>
          </p:cNvSpPr>
          <p:nvPr/>
        </p:nvSpPr>
        <p:spPr bwMode="auto">
          <a:xfrm>
            <a:off x="2133600" y="4191000"/>
            <a:ext cx="6858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37" name="Line 25"/>
          <p:cNvSpPr>
            <a:spLocks noChangeShapeType="1"/>
          </p:cNvSpPr>
          <p:nvPr/>
        </p:nvSpPr>
        <p:spPr bwMode="auto">
          <a:xfrm>
            <a:off x="2133600" y="4648200"/>
            <a:ext cx="609600" cy="0"/>
          </a:xfrm>
          <a:prstGeom prst="line">
            <a:avLst/>
          </a:prstGeom>
          <a:noFill/>
          <a:ln w="38100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38" name="Line 26"/>
          <p:cNvSpPr>
            <a:spLocks noChangeShapeType="1"/>
          </p:cNvSpPr>
          <p:nvPr/>
        </p:nvSpPr>
        <p:spPr bwMode="auto">
          <a:xfrm flipV="1">
            <a:off x="6172200" y="3810000"/>
            <a:ext cx="0" cy="304800"/>
          </a:xfrm>
          <a:prstGeom prst="line">
            <a:avLst/>
          </a:prstGeom>
          <a:noFill/>
          <a:ln w="38100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40" name="Line 28"/>
          <p:cNvSpPr>
            <a:spLocks noChangeShapeType="1"/>
          </p:cNvSpPr>
          <p:nvPr/>
        </p:nvSpPr>
        <p:spPr bwMode="auto">
          <a:xfrm flipV="1">
            <a:off x="6172200" y="3733800"/>
            <a:ext cx="304800" cy="76200"/>
          </a:xfrm>
          <a:prstGeom prst="line">
            <a:avLst/>
          </a:prstGeom>
          <a:noFill/>
          <a:ln w="38100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41" name="Line 29"/>
          <p:cNvSpPr>
            <a:spLocks noChangeShapeType="1"/>
          </p:cNvSpPr>
          <p:nvPr/>
        </p:nvSpPr>
        <p:spPr bwMode="auto">
          <a:xfrm flipH="1" flipV="1">
            <a:off x="6324600" y="3048000"/>
            <a:ext cx="152400" cy="685800"/>
          </a:xfrm>
          <a:prstGeom prst="line">
            <a:avLst/>
          </a:prstGeom>
          <a:noFill/>
          <a:ln w="38100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42" name="Line 30"/>
          <p:cNvSpPr>
            <a:spLocks noChangeShapeType="1"/>
          </p:cNvSpPr>
          <p:nvPr/>
        </p:nvSpPr>
        <p:spPr bwMode="auto">
          <a:xfrm flipV="1">
            <a:off x="6400800" y="2819400"/>
            <a:ext cx="228600" cy="228600"/>
          </a:xfrm>
          <a:prstGeom prst="line">
            <a:avLst/>
          </a:prstGeom>
          <a:noFill/>
          <a:ln w="38100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43" name="Line 31"/>
          <p:cNvSpPr>
            <a:spLocks noChangeShapeType="1"/>
          </p:cNvSpPr>
          <p:nvPr/>
        </p:nvSpPr>
        <p:spPr bwMode="auto">
          <a:xfrm>
            <a:off x="6629400" y="2819400"/>
            <a:ext cx="381000" cy="0"/>
          </a:xfrm>
          <a:prstGeom prst="line">
            <a:avLst/>
          </a:prstGeom>
          <a:noFill/>
          <a:ln w="38100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44" name="Line 32"/>
          <p:cNvSpPr>
            <a:spLocks noChangeShapeType="1"/>
          </p:cNvSpPr>
          <p:nvPr/>
        </p:nvSpPr>
        <p:spPr bwMode="auto">
          <a:xfrm>
            <a:off x="7010400" y="2819400"/>
            <a:ext cx="152400" cy="304800"/>
          </a:xfrm>
          <a:prstGeom prst="line">
            <a:avLst/>
          </a:prstGeom>
          <a:noFill/>
          <a:ln w="57150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45" name="Line 33"/>
          <p:cNvSpPr>
            <a:spLocks noChangeShapeType="1"/>
          </p:cNvSpPr>
          <p:nvPr/>
        </p:nvSpPr>
        <p:spPr bwMode="auto">
          <a:xfrm flipH="1" flipV="1">
            <a:off x="7086600" y="3352800"/>
            <a:ext cx="76200" cy="60960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46" name="Line 34"/>
          <p:cNvSpPr>
            <a:spLocks noChangeShapeType="1"/>
          </p:cNvSpPr>
          <p:nvPr/>
        </p:nvSpPr>
        <p:spPr bwMode="auto">
          <a:xfrm>
            <a:off x="7086600" y="3352800"/>
            <a:ext cx="6096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47" name="Line 35"/>
          <p:cNvSpPr>
            <a:spLocks noChangeShapeType="1"/>
          </p:cNvSpPr>
          <p:nvPr/>
        </p:nvSpPr>
        <p:spPr bwMode="auto">
          <a:xfrm flipH="1" flipV="1">
            <a:off x="7543800" y="2286000"/>
            <a:ext cx="76200" cy="1066800"/>
          </a:xfrm>
          <a:prstGeom prst="line">
            <a:avLst/>
          </a:prstGeom>
          <a:noFill/>
          <a:ln w="38100">
            <a:solidFill>
              <a:srgbClr val="0033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48" name="Line 36"/>
          <p:cNvSpPr>
            <a:spLocks noChangeShapeType="1"/>
          </p:cNvSpPr>
          <p:nvPr/>
        </p:nvSpPr>
        <p:spPr bwMode="auto">
          <a:xfrm flipV="1">
            <a:off x="7543800" y="1752600"/>
            <a:ext cx="76200" cy="533400"/>
          </a:xfrm>
          <a:prstGeom prst="line">
            <a:avLst/>
          </a:prstGeom>
          <a:noFill/>
          <a:ln w="38100">
            <a:solidFill>
              <a:srgbClr val="0033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49" name="Line 37"/>
          <p:cNvSpPr>
            <a:spLocks noChangeShapeType="1"/>
          </p:cNvSpPr>
          <p:nvPr/>
        </p:nvSpPr>
        <p:spPr bwMode="auto">
          <a:xfrm flipH="1">
            <a:off x="4953000" y="1752600"/>
            <a:ext cx="2667000" cy="914400"/>
          </a:xfrm>
          <a:prstGeom prst="line">
            <a:avLst/>
          </a:prstGeom>
          <a:noFill/>
          <a:ln w="38100">
            <a:solidFill>
              <a:srgbClr val="0033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50" name="Line 38"/>
          <p:cNvSpPr>
            <a:spLocks noChangeShapeType="1"/>
          </p:cNvSpPr>
          <p:nvPr/>
        </p:nvSpPr>
        <p:spPr bwMode="auto">
          <a:xfrm>
            <a:off x="2133600" y="5105400"/>
            <a:ext cx="609600" cy="0"/>
          </a:xfrm>
          <a:prstGeom prst="line">
            <a:avLst/>
          </a:prstGeom>
          <a:noFill/>
          <a:ln w="38100">
            <a:solidFill>
              <a:srgbClr val="0033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52" name="Line 40"/>
          <p:cNvSpPr>
            <a:spLocks noChangeShapeType="1"/>
          </p:cNvSpPr>
          <p:nvPr/>
        </p:nvSpPr>
        <p:spPr bwMode="auto">
          <a:xfrm>
            <a:off x="4953000" y="2667000"/>
            <a:ext cx="381000" cy="838200"/>
          </a:xfrm>
          <a:prstGeom prst="line">
            <a:avLst/>
          </a:prstGeom>
          <a:noFill/>
          <a:ln w="38100">
            <a:solidFill>
              <a:srgbClr val="0033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53" name="Line 41"/>
          <p:cNvSpPr>
            <a:spLocks noChangeShapeType="1"/>
          </p:cNvSpPr>
          <p:nvPr/>
        </p:nvSpPr>
        <p:spPr bwMode="auto">
          <a:xfrm>
            <a:off x="5334000" y="3505200"/>
            <a:ext cx="304800" cy="76200"/>
          </a:xfrm>
          <a:prstGeom prst="line">
            <a:avLst/>
          </a:prstGeom>
          <a:noFill/>
          <a:ln w="38100">
            <a:solidFill>
              <a:srgbClr val="0033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54" name="Line 42"/>
          <p:cNvSpPr>
            <a:spLocks noChangeShapeType="1"/>
          </p:cNvSpPr>
          <p:nvPr/>
        </p:nvSpPr>
        <p:spPr bwMode="auto">
          <a:xfrm>
            <a:off x="5638800" y="3581400"/>
            <a:ext cx="304800" cy="457200"/>
          </a:xfrm>
          <a:prstGeom prst="line">
            <a:avLst/>
          </a:prstGeom>
          <a:noFill/>
          <a:ln w="38100">
            <a:solidFill>
              <a:srgbClr val="0033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1435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uiExpand="1" build="p" bldLvl="2" autoUpdateAnimBg="0"/>
      <p:bldP spid="64523" grpId="0" animBg="1"/>
      <p:bldP spid="64524" grpId="0" animBg="1"/>
      <p:bldP spid="64525" grpId="0" animBg="1"/>
      <p:bldP spid="64526" grpId="0" animBg="1"/>
      <p:bldP spid="64527" grpId="0" animBg="1"/>
      <p:bldP spid="64528" grpId="0" animBg="1"/>
      <p:bldP spid="64529" grpId="0" animBg="1"/>
      <p:bldP spid="64530" grpId="0" animBg="1"/>
      <p:bldP spid="64531" grpId="0" animBg="1"/>
      <p:bldP spid="64532" grpId="0" animBg="1"/>
      <p:bldP spid="64533" grpId="0" animBg="1"/>
      <p:bldP spid="64534" grpId="0" animBg="1"/>
      <p:bldP spid="64535" grpId="0" animBg="1"/>
      <p:bldP spid="64536" grpId="0" animBg="1"/>
      <p:bldP spid="64537" grpId="0" animBg="1"/>
      <p:bldP spid="64538" grpId="0" animBg="1"/>
      <p:bldP spid="64540" grpId="0" animBg="1"/>
      <p:bldP spid="64541" grpId="0" animBg="1"/>
      <p:bldP spid="64542" grpId="0" animBg="1"/>
      <p:bldP spid="64543" grpId="0" animBg="1"/>
      <p:bldP spid="64544" grpId="0" animBg="1"/>
      <p:bldP spid="64545" grpId="0" animBg="1"/>
      <p:bldP spid="64546" grpId="0" animBg="1"/>
      <p:bldP spid="64547" grpId="0" animBg="1"/>
      <p:bldP spid="64548" grpId="0" animBg="1"/>
      <p:bldP spid="64549" grpId="0" animBg="1"/>
      <p:bldP spid="64550" grpId="0" animBg="1"/>
      <p:bldP spid="64552" grpId="0" animBg="1"/>
      <p:bldP spid="64553" grpId="0" animBg="1"/>
      <p:bldP spid="645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5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6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2|15.2|6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5.9|10.5|14.5|3.5|5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3|2.8|3.2|3.4|2.7|13.1|22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.5|1.4|2.8|1.7|2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8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4|7.6|5.2|2.8|4.1|5|3.7|5.6|7.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.5|15.4|1.5|1.5|20.5|2.4|5.8|7|2.1|17.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9.5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6|6.2|4.5|5.8|10|5.1|8|7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4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5.7|4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.8|1|1.1|1.6|1|0.8|0.9|0.5|0.5|0.5|5.4|1.2|2.5|0.5|7.6|23|1|1.1|0.6|8|1.2|4.7|1.4|4.5|0.9|0.5|7.5|1.4|1.1|1.1|6.7|5.4|4.2|0.7|3.4|3.5|0.5"/>
</p:tagLst>
</file>

<file path=ppt/theme/theme1.xml><?xml version="1.0" encoding="utf-8"?>
<a:theme xmlns:a="http://schemas.openxmlformats.org/drawingml/2006/main" name="Construction">
  <a:themeElements>
    <a:clrScheme name="Construction 1">
      <a:dk1>
        <a:srgbClr val="000000"/>
      </a:dk1>
      <a:lt1>
        <a:srgbClr val="EAE8E2"/>
      </a:lt1>
      <a:dk2>
        <a:srgbClr val="5F5F5F"/>
      </a:dk2>
      <a:lt2>
        <a:srgbClr val="FDBC03"/>
      </a:lt2>
      <a:accent1>
        <a:srgbClr val="A7C1CB"/>
      </a:accent1>
      <a:accent2>
        <a:srgbClr val="A38D77"/>
      </a:accent2>
      <a:accent3>
        <a:srgbClr val="B6B6B6"/>
      </a:accent3>
      <a:accent4>
        <a:srgbClr val="C8C6C1"/>
      </a:accent4>
      <a:accent5>
        <a:srgbClr val="D0DDE2"/>
      </a:accent5>
      <a:accent6>
        <a:srgbClr val="937F6B"/>
      </a:accent6>
      <a:hlink>
        <a:srgbClr val="FFFFCC"/>
      </a:hlink>
      <a:folHlink>
        <a:srgbClr val="FFCC66"/>
      </a:folHlink>
    </a:clrScheme>
    <a:fontScheme name="Construction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nstruction 1">
        <a:dk1>
          <a:srgbClr val="000000"/>
        </a:dk1>
        <a:lt1>
          <a:srgbClr val="EAE8E2"/>
        </a:lt1>
        <a:dk2>
          <a:srgbClr val="5F5F5F"/>
        </a:dk2>
        <a:lt2>
          <a:srgbClr val="FDBC03"/>
        </a:lt2>
        <a:accent1>
          <a:srgbClr val="A7C1CB"/>
        </a:accent1>
        <a:accent2>
          <a:srgbClr val="A38D77"/>
        </a:accent2>
        <a:accent3>
          <a:srgbClr val="B6B6B6"/>
        </a:accent3>
        <a:accent4>
          <a:srgbClr val="C8C6C1"/>
        </a:accent4>
        <a:accent5>
          <a:srgbClr val="D0DDE2"/>
        </a:accent5>
        <a:accent6>
          <a:srgbClr val="937F6B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ruction 2">
        <a:dk1>
          <a:srgbClr val="333333"/>
        </a:dk1>
        <a:lt1>
          <a:srgbClr val="FFFFFF"/>
        </a:lt1>
        <a:dk2>
          <a:srgbClr val="B75E31"/>
        </a:dk2>
        <a:lt2>
          <a:srgbClr val="463828"/>
        </a:lt2>
        <a:accent1>
          <a:srgbClr val="E09F98"/>
        </a:accent1>
        <a:accent2>
          <a:srgbClr val="E4D8CA"/>
        </a:accent2>
        <a:accent3>
          <a:srgbClr val="FFFFFF"/>
        </a:accent3>
        <a:accent4>
          <a:srgbClr val="2A2A2A"/>
        </a:accent4>
        <a:accent5>
          <a:srgbClr val="EDCDCA"/>
        </a:accent5>
        <a:accent6>
          <a:srgbClr val="CFC4B7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ruction 3">
        <a:dk1>
          <a:srgbClr val="333333"/>
        </a:dk1>
        <a:lt1>
          <a:srgbClr val="FFFFFF"/>
        </a:lt1>
        <a:dk2>
          <a:srgbClr val="4D4D4D"/>
        </a:dk2>
        <a:lt2>
          <a:srgbClr val="000000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2A2A2A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ruction 4">
        <a:dk1>
          <a:srgbClr val="000000"/>
        </a:dk1>
        <a:lt1>
          <a:srgbClr val="EAE8E2"/>
        </a:lt1>
        <a:dk2>
          <a:srgbClr val="783A34"/>
        </a:dk2>
        <a:lt2>
          <a:srgbClr val="FFCC99"/>
        </a:lt2>
        <a:accent1>
          <a:srgbClr val="83AAAD"/>
        </a:accent1>
        <a:accent2>
          <a:srgbClr val="A06766"/>
        </a:accent2>
        <a:accent3>
          <a:srgbClr val="BEAEAE"/>
        </a:accent3>
        <a:accent4>
          <a:srgbClr val="C8C6C1"/>
        </a:accent4>
        <a:accent5>
          <a:srgbClr val="C1D2D3"/>
        </a:accent5>
        <a:accent6>
          <a:srgbClr val="915D5C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Designs\Construction.pot</Template>
  <TotalTime>249</TotalTime>
  <Words>514</Words>
  <Application>Microsoft Office PowerPoint</Application>
  <PresentationFormat>On-screen Show (4:3)</PresentationFormat>
  <Paragraphs>196</Paragraphs>
  <Slides>36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Construction</vt:lpstr>
      <vt:lpstr>The Geography of Jerusalem</vt:lpstr>
      <vt:lpstr>The Geography of Jerusalem</vt:lpstr>
      <vt:lpstr>The Valleys around Jerusalem</vt:lpstr>
      <vt:lpstr>The Valleys around Jerusalem</vt:lpstr>
      <vt:lpstr>The Hills around Jerusalem</vt:lpstr>
      <vt:lpstr>The Hills around Jerusalem</vt:lpstr>
      <vt:lpstr>The Hills around Jerusalem</vt:lpstr>
      <vt:lpstr>The Hills around Jerusalem</vt:lpstr>
      <vt:lpstr>The City Walls in 1st Cen AD</vt:lpstr>
      <vt:lpstr>The City Walls</vt:lpstr>
      <vt:lpstr>The City Walls</vt:lpstr>
      <vt:lpstr>The City Walls</vt:lpstr>
      <vt:lpstr>Sections of the City</vt:lpstr>
      <vt:lpstr>Sections of the City</vt:lpstr>
      <vt:lpstr>Sections of the City</vt:lpstr>
      <vt:lpstr>Sections of the City</vt:lpstr>
      <vt:lpstr>Sections of the City</vt:lpstr>
      <vt:lpstr>Major Buildings &amp; Structures</vt:lpstr>
      <vt:lpstr>Major Buildings &amp; Structures</vt:lpstr>
      <vt:lpstr>Major Buildings &amp; Structures</vt:lpstr>
      <vt:lpstr>Major Buildings &amp; Structures</vt:lpstr>
      <vt:lpstr>Major Buildings &amp; Structures</vt:lpstr>
      <vt:lpstr>Reconstruction of a Hippodrome</vt:lpstr>
      <vt:lpstr>Chariot Racers</vt:lpstr>
      <vt:lpstr>Other Sites re/ Jesus’ Ministry</vt:lpstr>
      <vt:lpstr>Other Sites</vt:lpstr>
      <vt:lpstr>Other Sites</vt:lpstr>
      <vt:lpstr>Other Sites</vt:lpstr>
      <vt:lpstr>Other Sites</vt:lpstr>
      <vt:lpstr>Other Sites</vt:lpstr>
      <vt:lpstr>Other Sites</vt:lpstr>
      <vt:lpstr>Other Sites</vt:lpstr>
      <vt:lpstr>Other Sites</vt:lpstr>
      <vt:lpstr>Other Sites</vt:lpstr>
      <vt:lpstr>Other Sites</vt:lpstr>
      <vt:lpstr>The End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Geography of Jerusalem</dc:title>
  <dc:creator>RC Newman</dc:creator>
  <cp:lastModifiedBy>Newman</cp:lastModifiedBy>
  <cp:revision>149</cp:revision>
  <cp:lastPrinted>1601-01-01T00:00:00Z</cp:lastPrinted>
  <dcterms:created xsi:type="dcterms:W3CDTF">2002-10-30T19:02:50Z</dcterms:created>
  <dcterms:modified xsi:type="dcterms:W3CDTF">2015-07-09T14:57:50Z</dcterms:modified>
</cp:coreProperties>
</file>