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1" r:id="rId3"/>
    <p:sldId id="265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794" name="Rectangle 2"/>
            <p:cNvSpPr>
              <a:spLocks noChangeArrowheads="1"/>
            </p:cNvSpPr>
            <p:nvPr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803" name="Picture 11" descr="URBBAN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C15774-A08D-4C2B-AD1F-A0BCB0768D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9DD0-586F-4865-B3A9-CB0EF47F9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11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7098-B27E-4474-82B7-5C2CC60BB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2102-CAFB-4AD1-B8DB-F9F9E44B8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9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82948-50D3-4204-B5B4-B08EE95B3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0AF4-BF81-46FC-919A-75A6DE2F1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42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CC334-BBD2-49D7-9C00-D3C158A60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41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BBC99-3745-491C-9718-A469A257F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2DD7-4A56-4853-B0C0-476838F40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7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CAAEE-957A-468D-9581-91E942A51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25F58-8C8F-4596-BD6B-EA18F728B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68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8" name="Picture 10" descr="URBBANN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7CF6D9-5A8F-4854-BB04-54117F49AD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3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Job&amp;friend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04800"/>
            <a:ext cx="5054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Book of Job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/>
              <a:t>Understanding Suffering</a:t>
            </a:r>
          </a:p>
          <a:p>
            <a:pPr algn="l"/>
            <a:r>
              <a:rPr lang="en-US" altLang="en-US" i="1"/>
              <a:t>Robert C. Newman</a:t>
            </a:r>
          </a:p>
        </p:txBody>
      </p:sp>
      <p:pic>
        <p:nvPicPr>
          <p:cNvPr id="2" name="TheBookJo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Job&amp;friend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1413"/>
            <a:ext cx="6778625" cy="5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Some Lessons from Job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Two Worlds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 readers, we have a great advantage over Job &amp; his friends.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see what is happening in the unseen world.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Job’s friends don't see this other world.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defend God (which they know is right)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 they attack Job (inventing a 'secret sin' theory).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Their theology (&amp; Satan's) is like today's health &amp; wealth gospel.</a:t>
            </a:r>
          </a:p>
        </p:txBody>
      </p:sp>
    </p:spTree>
    <p:custDataLst>
      <p:tags r:id="rId1"/>
    </p:custDataLst>
  </p:cSld>
  <p:clrMapOvr>
    <a:masterClrMapping/>
  </p:clrMapOvr>
  <p:transition advTm="104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Two Worlds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Job doesn't see the unseen world either.</a:t>
            </a:r>
          </a:p>
          <a:p>
            <a:pPr lvl="1"/>
            <a:r>
              <a:rPr lang="en-US" altLang="en-US"/>
              <a:t>He knows God allowed these things to happen.</a:t>
            </a:r>
          </a:p>
          <a:p>
            <a:pPr lvl="1"/>
            <a:r>
              <a:rPr lang="en-US" altLang="en-US"/>
              <a:t>He is right about this, whether he knows about Satan or not.</a:t>
            </a:r>
          </a:p>
          <a:p>
            <a:pPr lvl="1"/>
            <a:r>
              <a:rPr lang="en-US" altLang="en-US"/>
              <a:t>He knows that his friends' accusations are false, so their preaching/counseling tends to drive him away from God rather than toward repentance.</a:t>
            </a:r>
          </a:p>
        </p:txBody>
      </p:sp>
    </p:spTree>
    <p:custDataLst>
      <p:tags r:id="rId1"/>
    </p:custDataLst>
  </p:cSld>
  <p:clrMapOvr>
    <a:masterClrMapping/>
  </p:clrMapOvr>
  <p:transition advTm="87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Two Worlds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Outside the book of Job, we don’t see this unseen world either.</a:t>
            </a:r>
          </a:p>
          <a:p>
            <a:pPr lvl="1"/>
            <a:r>
              <a:rPr lang="en-US" altLang="en-US"/>
              <a:t>Will we respond like Job's friends?</a:t>
            </a:r>
          </a:p>
          <a:p>
            <a:pPr lvl="1"/>
            <a:r>
              <a:rPr lang="en-US" altLang="en-US"/>
              <a:t>Will we respond like Job in his worse moments?</a:t>
            </a:r>
          </a:p>
          <a:p>
            <a:pPr lvl="1"/>
            <a:r>
              <a:rPr lang="en-US" altLang="en-US"/>
              <a:t>Will we cling to God &amp; trust Him for vindication in His time?</a:t>
            </a:r>
          </a:p>
          <a:p>
            <a:r>
              <a:rPr lang="en-US" altLang="en-US"/>
              <a:t>Apparently much (all?) inexplicable suffering is really persecution from Satan.</a:t>
            </a:r>
          </a:p>
        </p:txBody>
      </p:sp>
    </p:spTree>
    <p:custDataLst>
      <p:tags r:id="rId1"/>
    </p:custDataLst>
  </p:cSld>
  <p:clrMapOvr>
    <a:masterClrMapping/>
  </p:clrMapOvr>
  <p:transition advTm="150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Job’s Response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Though Satan claimed that Job served God for what he got out of it 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… Job (&amp; friends) came to see that Job served God because of who God is.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is worthy of our worship whether we get anything for it or not.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 we serve God for who He is or for what we can get out of it?</a:t>
            </a:r>
          </a:p>
        </p:txBody>
      </p:sp>
    </p:spTree>
    <p:custDataLst>
      <p:tags r:id="rId1"/>
    </p:custDataLst>
  </p:cSld>
  <p:clrMapOvr>
    <a:masterClrMapping/>
  </p:clrMapOvr>
  <p:transition advTm="21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Satan's Response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He clears out before the end.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is defeated, but not about to admit it !</a:t>
            </a:r>
          </a:p>
          <a:p>
            <a:pPr>
              <a:lnSpc>
                <a:spcPct val="90000"/>
              </a:lnSpc>
            </a:pPr>
            <a:r>
              <a:rPr lang="en-US" altLang="en-US"/>
              <a:t>He won't admit it until the very end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 when every knee will bow &amp; every tongue confess.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don't expect vindication in this life.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may get vindication here and now.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may not.</a:t>
            </a:r>
          </a:p>
        </p:txBody>
      </p:sp>
    </p:spTree>
    <p:custDataLst>
      <p:tags r:id="rId1"/>
    </p:custDataLst>
  </p:cSld>
  <p:clrMapOvr>
    <a:masterClrMapping/>
  </p:clrMapOvr>
  <p:transition advTm="5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God's Response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Important that Job not know what is happening.</a:t>
            </a:r>
          </a:p>
          <a:p>
            <a:pPr lvl="1"/>
            <a:r>
              <a:rPr lang="en-US" altLang="en-US"/>
              <a:t>Otherwise this won't be the right kind of test</a:t>
            </a:r>
          </a:p>
          <a:p>
            <a:pPr lvl="1"/>
            <a:r>
              <a:rPr lang="en-US" altLang="en-US"/>
              <a:t>God cannot intervene to bail Job out, or the test will be invalidated.</a:t>
            </a:r>
          </a:p>
          <a:p>
            <a:pPr lvl="1"/>
            <a:r>
              <a:rPr lang="en-US" altLang="en-US"/>
              <a:t>So God goes beyond Satan's charges to take away everything.</a:t>
            </a:r>
          </a:p>
          <a:p>
            <a:pPr lvl="1"/>
            <a:r>
              <a:rPr lang="en-US" altLang="en-US"/>
              <a:t>Once Job has seen God, admitted God's charges, worshiped Him, the test is over.</a:t>
            </a:r>
          </a:p>
        </p:txBody>
      </p:sp>
    </p:spTree>
    <p:custDataLst>
      <p:tags r:id="rId1"/>
    </p:custDataLst>
  </p:cSld>
  <p:clrMapOvr>
    <a:masterClrMapping/>
  </p:clrMapOvr>
  <p:transition advTm="117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God's Response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God then praises Job, humbles his friends.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Job's other 'friends' come back.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 gives Job double what he lost.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Two times the wealth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Same number more children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 is no cheapskate.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Though we serve Him for nothing …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… He will not send us away empty-handed.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But the full reward cannot come till the test is over.</a:t>
            </a:r>
          </a:p>
        </p:txBody>
      </p:sp>
    </p:spTree>
    <p:custDataLst>
      <p:tags r:id="rId1"/>
    </p:custDataLst>
  </p:cSld>
  <p:clrMapOvr>
    <a:masterClrMapping/>
  </p:clrMapOvr>
  <p:transition advTm="110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Response?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Pay attention to the book of Job.</a:t>
            </a:r>
          </a:p>
          <a:p>
            <a:r>
              <a:rPr lang="en-US" altLang="en-US"/>
              <a:t>We are experiencing similar things.</a:t>
            </a:r>
          </a:p>
          <a:p>
            <a:pPr lvl="1"/>
            <a:r>
              <a:rPr lang="en-US" altLang="en-US"/>
              <a:t>The unseen world</a:t>
            </a:r>
          </a:p>
          <a:p>
            <a:pPr lvl="1"/>
            <a:r>
              <a:rPr lang="en-US" altLang="en-US"/>
              <a:t>Satan's attacks</a:t>
            </a:r>
          </a:p>
          <a:p>
            <a:pPr lvl="1"/>
            <a:r>
              <a:rPr lang="en-US" altLang="en-US"/>
              <a:t>The same God</a:t>
            </a:r>
          </a:p>
          <a:p>
            <a:pPr lvl="1"/>
            <a:r>
              <a:rPr lang="en-US" altLang="en-US"/>
              <a:t>Our friends are watching too.</a:t>
            </a:r>
          </a:p>
        </p:txBody>
      </p:sp>
    </p:spTree>
    <p:custDataLst>
      <p:tags r:id="rId1"/>
    </p:custDataLst>
  </p:cSld>
  <p:clrMapOvr>
    <a:masterClrMapping/>
  </p:clrMapOvr>
  <p:transition advTm="483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Not yet!</a:t>
            </a:r>
          </a:p>
          <a:p>
            <a:r>
              <a:rPr lang="en-US" altLang="en-US"/>
              <a:t>Therefore, be steadfast, unmovable, always abounding… for your labor is not in vain in the Lord.</a:t>
            </a:r>
          </a:p>
        </p:txBody>
      </p:sp>
    </p:spTree>
    <p:custDataLst>
      <p:tags r:id="rId1"/>
    </p:custDataLst>
  </p:cSld>
  <p:clrMapOvr>
    <a:masterClrMapping/>
  </p:clrMapOvr>
  <p:transition advTm="48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Facing Inexplicable Suffering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of us have experienced examples of this:</a:t>
            </a:r>
          </a:p>
          <a:p>
            <a:pPr lvl="1"/>
            <a:r>
              <a:rPr lang="en-US" altLang="en-US"/>
              <a:t>Loved one has long painful illness before dying</a:t>
            </a:r>
          </a:p>
          <a:p>
            <a:pPr lvl="1"/>
            <a:r>
              <a:rPr lang="en-US" altLang="en-US"/>
              <a:t>Young person cut off in the prime of life</a:t>
            </a:r>
          </a:p>
          <a:p>
            <a:pPr lvl="1"/>
            <a:r>
              <a:rPr lang="en-US" altLang="en-US"/>
              <a:t>We ourselves experience suffering that seems purposeless</a:t>
            </a:r>
          </a:p>
          <a:p>
            <a:r>
              <a:rPr lang="en-US" altLang="en-US"/>
              <a:t>The book of Job is helpful in understanding some of the most difficult such cases.</a:t>
            </a:r>
          </a:p>
        </p:txBody>
      </p:sp>
    </p:spTree>
    <p:custDataLst>
      <p:tags r:id="rId1"/>
    </p:custDataLst>
  </p:cSld>
  <p:clrMapOvr>
    <a:masterClrMapping/>
  </p:clrMapOvr>
  <p:transition advTm="59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Job&amp;friend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25525"/>
            <a:ext cx="6931025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Plot of Job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Book Begins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Job's circumstances: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Most righteous person on earth in his day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No reason to think our day much better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Very wealthy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Happy family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God's evaluation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No one on earth like him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Satan's response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Job is well-paid to be good !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Take his wealth away, he will curse you to your face !</a:t>
            </a:r>
          </a:p>
        </p:txBody>
      </p:sp>
    </p:spTree>
    <p:custDataLst>
      <p:tags r:id="rId1"/>
    </p:custDataLst>
  </p:cSld>
  <p:clrMapOvr>
    <a:masterClrMapping/>
  </p:clrMapOvr>
  <p:transition advTm="869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Tests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 permits a test to see whether Satan’s challenge is warranted.</a:t>
            </a:r>
          </a:p>
          <a:p>
            <a:r>
              <a:rPr lang="en-US" altLang="en-US"/>
              <a:t>First test (chapter 1)</a:t>
            </a:r>
          </a:p>
          <a:p>
            <a:pPr lvl="1"/>
            <a:r>
              <a:rPr lang="en-US" altLang="en-US"/>
              <a:t>Satan takes away Job's:</a:t>
            </a:r>
          </a:p>
          <a:p>
            <a:pPr lvl="2"/>
            <a:r>
              <a:rPr lang="en-US" altLang="en-US"/>
              <a:t>Wealth</a:t>
            </a:r>
          </a:p>
          <a:p>
            <a:pPr lvl="2"/>
            <a:r>
              <a:rPr lang="en-US" altLang="en-US"/>
              <a:t>Children</a:t>
            </a:r>
          </a:p>
          <a:p>
            <a:pPr lvl="1"/>
            <a:r>
              <a:rPr lang="en-US" altLang="en-US"/>
              <a:t>Satan times arrival of messengers to build impact.</a:t>
            </a:r>
          </a:p>
          <a:p>
            <a:pPr lvl="1"/>
            <a:r>
              <a:rPr lang="en-US" altLang="en-US"/>
              <a:t>But Job doesn't curse God.</a:t>
            </a:r>
          </a:p>
        </p:txBody>
      </p:sp>
    </p:spTree>
    <p:custDataLst>
      <p:tags r:id="rId1"/>
    </p:custDataLst>
  </p:cSld>
  <p:clrMapOvr>
    <a:masterClrMapping/>
  </p:clrMapOvr>
  <p:transition advTm="37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Tests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Second test (chapter 2)</a:t>
            </a:r>
          </a:p>
          <a:p>
            <a:pPr lvl="1"/>
            <a:r>
              <a:rPr lang="en-US" altLang="en-US"/>
              <a:t>Satan is not about to admit he is wrong.</a:t>
            </a:r>
          </a:p>
          <a:p>
            <a:pPr lvl="1"/>
            <a:r>
              <a:rPr lang="en-US" altLang="en-US"/>
              <a:t>He raises the stakes.</a:t>
            </a:r>
          </a:p>
          <a:p>
            <a:pPr lvl="1"/>
            <a:r>
              <a:rPr lang="en-US" altLang="en-US"/>
              <a:t>Job will curse God if his health is taken away.</a:t>
            </a:r>
          </a:p>
          <a:p>
            <a:pPr lvl="1"/>
            <a:r>
              <a:rPr lang="en-US" altLang="en-US"/>
              <a:t>Satan takes away:</a:t>
            </a:r>
          </a:p>
          <a:p>
            <a:pPr lvl="2"/>
            <a:r>
              <a:rPr lang="en-US" altLang="en-US"/>
              <a:t>Job's health</a:t>
            </a:r>
          </a:p>
          <a:p>
            <a:pPr lvl="2"/>
            <a:r>
              <a:rPr lang="en-US" altLang="en-US"/>
              <a:t>The support of his wife</a:t>
            </a:r>
          </a:p>
          <a:p>
            <a:pPr lvl="1"/>
            <a:r>
              <a:rPr lang="en-US" altLang="en-US"/>
              <a:t>Still Job doesn't curse God.</a:t>
            </a:r>
          </a:p>
        </p:txBody>
      </p:sp>
    </p:spTree>
    <p:custDataLst>
      <p:tags r:id="rId1"/>
    </p:custDataLst>
  </p:cSld>
  <p:clrMapOvr>
    <a:masterClrMapping/>
  </p:clrMapOvr>
  <p:transition advTm="57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Rest of the Book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Why chapters 3-42?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Wouldn't the message be clearer with just a chapter or so on Job's friends, plus another for interview with God?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Looks like God continues the test to take away things Satan didn't (not sure what part Satan plays in this):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Support of friends (Eliphaz, Bildad, Zophar)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Support of being right (Elihu)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Support of God (who comes with accusations)</a:t>
            </a:r>
          </a:p>
        </p:txBody>
      </p:sp>
    </p:spTree>
    <p:custDataLst>
      <p:tags r:id="rId1"/>
    </p:custDataLst>
  </p:cSld>
  <p:clrMapOvr>
    <a:masterClrMapping/>
  </p:clrMapOvr>
  <p:transition advTm="186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Rest of the Book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When God finally does appear (ch 38), Job doesn’t curse him.</a:t>
            </a:r>
          </a:p>
          <a:p>
            <a:pPr lvl="1"/>
            <a:r>
              <a:rPr lang="en-US" altLang="en-US" sz="2400"/>
              <a:t>Job comes to see his own sins, and repents.</a:t>
            </a:r>
          </a:p>
          <a:p>
            <a:pPr lvl="1"/>
            <a:r>
              <a:rPr lang="en-US" altLang="en-US" sz="2400"/>
              <a:t>If we find it hard to imagine ourselves doing this, it just shows we aren’t in Job’s league !</a:t>
            </a:r>
          </a:p>
          <a:p>
            <a:r>
              <a:rPr lang="en-US" altLang="en-US" sz="2800"/>
              <a:t>Then God praises Job …</a:t>
            </a:r>
          </a:p>
          <a:p>
            <a:pPr lvl="1"/>
            <a:r>
              <a:rPr lang="en-US" altLang="en-US" sz="2400"/>
              <a:t>… though he said things he shouldn’t have</a:t>
            </a:r>
          </a:p>
          <a:p>
            <a:r>
              <a:rPr lang="en-US" altLang="en-US" sz="2800"/>
              <a:t>God rebukes Job’s friends …</a:t>
            </a:r>
          </a:p>
          <a:p>
            <a:pPr lvl="1"/>
            <a:r>
              <a:rPr lang="en-US" altLang="en-US" sz="2400"/>
              <a:t>… who were trying hard to defend God</a:t>
            </a:r>
          </a:p>
        </p:txBody>
      </p:sp>
    </p:spTree>
    <p:custDataLst>
      <p:tags r:id="rId1"/>
    </p:custDataLst>
  </p:cSld>
  <p:clrMapOvr>
    <a:masterClrMapping/>
  </p:clrMapOvr>
  <p:transition advTm="61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Rest of the Book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Job remained (relatively) faithful under far more difficult circumstances than his friends faced.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Finally – ruining the story for many liberals – God gives Job double what he had lost.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By the way, if you were Job, this wouldn’t ruin the story !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Let us look at the book to see what lessons we can learn from it.</a:t>
            </a:r>
          </a:p>
        </p:txBody>
      </p:sp>
    </p:spTree>
    <p:custDataLst>
      <p:tags r:id="rId1"/>
    </p:custDataLst>
  </p:cSld>
  <p:clrMapOvr>
    <a:masterClrMapping/>
  </p:clrMapOvr>
  <p:transition advTm="42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7|1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.4|15.1|5.3|3.5|2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9|1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3.1|12.9|7.5|1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1|23.5|4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1|6.1|2.9|10.4|12.1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7.7|26.4|27.7|1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28.4|5.7|3.4|38.7|5.8|2.5|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9|7|3.8|3.7|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7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3|11.5|12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9|13.7|11|4.3|6.8|4.9|4.9|3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1.7|1|1.6|11.4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4|4.1|4.6|5.2|1.7|4.7|2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2|10.1|18.8|101.2|2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11.9|17.6|5.1|5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6.1|14.9|7.1"/>
</p:tagLst>
</file>

<file path=ppt/theme/theme1.xml><?xml version="1.0" encoding="utf-8"?>
<a:theme xmlns:a="http://schemas.openxmlformats.org/drawingml/2006/main" name="Construction">
  <a:themeElements>
    <a:clrScheme name="Constructio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38D77"/>
      </a:accent2>
      <a:accent3>
        <a:srgbClr val="B6B6B6"/>
      </a:accent3>
      <a:accent4>
        <a:srgbClr val="C8C6C1"/>
      </a:accent4>
      <a:accent5>
        <a:srgbClr val="D0DDE2"/>
      </a:accent5>
      <a:accent6>
        <a:srgbClr val="937F6B"/>
      </a:accent6>
      <a:hlink>
        <a:srgbClr val="FFFFCC"/>
      </a:hlink>
      <a:folHlink>
        <a:srgbClr val="FFCC66"/>
      </a:folHlink>
    </a:clrScheme>
    <a:fontScheme name="Constructio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structio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38D77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37F6B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ructio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E4D8CA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CFC4B7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ructio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A06766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915D5C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Designs\Construction.pot</Template>
  <TotalTime>116</TotalTime>
  <Words>953</Words>
  <Application>Microsoft Office PowerPoint</Application>
  <PresentationFormat>On-screen Show (4:3)</PresentationFormat>
  <Paragraphs>116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Construction</vt:lpstr>
      <vt:lpstr>The Book of Job</vt:lpstr>
      <vt:lpstr>Facing Inexplicable Suffering</vt:lpstr>
      <vt:lpstr>The Plot of Job</vt:lpstr>
      <vt:lpstr>How the Book Begins</vt:lpstr>
      <vt:lpstr>The Tests</vt:lpstr>
      <vt:lpstr>The Tests</vt:lpstr>
      <vt:lpstr>The Rest of the Book</vt:lpstr>
      <vt:lpstr>The Rest of the Book</vt:lpstr>
      <vt:lpstr>The Rest of the Book</vt:lpstr>
      <vt:lpstr>Some Lessons from Job</vt:lpstr>
      <vt:lpstr>The Two Worlds</vt:lpstr>
      <vt:lpstr>The Two Worlds</vt:lpstr>
      <vt:lpstr>The Two Worlds</vt:lpstr>
      <vt:lpstr>Job’s Response</vt:lpstr>
      <vt:lpstr>Satan's Response</vt:lpstr>
      <vt:lpstr>God's Response</vt:lpstr>
      <vt:lpstr>God's Response</vt:lpstr>
      <vt:lpstr>Our Response?</vt:lpstr>
      <vt:lpstr>The End?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Job</dc:title>
  <dc:creator>RC Newman</dc:creator>
  <cp:lastModifiedBy>Newman</cp:lastModifiedBy>
  <cp:revision>76</cp:revision>
  <cp:lastPrinted>1601-01-01T00:00:00Z</cp:lastPrinted>
  <dcterms:created xsi:type="dcterms:W3CDTF">2003-10-10T18:32:01Z</dcterms:created>
  <dcterms:modified xsi:type="dcterms:W3CDTF">2015-07-09T14:54:42Z</dcterms:modified>
</cp:coreProperties>
</file>