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1BFE9ED-6781-4E98-BC2E-EBBEA145EEE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3C480B-5947-4FF1-98C3-07E7B3088A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94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25CA40-9E7B-4F85-82C9-B5C8EF9857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51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4537CC-05A8-45BC-8779-07B846785BA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38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959D8E-A89A-4703-AC23-13427FCAE7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91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5EE2AC-2748-435E-B2A4-EC1CBC1ABDF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86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D690C2-EDBC-421C-9C6B-F63E1C9A438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65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825D3D-8753-4B60-872F-F339B1551D2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12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61D96D-8B76-44C0-AC04-6BCB140266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10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08B169-476C-4FDC-8E65-FE0D161BEB4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82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DD09A5-87D2-4EEB-8502-4B374F6FF11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5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D61C3932-99D9-4C89-AC26-0949B5592CF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Teaching Science Amidst Controversy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Newman</a:t>
            </a:r>
          </a:p>
        </p:txBody>
      </p:sp>
      <p:pic>
        <p:nvPicPr>
          <p:cNvPr id="2" name="TeachingScienc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52578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33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Recognizing the </a:t>
            </a:r>
            <a:br>
              <a:rPr lang="en-US" altLang="en-US"/>
            </a:br>
            <a:r>
              <a:rPr lang="en-US" altLang="en-US"/>
              <a:t>Limits of Science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It would be helpful if students could be shown where science has been mistaken in the past.</a:t>
            </a:r>
          </a:p>
          <a:p>
            <a:r>
              <a:rPr lang="en-US" altLang="en-US"/>
              <a:t>For balance, Christians need to recognize where the Bible has been misinterpreted in the past, also.</a:t>
            </a:r>
          </a:p>
        </p:txBody>
      </p:sp>
    </p:spTree>
    <p:custDataLst>
      <p:tags r:id="rId1"/>
    </p:custDataLst>
  </p:cSld>
  <p:clrMapOvr>
    <a:masterClrMapping/>
  </p:clrMapOvr>
  <p:transition advTm="62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Distinguishing Known from Unknown, Fact from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Science teaching in elementary school, high school, often even college, does not clearly distinguish data from theory.</a:t>
            </a:r>
          </a:p>
          <a:p>
            <a:pPr lvl="1"/>
            <a:r>
              <a:rPr lang="en-US" altLang="en-US"/>
              <a:t>Daily life of Piltdown man</a:t>
            </a:r>
          </a:p>
          <a:p>
            <a:r>
              <a:rPr lang="en-US" altLang="en-US"/>
              <a:t>Creationists have often been sloppy here as well.</a:t>
            </a:r>
          </a:p>
          <a:p>
            <a:pPr lvl="1"/>
            <a:r>
              <a:rPr lang="en-US" altLang="en-US"/>
              <a:t>Speculation re/ tidal waves during Flood</a:t>
            </a:r>
          </a:p>
        </p:txBody>
      </p:sp>
    </p:spTree>
    <p:custDataLst>
      <p:tags r:id="rId1"/>
    </p:custDataLst>
  </p:cSld>
  <p:clrMapOvr>
    <a:masterClrMapping/>
  </p:clrMapOvr>
  <p:transition advTm="937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Suggestions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These are drawn from the ASA booklet, </a:t>
            </a:r>
            <a:r>
              <a:rPr lang="en-US" altLang="en-US" i="1"/>
              <a:t>Teaching Science in a Climate of Controversy</a:t>
            </a:r>
            <a:r>
              <a:rPr lang="en-US" altLang="en-US"/>
              <a:t>.</a:t>
            </a:r>
          </a:p>
          <a:p>
            <a:r>
              <a:rPr lang="en-US" altLang="en-US"/>
              <a:t>Discussing Open Questions re/ Origins</a:t>
            </a:r>
          </a:p>
          <a:p>
            <a:r>
              <a:rPr lang="en-US" altLang="en-US"/>
              <a:t>Handling the Controversy in the Classroom</a:t>
            </a:r>
          </a:p>
        </p:txBody>
      </p:sp>
    </p:spTree>
    <p:custDataLst>
      <p:tags r:id="rId1"/>
    </p:custDataLst>
  </p:cSld>
  <p:clrMapOvr>
    <a:masterClrMapping/>
  </p:clrMapOvr>
  <p:transition advTm="364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Discussing Open Questions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(1) Did the universe have a beginning?</a:t>
            </a:r>
          </a:p>
          <a:p>
            <a:r>
              <a:rPr lang="en-US" altLang="en-US"/>
              <a:t>(2) Did life arise by chance?</a:t>
            </a:r>
          </a:p>
          <a:p>
            <a:r>
              <a:rPr lang="en-US" altLang="en-US"/>
              <a:t>(3) Where did the first animals come from?</a:t>
            </a:r>
          </a:p>
          <a:p>
            <a:r>
              <a:rPr lang="en-US" altLang="en-US"/>
              <a:t>(4) Do we humans share ancestry with the apes?</a:t>
            </a:r>
          </a:p>
        </p:txBody>
      </p:sp>
    </p:spTree>
    <p:custDataLst>
      <p:tags r:id="rId1"/>
    </p:custDataLst>
  </p:cSld>
  <p:clrMapOvr>
    <a:masterClrMapping/>
  </p:clrMapOvr>
  <p:transition advTm="1999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Handling Controversy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(1) Don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 avoid the subject; use it as an opportunity to discuss science on a topic in which most students are naturally interested.</a:t>
            </a:r>
          </a:p>
          <a:p>
            <a:r>
              <a:rPr lang="en-US" altLang="en-US"/>
              <a:t>(2) Try to keep the discussion within boundaries.</a:t>
            </a:r>
          </a:p>
          <a:p>
            <a:r>
              <a:rPr lang="en-US" altLang="en-US"/>
              <a:t>(3) Show respect for opposing views.</a:t>
            </a:r>
          </a:p>
        </p:txBody>
      </p:sp>
    </p:spTree>
    <p:custDataLst>
      <p:tags r:id="rId1"/>
    </p:custDataLst>
  </p:cSld>
  <p:clrMapOvr>
    <a:masterClrMapping/>
  </p:clrMapOvr>
  <p:transition advTm="1023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Handling Controversy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(4) Consider the whole spectrum of opinion.</a:t>
            </a:r>
          </a:p>
          <a:p>
            <a:r>
              <a:rPr lang="en-US" altLang="en-US"/>
              <a:t>(5) Seek common ground.</a:t>
            </a:r>
          </a:p>
          <a:p>
            <a:r>
              <a:rPr lang="en-US" altLang="en-US"/>
              <a:t>(6) Watch your language.</a:t>
            </a:r>
          </a:p>
          <a:p>
            <a:r>
              <a:rPr lang="en-US" altLang="en-US"/>
              <a:t>(7) Keep asking questions.</a:t>
            </a:r>
          </a:p>
        </p:txBody>
      </p:sp>
    </p:spTree>
    <p:custDataLst>
      <p:tags r:id="rId1"/>
    </p:custDataLst>
  </p:cSld>
  <p:clrMapOvr>
    <a:masterClrMapping/>
  </p:clrMapOvr>
  <p:transition advTm="1335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 Further Reading</a:t>
            </a:r>
          </a:p>
        </p:txBody>
      </p:sp>
      <p:pic>
        <p:nvPicPr>
          <p:cNvPr id="21508" name="Picture 4" descr="TeachSciClimCont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356711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09600" y="2438400"/>
            <a:ext cx="2895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Available from the American Scientific Affiliation; see their website at www.asa3.org</a:t>
            </a:r>
          </a:p>
        </p:txBody>
      </p:sp>
    </p:spTree>
    <p:custDataLst>
      <p:tags r:id="rId1"/>
    </p:custDataLst>
  </p:cSld>
  <p:clrMapOvr>
    <a:masterClrMapping/>
  </p:clrMapOvr>
  <p:transition advTm="184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End…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… but not of the controversy, not for a long time!</a:t>
            </a:r>
          </a:p>
        </p:txBody>
      </p:sp>
    </p:spTree>
    <p:custDataLst>
      <p:tags r:id="rId1"/>
    </p:custDataLst>
  </p:cSld>
  <p:clrMapOvr>
    <a:masterClrMapping/>
  </p:clrMapOvr>
  <p:transition advTm="89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Controversy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There are a number of areas of controversy in science teaching today.</a:t>
            </a:r>
          </a:p>
          <a:p>
            <a:r>
              <a:rPr lang="en-US" altLang="en-US"/>
              <a:t>Our concern here is the Creation-Evolution dispute.</a:t>
            </a:r>
          </a:p>
        </p:txBody>
      </p:sp>
    </p:spTree>
    <p:custDataLst>
      <p:tags r:id="rId1"/>
    </p:custDataLst>
  </p:cSld>
  <p:clrMapOvr>
    <a:masterClrMapping/>
  </p:clrMapOvr>
  <p:transition advTm="86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Controversy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Teachers are typically caught in the middle:</a:t>
            </a:r>
          </a:p>
          <a:p>
            <a:pPr lvl="1"/>
            <a:r>
              <a:rPr lang="en-US" altLang="en-US"/>
              <a:t>If they teach evolution, they get flack from evangelical parents.</a:t>
            </a:r>
          </a:p>
          <a:p>
            <a:pPr lvl="1"/>
            <a:r>
              <a:rPr lang="en-US" altLang="en-US"/>
              <a:t>If they teach creation, they get flack from some other parents.</a:t>
            </a:r>
          </a:p>
          <a:p>
            <a:pPr lvl="1"/>
            <a:r>
              <a:rPr lang="en-US" altLang="en-US"/>
              <a:t>If they teach neither or both, they also get complaints.</a:t>
            </a:r>
          </a:p>
          <a:p>
            <a:r>
              <a:rPr lang="en-US" altLang="en-US"/>
              <a:t>What is a teacher to do?</a:t>
            </a:r>
          </a:p>
        </p:txBody>
      </p:sp>
    </p:spTree>
    <p:custDataLst>
      <p:tags r:id="rId1"/>
    </p:custDataLst>
  </p:cSld>
  <p:clrMapOvr>
    <a:masterClrMapping/>
  </p:clrMapOvr>
  <p:transition advTm="35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Science?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Two distinct definitions: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Explanation without invoking the supernatural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Explanation of how things really are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Confusion arises when people: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Switch back and forth between these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Assume the two definitions are equivalent</a:t>
            </a:r>
          </a:p>
          <a:p>
            <a:pPr>
              <a:lnSpc>
                <a:spcPct val="90000"/>
              </a:lnSpc>
            </a:pPr>
            <a:r>
              <a:rPr lang="en-US" altLang="en-US"/>
              <a:t>Part of the debate over whether creation or evolution is scientific comes in here.</a:t>
            </a:r>
          </a:p>
        </p:txBody>
      </p:sp>
    </p:spTree>
    <p:custDataLst>
      <p:tags r:id="rId1"/>
    </p:custDataLst>
  </p:cSld>
  <p:clrMapOvr>
    <a:masterClrMapping/>
  </p:clrMapOvr>
  <p:transition advTm="495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Science?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suggest that the teacher needs to clarify this ambiguity.</a:t>
            </a:r>
          </a:p>
          <a:p>
            <a:r>
              <a:rPr lang="en-US" altLang="en-US"/>
              <a:t>Treating the two definitions as equivalent is (in fact) to preach a philosophical or religious view:</a:t>
            </a:r>
          </a:p>
          <a:p>
            <a:pPr lvl="1"/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The cosmos is all that is, or ever was, or ever will be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– Carl Sagan, </a:t>
            </a:r>
            <a:r>
              <a:rPr lang="en-US" altLang="en-US" i="1"/>
              <a:t>Cosmos</a:t>
            </a: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410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Religion?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81200"/>
            <a:ext cx="7010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Also various definitions.  Consider these: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(1) Beliefs regarding ultimate reality.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(2) Worship of a supreme being.</a:t>
            </a:r>
          </a:p>
          <a:p>
            <a:pPr>
              <a:lnSpc>
                <a:spcPct val="90000"/>
              </a:lnSpc>
            </a:pPr>
            <a:r>
              <a:rPr lang="en-US" altLang="en-US"/>
              <a:t>According to definition (1), religion is already being taught in those classrooms where the worldview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evolutionism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is promoted.</a:t>
            </a:r>
          </a:p>
          <a:p>
            <a:pPr>
              <a:lnSpc>
                <a:spcPct val="90000"/>
              </a:lnSpc>
            </a:pPr>
            <a:r>
              <a:rPr lang="en-US" altLang="en-US"/>
              <a:t>According to definition (2), this is not what creationists are asking for in science classes.</a:t>
            </a:r>
          </a:p>
        </p:txBody>
      </p:sp>
    </p:spTree>
    <p:custDataLst>
      <p:tags r:id="rId1"/>
    </p:custDataLst>
  </p:cSld>
  <p:clrMapOvr>
    <a:masterClrMapping/>
  </p:clrMapOvr>
  <p:transition advTm="442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 We Teach Science in a Publicly-Funded Setting?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Public funding does not remove one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responsibility to teach truth.</a:t>
            </a:r>
          </a:p>
          <a:p>
            <a:r>
              <a:rPr lang="en-US" altLang="en-US"/>
              <a:t>But it does raise questions re/ fairness in a pluralistic society.</a:t>
            </a:r>
          </a:p>
          <a:p>
            <a:pPr lvl="1"/>
            <a:r>
              <a:rPr lang="en-US" altLang="en-US"/>
              <a:t>Taxpayers are rightly incensed if they feel they are paying the salaries of people who are attacking their worldviews.</a:t>
            </a:r>
          </a:p>
          <a:p>
            <a:r>
              <a:rPr lang="en-US" altLang="en-US"/>
              <a:t>Obviously parents can send their children to private schools (&amp; many are).</a:t>
            </a:r>
          </a:p>
        </p:txBody>
      </p:sp>
    </p:spTree>
    <p:custDataLst>
      <p:tags r:id="rId1"/>
    </p:custDataLst>
  </p:cSld>
  <p:clrMapOvr>
    <a:masterClrMapping/>
  </p:clrMapOvr>
  <p:transition advTm="46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 We Teach Science in a Publicly-Funded Setting?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still does not alleviate the problem that they are helping finance public education.</a:t>
            </a:r>
          </a:p>
          <a:p>
            <a:r>
              <a:rPr lang="en-US" altLang="en-US"/>
              <a:t>This raises the question whether the 1</a:t>
            </a:r>
            <a:r>
              <a:rPr lang="en-US" altLang="en-US" baseline="30000"/>
              <a:t>st</a:t>
            </a:r>
            <a:r>
              <a:rPr lang="en-US" altLang="en-US"/>
              <a:t> amendment re/ established religion is consistent with public schooling.</a:t>
            </a:r>
          </a:p>
          <a:p>
            <a:r>
              <a:rPr lang="en-US" altLang="en-US"/>
              <a:t>Perhaps we need to adopt a voucher system as most other western democracies have done.</a:t>
            </a:r>
          </a:p>
        </p:txBody>
      </p:sp>
    </p:spTree>
    <p:custDataLst>
      <p:tags r:id="rId1"/>
    </p:custDataLst>
  </p:cSld>
  <p:clrMapOvr>
    <a:masterClrMapping/>
  </p:clrMapOvr>
  <p:transition advTm="808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Recognizing the </a:t>
            </a:r>
            <a:br>
              <a:rPr lang="en-US" altLang="en-US"/>
            </a:br>
            <a:r>
              <a:rPr lang="en-US" altLang="en-US"/>
              <a:t>Limits of Science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Science is empirically based, and operates with a limited data base.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does best with mathematical and mechanical models.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has problems handling the operation of the intellect.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So if an intellect was involved in the origin &amp; operation of the universe, we may be missing something.</a:t>
            </a:r>
          </a:p>
        </p:txBody>
      </p:sp>
    </p:spTree>
    <p:custDataLst>
      <p:tags r:id="rId1"/>
    </p:custDataLst>
  </p:cSld>
  <p:clrMapOvr>
    <a:masterClrMapping/>
  </p:clrMapOvr>
  <p:transition advTm="1422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5.4|29.6|6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8.6|7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3.3|22.2|5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9|34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7.5|27.3|33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6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|3.9|6.6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3|10|11.1|1.3|9.7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1|2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2|4.3|9|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5|4.4|7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9.4|1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86.1|8.3|9.1"/>
</p:tagLst>
</file>

<file path=ppt/theme/theme1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106</TotalTime>
  <Words>717</Words>
  <Application>Microsoft Office PowerPoint</Application>
  <PresentationFormat>On-screen Show (4:3)</PresentationFormat>
  <Paragraphs>73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Cascade</vt:lpstr>
      <vt:lpstr>Teaching Science Amidst Controversy</vt:lpstr>
      <vt:lpstr>The Controversy</vt:lpstr>
      <vt:lpstr>The Controversy</vt:lpstr>
      <vt:lpstr>What is Science?</vt:lpstr>
      <vt:lpstr>What is Science?</vt:lpstr>
      <vt:lpstr>What is Religion?</vt:lpstr>
      <vt:lpstr>Can We Teach Science in a Publicly-Funded Setting?</vt:lpstr>
      <vt:lpstr>Can We Teach Science in a Publicly-Funded Setting?</vt:lpstr>
      <vt:lpstr>Recognizing the  Limits of Science</vt:lpstr>
      <vt:lpstr>Recognizing the  Limits of Science</vt:lpstr>
      <vt:lpstr>Distinguishing Known from Unknown, Fact from Theory</vt:lpstr>
      <vt:lpstr>Some Suggestions</vt:lpstr>
      <vt:lpstr>Discussing Open Questions</vt:lpstr>
      <vt:lpstr>Handling Controversy</vt:lpstr>
      <vt:lpstr>Handling Controversy</vt:lpstr>
      <vt:lpstr>For Further Reading</vt:lpstr>
      <vt:lpstr>The End…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Science in Controversy</dc:title>
  <dc:creator>rnewman</dc:creator>
  <cp:lastModifiedBy>Newman</cp:lastModifiedBy>
  <cp:revision>39</cp:revision>
  <dcterms:created xsi:type="dcterms:W3CDTF">2007-03-22T14:13:50Z</dcterms:created>
  <dcterms:modified xsi:type="dcterms:W3CDTF">2015-07-09T14:36:10Z</dcterms:modified>
</cp:coreProperties>
</file>