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8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00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0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9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6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7" name="Rectangle 7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18B04B-CA56-4D4F-9806-7CF28FD92A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2A2DC-74FF-4F5A-B96F-C24ECFCA6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07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647B6-BE10-477B-81D5-24CAEDE80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6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57C366-94B1-4902-892B-33B177AD9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07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E0A5E-B61E-47C6-8FBC-859E5FAC5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3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89BA7-2B17-4231-B766-DCD45BA30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8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02B6-2DED-47F8-AF4A-9224A8D4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0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5867-7499-4FC9-A039-B15F1012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67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CB98C-2421-4A76-B46A-7E4330271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36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764F3-FF09-471E-BDB1-3CB4B82D1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50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70D59-4F20-47B7-9DA5-B959C164C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66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5CE8D-3C15-4623-822C-C9EB1290A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3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EC056D-8F1F-448E-8DD7-3A5334A6EC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Spiritual Drama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Acting Out Biblical Truths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33796" name="Picture 4" descr="BD0510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3281363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pirDram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Tabernacle/</a:t>
            </a:r>
            <a:br>
              <a:rPr lang="en-US" altLang="en-US"/>
            </a:br>
            <a:r>
              <a:rPr lang="en-US" altLang="en-US"/>
              <a:t>Temple Service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tabernacle/temple is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house.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Access is restricted for sinful humans.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closer to the inner part, the more restriction.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Only with sacrifice may one come near.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Only one suitably holy may enter the most holy place.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glory of God is a consuming fire.</a:t>
            </a:r>
          </a:p>
        </p:txBody>
      </p:sp>
      <p:pic>
        <p:nvPicPr>
          <p:cNvPr id="46084" name="Picture 4" descr="high-pri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587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4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Circumcision: the Action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Removal of flesh from the male sexual organ</a:t>
            </a:r>
          </a:p>
          <a:p>
            <a:r>
              <a:rPr lang="en-US" altLang="en-US" sz="2400"/>
              <a:t>Done on the eighth day for newborns</a:t>
            </a:r>
          </a:p>
          <a:p>
            <a:r>
              <a:rPr lang="en-US" altLang="en-US" sz="2400"/>
              <a:t>Any male not circumcised is to be cut off from God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s people.</a:t>
            </a:r>
          </a:p>
          <a:p>
            <a:r>
              <a:rPr lang="en-US" altLang="en-US" sz="2400"/>
              <a:t>Is this an acted parable?</a:t>
            </a:r>
          </a:p>
        </p:txBody>
      </p:sp>
      <p:pic>
        <p:nvPicPr>
          <p:cNvPr id="47110" name="Picture 6" descr="circumcis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0650" y="1905000"/>
            <a:ext cx="30099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2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Circumcision: its Meaning?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Removal of flesh from male organ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Removal of sinful flesh?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Cutting off of the promised seed?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Done on the eighth day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Jesus rises on the eighth day, showing that God accepted his atoning death.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Any male not circumcised is cut off.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one comes to the Father but by Me.</a:t>
            </a:r>
          </a:p>
        </p:txBody>
      </p:sp>
    </p:spTree>
    <p:custDataLst>
      <p:tags r:id="rId1"/>
    </p:custDataLst>
  </p:cSld>
  <p:clrMapOvr>
    <a:masterClrMapping/>
  </p:clrMapOvr>
  <p:transition advTm="33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Testament Liturgy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NT is less liturgical than the OT.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Perhaps this is due to the non-localized nature of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people, after the Gospel goes out to the Gentiles.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Still, there are at least two liturgical actions: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Baptism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Lord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Supper</a:t>
            </a:r>
          </a:p>
        </p:txBody>
      </p:sp>
    </p:spTree>
    <p:custDataLst>
      <p:tags r:id="rId1"/>
    </p:custDataLst>
  </p:cSld>
  <p:clrMapOvr>
    <a:masterClrMapping/>
  </p:clrMapOvr>
  <p:transition advTm="30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Baptism: the Action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new convert is cleansed by washing.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follows his/her confession of Christ.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Among immersionists, the convert is buried in water.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Among affusionists, the convert is covered with poured water.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Among aspersionists, the convert is sprinkled with water.</a:t>
            </a:r>
          </a:p>
        </p:txBody>
      </p:sp>
      <p:pic>
        <p:nvPicPr>
          <p:cNvPr id="50182" name="Picture 6" descr="baptis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4475" y="1905000"/>
            <a:ext cx="27606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6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Baptism: its Meaning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washing signifies cleansing (by the Spirit) due to our identification with Christ.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Immersion – death, burial &amp; resurrection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Affusion – Holy Spirit is poured out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Aspersion – recalls OT sprinkling ceremonies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ceremony is a picture of the believer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s being born again to a new life.</a:t>
            </a:r>
          </a:p>
        </p:txBody>
      </p:sp>
      <p:pic>
        <p:nvPicPr>
          <p:cNvPr id="51206" name="Picture 6" descr="baptism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92375"/>
            <a:ext cx="3810000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4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Lord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Supper: the Action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Believers gather for a symbolic meal.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There are two elements: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Bread, often unleavened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Fruit of the vine, sometimes wine, sometimes juice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elements are eaten/drunk along with words of explanation and  thanksgiving.</a:t>
            </a:r>
          </a:p>
        </p:txBody>
      </p:sp>
      <p:pic>
        <p:nvPicPr>
          <p:cNvPr id="52230" name="Picture 6" descr="LordsSupp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733675"/>
            <a:ext cx="3810000" cy="2455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6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Lord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Supper: Meaning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8100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The meal: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Looks back to Last Supper &amp; Crucifixion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Looks forward to Messianic Banquet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 elements: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The bread (sustenance) = Jesus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 body broken.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The wine (joy) pictures Jesus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 blood poured out.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 quantity: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Just a taste; this is not the real thing!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Wait till you see what God has in store for us!</a:t>
            </a:r>
          </a:p>
        </p:txBody>
      </p:sp>
      <p:pic>
        <p:nvPicPr>
          <p:cNvPr id="53254" name="Picture 6" descr="LordsSupper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711450"/>
            <a:ext cx="3810000" cy="250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9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 (of this talk)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But why don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we begin to think about what God is telling us in these things?</a:t>
            </a:r>
          </a:p>
        </p:txBody>
      </p:sp>
    </p:spTree>
    <p:custDataLst>
      <p:tags r:id="rId1"/>
    </p:custDataLst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Parables as Spiritual Drama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Most of us are familiar with Jesus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 parables.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 most of the parables Jesus told, a spiritual truth is taught by an earthly story.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Some examples of Jesus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 parables: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Prodigal Son (Luke 15)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Sower (Matthew 13)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Hidden Treasure (Matthew 13)</a:t>
            </a:r>
          </a:p>
        </p:txBody>
      </p:sp>
      <p:pic>
        <p:nvPicPr>
          <p:cNvPr id="34822" name="Picture 6" descr="JesTeac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11425"/>
            <a:ext cx="3810000" cy="290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4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Sower </a:t>
            </a:r>
            <a:br>
              <a:rPr lang="en-US" altLang="en-US"/>
            </a:br>
            <a:r>
              <a:rPr lang="en-US" altLang="en-US"/>
              <a:t>(Matt 13, Mark 4, Luke 8)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sower scatters seed.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message of the Kingdom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falls on various kinds of soil.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Different responses to the Gospel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Pathway – doesn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t sink in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Thin soil – doesn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t form good roots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Thorny soil – stifled by competition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Good soil – produces, but various yields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does produce an abundant crop.</a:t>
            </a:r>
          </a:p>
        </p:txBody>
      </p:sp>
      <p:pic>
        <p:nvPicPr>
          <p:cNvPr id="35845" name="Picture 5" descr="S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7494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73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Acted Parables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Not so well known as spoken parables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 have several of these in the OT: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Jeremiah &amp; the clay pot (Jeremiah 19)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Hosea &amp; wife Gomer (Hosea 1-3)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Jesus, too, acted out parables: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Cursing the fig tree (Matthew 21)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Cleansing the temple (Matthew 21)</a:t>
            </a:r>
          </a:p>
        </p:txBody>
      </p:sp>
      <p:pic>
        <p:nvPicPr>
          <p:cNvPr id="41990" name="Picture 6" descr="Cleansing Temple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93913"/>
            <a:ext cx="3810000" cy="373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12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Hosea &amp; Gomer (Hosea 1-3)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Hosea marries an adulterous wife.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God chooses sinful, unfaithful Israel.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They have children, or Gomer does!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Israel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s offspring don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t look like God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Gomer runs off.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Israel departs into idolatry.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Gomer is bought back by Hosea.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Israel redeemed by God.</a:t>
            </a:r>
          </a:p>
        </p:txBody>
      </p:sp>
      <p:pic>
        <p:nvPicPr>
          <p:cNvPr id="37894" name="Picture 6" descr="hosea&amp;gom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913" y="1905000"/>
            <a:ext cx="3635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8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Cursing the Fig Tree (Mt 21)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Jesus sees a fig tree in leaf, implying fruit.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Israel professes to be God’s people.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When examined more closely, it has no fruit.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Israel’s behavior contradicts its profession.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Jesus pronounces a curse on the tree.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God pronounces a curse on the nation.</a:t>
            </a:r>
          </a:p>
        </p:txBody>
      </p:sp>
      <p:pic>
        <p:nvPicPr>
          <p:cNvPr id="38918" name="Picture 6" descr="fig tree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905000"/>
            <a:ext cx="33670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3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Liturgy as Acted Parable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2" name="Picture 4" descr="high-pri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54338"/>
            <a:ext cx="2425700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Liturgy as Acted Parable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It appears that the liturgical practices of both OT and NT are acted parables.</a:t>
            </a:r>
          </a:p>
          <a:p>
            <a:r>
              <a:rPr lang="en-US" altLang="en-US" sz="2800"/>
              <a:t>Take sacrifice:</a:t>
            </a:r>
          </a:p>
          <a:p>
            <a:pPr lvl="1"/>
            <a:r>
              <a:rPr lang="en-US" altLang="en-US" sz="2400"/>
              <a:t>An innocent animal is killed to pay for the sin of the guilty.</a:t>
            </a:r>
          </a:p>
          <a:p>
            <a:pPr lvl="1"/>
            <a:r>
              <a:rPr lang="en-US" altLang="en-US" sz="2400"/>
              <a:t>The animal must be without physical blemish.</a:t>
            </a:r>
          </a:p>
          <a:p>
            <a:pPr lvl="1"/>
            <a:r>
              <a:rPr lang="en-US" altLang="en-US" sz="2400"/>
              <a:t>The person offering the sacrifice confesses his/her sins over the animal before its throat is cut.</a:t>
            </a:r>
          </a:p>
          <a:p>
            <a:pPr lvl="1"/>
            <a:r>
              <a:rPr lang="en-US" altLang="en-US" sz="2400"/>
              <a:t>The animal is then burned up in the altar fire.</a:t>
            </a:r>
          </a:p>
        </p:txBody>
      </p:sp>
    </p:spTree>
    <p:custDataLst>
      <p:tags r:id="rId1"/>
    </p:custDataLst>
  </p:cSld>
  <p:clrMapOvr>
    <a:masterClrMapping/>
  </p:clrMapOvr>
  <p:transition advTm="29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Sacrifice as Parable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An innocent animal dies for the sin of the guilty.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Jesus dies for sinners.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animal must be without physical blemish.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Jesus had no spiritual blemish.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sacrificer confesses sin over the animal before its throat is cut.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Those who trust in Jesus lay their sins on Him.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animal is burned up in the altar fire.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Jesus takes the punishment of hell we deserve.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</p:txBody>
      </p:sp>
      <p:pic>
        <p:nvPicPr>
          <p:cNvPr id="45061" name="Picture 5" descr="BD0770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304800"/>
            <a:ext cx="109378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4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4|0.9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1|4.7|4.8|4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3.8|3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|3.7|3.9|2.3|5.6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|15.8|3.2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1|3.6|2.6|6.1|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6|6.8|4.4|1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2.7|1.6|8.5|1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8|4|19.8|3.4|9.6|9.5|31|1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2|2|5.3|1.9|2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7.7|21.7|4.2|5.7|16.7|9.3|23|22.2|3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2|27|75.7|2.2|56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4.5|4.5|3.2|3.8|2.9|1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3.1|4.4|3.1|3.8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1|2.2|5.5|3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6|3|2.6|4.3|4.3|3.4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121</TotalTime>
  <Words>897</Words>
  <Application>Microsoft Office PowerPoint</Application>
  <PresentationFormat>On-screen Show (4:3)</PresentationFormat>
  <Paragraphs>117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Blueprint</vt:lpstr>
      <vt:lpstr>Spiritual Drama</vt:lpstr>
      <vt:lpstr>Parables as Spiritual Drama</vt:lpstr>
      <vt:lpstr>The Sower  (Matt 13, Mark 4, Luke 8)</vt:lpstr>
      <vt:lpstr>Acted Parables</vt:lpstr>
      <vt:lpstr>Hosea &amp; Gomer (Hosea 1-3)</vt:lpstr>
      <vt:lpstr>Cursing the Fig Tree (Mt 21)</vt:lpstr>
      <vt:lpstr>Liturgy as Acted Parable</vt:lpstr>
      <vt:lpstr>Liturgy as Acted Parable</vt:lpstr>
      <vt:lpstr>Sacrifice as Parable</vt:lpstr>
      <vt:lpstr>The Tabernacle/ Temple Service</vt:lpstr>
      <vt:lpstr>Circumcision: the Action</vt:lpstr>
      <vt:lpstr>Circumcision: its Meaning?</vt:lpstr>
      <vt:lpstr>New Testament Liturgy</vt:lpstr>
      <vt:lpstr>Baptism: the Action</vt:lpstr>
      <vt:lpstr>Baptism: its Meaning</vt:lpstr>
      <vt:lpstr>The Lord's Supper: the Action</vt:lpstr>
      <vt:lpstr>The Lord's Supper: Meaning</vt:lpstr>
      <vt:lpstr>The End (of this talk)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Drama</dc:title>
  <dc:creator>RC Newman</dc:creator>
  <cp:lastModifiedBy>Newman</cp:lastModifiedBy>
  <cp:revision>73</cp:revision>
  <cp:lastPrinted>1601-01-01T00:00:00Z</cp:lastPrinted>
  <dcterms:created xsi:type="dcterms:W3CDTF">2003-10-08T17:23:39Z</dcterms:created>
  <dcterms:modified xsi:type="dcterms:W3CDTF">2015-07-09T14:17:06Z</dcterms:modified>
</cp:coreProperties>
</file>