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71" r:id="rId7"/>
    <p:sldId id="272" r:id="rId8"/>
    <p:sldId id="273" r:id="rId9"/>
    <p:sldId id="274" r:id="rId10"/>
    <p:sldId id="275" r:id="rId11"/>
    <p:sldId id="276" r:id="rId12"/>
    <p:sldId id="277" r:id="rId13"/>
    <p:sldId id="261" r:id="rId14"/>
    <p:sldId id="270" r:id="rId15"/>
    <p:sldId id="262" r:id="rId16"/>
    <p:sldId id="263" r:id="rId17"/>
    <p:sldId id="264" r:id="rId18"/>
    <p:sldId id="265" r:id="rId19"/>
    <p:sldId id="285" r:id="rId20"/>
    <p:sldId id="266" r:id="rId21"/>
    <p:sldId id="267" r:id="rId22"/>
    <p:sldId id="268" r:id="rId23"/>
    <p:sldId id="269" r:id="rId24"/>
    <p:sldId id="278" r:id="rId25"/>
    <p:sldId id="279" r:id="rId26"/>
    <p:sldId id="280" r:id="rId27"/>
    <p:sldId id="281" r:id="rId28"/>
    <p:sldId id="282" r:id="rId29"/>
    <p:sldId id="283" r:id="rId30"/>
    <p:sldId id="284" r:id="rId31"/>
    <p:sldId id="286" r:id="rId32"/>
    <p:sldId id="287" r:id="rId33"/>
    <p:sldId id="288" r:id="rId34"/>
    <p:sldId id="293" r:id="rId35"/>
    <p:sldId id="292" r:id="rId36"/>
    <p:sldId id="289" r:id="rId37"/>
    <p:sldId id="290" r:id="rId38"/>
    <p:sldId id="291"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3" r:id="rId57"/>
    <p:sldId id="311" r:id="rId58"/>
    <p:sldId id="312" r:id="rId59"/>
    <p:sldId id="314" r:id="rId60"/>
    <p:sldId id="315" r:id="rId61"/>
    <p:sldId id="316" r:id="rId62"/>
    <p:sldId id="317" r:id="rId63"/>
    <p:sldId id="318" r:id="rId64"/>
    <p:sldId id="319" r:id="rId65"/>
    <p:sldId id="324" r:id="rId66"/>
    <p:sldId id="325" r:id="rId67"/>
    <p:sldId id="326" r:id="rId68"/>
    <p:sldId id="327" r:id="rId69"/>
    <p:sldId id="328" r:id="rId70"/>
    <p:sldId id="329" r:id="rId71"/>
    <p:sldId id="330" r:id="rId72"/>
    <p:sldId id="331" r:id="rId73"/>
    <p:sldId id="332" r:id="rId74"/>
    <p:sldId id="333" r:id="rId75"/>
    <p:sldId id="320" r:id="rId76"/>
    <p:sldId id="334" r:id="rId77"/>
    <p:sldId id="335" r:id="rId78"/>
    <p:sldId id="336" r:id="rId79"/>
    <p:sldId id="338" r:id="rId80"/>
    <p:sldId id="339" r:id="rId81"/>
    <p:sldId id="355" r:id="rId82"/>
    <p:sldId id="340" r:id="rId83"/>
    <p:sldId id="356" r:id="rId84"/>
    <p:sldId id="321" r:id="rId85"/>
    <p:sldId id="341" r:id="rId86"/>
    <p:sldId id="342" r:id="rId87"/>
    <p:sldId id="344" r:id="rId88"/>
    <p:sldId id="343" r:id="rId89"/>
    <p:sldId id="345" r:id="rId90"/>
    <p:sldId id="322" r:id="rId91"/>
    <p:sldId id="346" r:id="rId92"/>
    <p:sldId id="348" r:id="rId93"/>
    <p:sldId id="347" r:id="rId94"/>
    <p:sldId id="349" r:id="rId95"/>
    <p:sldId id="350" r:id="rId96"/>
    <p:sldId id="323" r:id="rId97"/>
    <p:sldId id="351" r:id="rId98"/>
    <p:sldId id="352" r:id="rId99"/>
    <p:sldId id="353" r:id="rId100"/>
    <p:sldId id="354" r:id="rId101"/>
    <p:sldId id="357" r:id="rId102"/>
    <p:sldId id="358" r:id="rId103"/>
  </p:sldIdLst>
  <p:sldSz cx="9144000" cy="6858000" type="screen4x3"/>
  <p:notesSz cx="6858000" cy="9144000"/>
  <p:defaultTextStyle>
    <a:defPPr>
      <a:defRPr lang="en-US"/>
    </a:defPPr>
    <a:lvl1pPr algn="l" rtl="0" fontAlgn="base">
      <a:spcBef>
        <a:spcPct val="0"/>
      </a:spcBef>
      <a:spcAft>
        <a:spcPct val="0"/>
      </a:spcAft>
      <a:defRPr sz="1200" kern="1200">
        <a:solidFill>
          <a:schemeClr val="tx1"/>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58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8979"/>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A6D771E-49E3-4A1B-981B-C5664EE385F0}" type="slidenum">
              <a:rPr lang="en-US" altLang="en-US"/>
              <a:pPr/>
              <a:t>‹#›</a:t>
            </a:fld>
            <a:endParaRPr lang="en-US" altLang="en-US"/>
          </a:p>
        </p:txBody>
      </p:sp>
    </p:spTree>
    <p:extLst>
      <p:ext uri="{BB962C8B-B14F-4D97-AF65-F5344CB8AC3E}">
        <p14:creationId xmlns:p14="http://schemas.microsoft.com/office/powerpoint/2010/main" val="67381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5F02AE3-72AD-4B47-A27E-5009D97A5CCD}" type="slidenum">
              <a:rPr lang="en-US" altLang="en-US"/>
              <a:pPr/>
              <a:t>‹#›</a:t>
            </a:fld>
            <a:endParaRPr lang="en-US" altLang="en-US"/>
          </a:p>
        </p:txBody>
      </p:sp>
    </p:spTree>
    <p:extLst>
      <p:ext uri="{BB962C8B-B14F-4D97-AF65-F5344CB8AC3E}">
        <p14:creationId xmlns:p14="http://schemas.microsoft.com/office/powerpoint/2010/main" val="3243377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7461B60-81CC-44CF-8FCC-866BD5254BEF}" type="slidenum">
              <a:rPr lang="en-US" altLang="en-US"/>
              <a:pPr/>
              <a:t>‹#›</a:t>
            </a:fld>
            <a:endParaRPr lang="en-US" altLang="en-US"/>
          </a:p>
        </p:txBody>
      </p:sp>
    </p:spTree>
    <p:extLst>
      <p:ext uri="{BB962C8B-B14F-4D97-AF65-F5344CB8AC3E}">
        <p14:creationId xmlns:p14="http://schemas.microsoft.com/office/powerpoint/2010/main" val="6700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8F69459-6C4E-438D-A817-427C5D6EC6DD}" type="slidenum">
              <a:rPr lang="en-US" altLang="en-US"/>
              <a:pPr/>
              <a:t>‹#›</a:t>
            </a:fld>
            <a:endParaRPr lang="en-US" altLang="en-US"/>
          </a:p>
        </p:txBody>
      </p:sp>
    </p:spTree>
    <p:extLst>
      <p:ext uri="{BB962C8B-B14F-4D97-AF65-F5344CB8AC3E}">
        <p14:creationId xmlns:p14="http://schemas.microsoft.com/office/powerpoint/2010/main" val="1295286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DE1ABBC-365F-41C7-B997-1EEC82FB1AA3}" type="slidenum">
              <a:rPr lang="en-US" altLang="en-US"/>
              <a:pPr/>
              <a:t>‹#›</a:t>
            </a:fld>
            <a:endParaRPr lang="en-US" altLang="en-US"/>
          </a:p>
        </p:txBody>
      </p:sp>
    </p:spTree>
    <p:extLst>
      <p:ext uri="{BB962C8B-B14F-4D97-AF65-F5344CB8AC3E}">
        <p14:creationId xmlns:p14="http://schemas.microsoft.com/office/powerpoint/2010/main" val="1563869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28476B9E-B822-4FD6-92E2-77914FA4FBB1}" type="slidenum">
              <a:rPr lang="en-US" altLang="en-US"/>
              <a:pPr/>
              <a:t>‹#›</a:t>
            </a:fld>
            <a:endParaRPr lang="en-US" altLang="en-US"/>
          </a:p>
        </p:txBody>
      </p:sp>
    </p:spTree>
    <p:extLst>
      <p:ext uri="{BB962C8B-B14F-4D97-AF65-F5344CB8AC3E}">
        <p14:creationId xmlns:p14="http://schemas.microsoft.com/office/powerpoint/2010/main" val="2730449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5FB256CF-5DBE-4C5C-BC72-57BE2EB0F468}" type="slidenum">
              <a:rPr lang="en-US" altLang="en-US"/>
              <a:pPr/>
              <a:t>‹#›</a:t>
            </a:fld>
            <a:endParaRPr lang="en-US" altLang="en-US"/>
          </a:p>
        </p:txBody>
      </p:sp>
    </p:spTree>
    <p:extLst>
      <p:ext uri="{BB962C8B-B14F-4D97-AF65-F5344CB8AC3E}">
        <p14:creationId xmlns:p14="http://schemas.microsoft.com/office/powerpoint/2010/main" val="1918337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32CDA001-2335-4464-9E13-428C21B6B791}" type="slidenum">
              <a:rPr lang="en-US" altLang="en-US"/>
              <a:pPr/>
              <a:t>‹#›</a:t>
            </a:fld>
            <a:endParaRPr lang="en-US" altLang="en-US"/>
          </a:p>
        </p:txBody>
      </p:sp>
    </p:spTree>
    <p:extLst>
      <p:ext uri="{BB962C8B-B14F-4D97-AF65-F5344CB8AC3E}">
        <p14:creationId xmlns:p14="http://schemas.microsoft.com/office/powerpoint/2010/main" val="3988836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5A117503-CBF9-4A67-939D-FC20F9F3BE27}" type="slidenum">
              <a:rPr lang="en-US" altLang="en-US"/>
              <a:pPr/>
              <a:t>‹#›</a:t>
            </a:fld>
            <a:endParaRPr lang="en-US" altLang="en-US"/>
          </a:p>
        </p:txBody>
      </p:sp>
    </p:spTree>
    <p:extLst>
      <p:ext uri="{BB962C8B-B14F-4D97-AF65-F5344CB8AC3E}">
        <p14:creationId xmlns:p14="http://schemas.microsoft.com/office/powerpoint/2010/main" val="1276344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E6B1A7E-BA45-4B34-861D-11A60C03A9C5}" type="slidenum">
              <a:rPr lang="en-US" altLang="en-US"/>
              <a:pPr/>
              <a:t>‹#›</a:t>
            </a:fld>
            <a:endParaRPr lang="en-US" altLang="en-US"/>
          </a:p>
        </p:txBody>
      </p:sp>
    </p:spTree>
    <p:extLst>
      <p:ext uri="{BB962C8B-B14F-4D97-AF65-F5344CB8AC3E}">
        <p14:creationId xmlns:p14="http://schemas.microsoft.com/office/powerpoint/2010/main" val="2192971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1B21AF5-D069-4802-91F9-A284EA9D3EA5}" type="slidenum">
              <a:rPr lang="en-US" altLang="en-US"/>
              <a:pPr/>
              <a:t>‹#›</a:t>
            </a:fld>
            <a:endParaRPr lang="en-US" altLang="en-US"/>
          </a:p>
        </p:txBody>
      </p:sp>
    </p:spTree>
    <p:extLst>
      <p:ext uri="{BB962C8B-B14F-4D97-AF65-F5344CB8AC3E}">
        <p14:creationId xmlns:p14="http://schemas.microsoft.com/office/powerpoint/2010/main" val="2932881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1FDBE96-3629-4CEE-A4FC-FC34F8128E26}"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1.xml"/><Relationship Id="rId1" Type="http://schemas.openxmlformats.org/officeDocument/2006/relationships/tags" Target="../tags/tag44.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6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1.xml"/><Relationship Id="rId1" Type="http://schemas.openxmlformats.org/officeDocument/2006/relationships/tags" Target="../tags/tag27.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6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1.xml"/><Relationship Id="rId1" Type="http://schemas.openxmlformats.org/officeDocument/2006/relationships/tags" Target="../tags/tag31.xml"/></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7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1.xml"/><Relationship Id="rId1" Type="http://schemas.openxmlformats.org/officeDocument/2006/relationships/tags" Target="../tags/tag35.xml"/></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8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1.xml"/><Relationship Id="rId1" Type="http://schemas.openxmlformats.org/officeDocument/2006/relationships/tags" Target="../tags/tag38.xml"/></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9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1.xml"/><Relationship Id="rId1" Type="http://schemas.openxmlformats.org/officeDocument/2006/relationships/tags" Target="../tags/tag41.xml"/></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9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lane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533400"/>
            <a:ext cx="4762500" cy="5829300"/>
          </a:xfrm>
          <a:prstGeom prst="rect">
            <a:avLst/>
          </a:prstGeom>
          <a:noFill/>
          <a:extLst>
            <a:ext uri="{909E8E84-426E-40DD-AFC4-6F175D3DCCD1}">
              <a14:hiddenFill xmlns:a14="http://schemas.microsoft.com/office/drawing/2010/main">
                <a:solidFill>
                  <a:srgbClr val="FFFFFF"/>
                </a:solidFill>
              </a14:hiddenFill>
            </a:ext>
          </a:extLst>
        </p:spPr>
      </p:pic>
      <p:sp>
        <p:nvSpPr>
          <p:cNvPr id="2050" name="Rectangle 2"/>
          <p:cNvSpPr>
            <a:spLocks noGrp="1" noChangeArrowheads="1"/>
          </p:cNvSpPr>
          <p:nvPr>
            <p:ph type="ctrTitle"/>
          </p:nvPr>
        </p:nvSpPr>
        <p:spPr/>
        <p:txBody>
          <a:bodyPr/>
          <a:lstStyle/>
          <a:p>
            <a:r>
              <a:rPr lang="en-US" altLang="en-US" sz="6000"/>
              <a:t>The Solar System</a:t>
            </a:r>
          </a:p>
        </p:txBody>
      </p:sp>
      <p:sp>
        <p:nvSpPr>
          <p:cNvPr id="2051" name="Rectangle 3"/>
          <p:cNvSpPr>
            <a:spLocks noGrp="1" noChangeArrowheads="1"/>
          </p:cNvSpPr>
          <p:nvPr>
            <p:ph type="subTitle" idx="1"/>
          </p:nvPr>
        </p:nvSpPr>
        <p:spPr>
          <a:xfrm>
            <a:off x="1371600" y="3352800"/>
            <a:ext cx="6400800" cy="1752600"/>
          </a:xfrm>
        </p:spPr>
        <p:txBody>
          <a:bodyPr/>
          <a:lstStyle/>
          <a:p>
            <a:r>
              <a:rPr lang="en-US" altLang="en-US"/>
              <a:t>Robert C. Newman</a:t>
            </a:r>
          </a:p>
        </p:txBody>
      </p:sp>
      <p:pic>
        <p:nvPicPr>
          <p:cNvPr id="2" name="SolarSystem.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609600" y="5562600"/>
            <a:ext cx="609600" cy="609600"/>
          </a:xfrm>
          <a:prstGeom prst="rect">
            <a:avLst/>
          </a:prstGeom>
        </p:spPr>
      </p:pic>
    </p:spTree>
    <p:custDataLst>
      <p:tags r:id="rId1"/>
    </p:custDataLst>
  </p:cSld>
  <p:clrMapOvr>
    <a:masterClrMapping/>
  </p:clrMapOvr>
  <p:transition advTm="4629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p:cTn id="11" dur="500" fill="hold"/>
                                        <p:tgtEl>
                                          <p:spTgt spid="2050"/>
                                        </p:tgtEl>
                                        <p:attrNameLst>
                                          <p:attrName>ppt_w</p:attrName>
                                        </p:attrNameLst>
                                      </p:cBhvr>
                                      <p:tavLst>
                                        <p:tav tm="0">
                                          <p:val>
                                            <p:fltVal val="0"/>
                                          </p:val>
                                        </p:tav>
                                        <p:tav tm="100000">
                                          <p:val>
                                            <p:strVal val="#ppt_w"/>
                                          </p:val>
                                        </p:tav>
                                      </p:tavLst>
                                    </p:anim>
                                    <p:anim calcmode="lin" valueType="num">
                                      <p:cBhvr>
                                        <p:cTn id="12" dur="500" fill="hold"/>
                                        <p:tgtEl>
                                          <p:spTgt spid="2050"/>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51">
                                            <p:txEl>
                                              <p:pRg st="0" end="0"/>
                                            </p:txEl>
                                          </p:spTgt>
                                        </p:tgtEl>
                                        <p:attrNameLst>
                                          <p:attrName>style.visibility</p:attrName>
                                        </p:attrNameLst>
                                      </p:cBhvr>
                                      <p:to>
                                        <p:strVal val="visible"/>
                                      </p:to>
                                    </p:set>
                                    <p:animEffect transition="in" filter="checkerboard(across)">
                                      <p:cBhvr>
                                        <p:cTn id="17" dur="500"/>
                                        <p:tgtEl>
                                          <p:spTgt spid="2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8" fill="hold" display="0">
                  <p:stCondLst>
                    <p:cond delay="indefinite"/>
                  </p:stCondLst>
                  <p:endCondLst>
                    <p:cond evt="onStopAudio" delay="0">
                      <p:tgtEl>
                        <p:sldTgt/>
                      </p:tgtEl>
                    </p:cond>
                  </p:endCondLst>
                </p:cTn>
                <p:tgtEl>
                  <p:spTgt spid="2"/>
                </p:tgtEl>
              </p:cMediaNode>
            </p:audio>
          </p:childTnLst>
        </p:cTn>
      </p:par>
    </p:tnLst>
    <p:bldLst>
      <p:bldP spid="2050" grpId="0"/>
      <p:bldP spid="205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EuropeNight"/>
          <p:cNvPicPr>
            <a:picLocks noChangeAspect="1" noChangeArrowheads="1"/>
          </p:cNvPicPr>
          <p:nvPr/>
        </p:nvPicPr>
        <p:blipFill>
          <a:blip r:embed="rId2">
            <a:extLst>
              <a:ext uri="{28A0092B-C50C-407E-A947-70E740481C1C}">
                <a14:useLocalDpi xmlns:a14="http://schemas.microsoft.com/office/drawing/2010/main" val="0"/>
              </a:ext>
            </a:extLst>
          </a:blip>
          <a:srcRect l="5373" t="4762" r="5373" b="3572"/>
          <a:stretch>
            <a:fillRect/>
          </a:stretch>
        </p:blipFill>
        <p:spPr bwMode="auto">
          <a:xfrm>
            <a:off x="2514600" y="533400"/>
            <a:ext cx="4114800" cy="5867400"/>
          </a:xfrm>
          <a:prstGeom prst="rect">
            <a:avLst/>
          </a:prstGeom>
          <a:noFill/>
          <a:extLst>
            <a:ext uri="{909E8E84-426E-40DD-AFC4-6F175D3DCCD1}">
              <a14:hiddenFill xmlns:a14="http://schemas.microsoft.com/office/drawing/2010/main">
                <a:solidFill>
                  <a:srgbClr val="FFFFFF"/>
                </a:solidFill>
              </a14:hiddenFill>
            </a:ext>
          </a:extLst>
        </p:spPr>
      </p:pic>
      <p:sp>
        <p:nvSpPr>
          <p:cNvPr id="26629" name="Text Box 5"/>
          <p:cNvSpPr txBox="1">
            <a:spLocks noChangeArrowheads="1"/>
          </p:cNvSpPr>
          <p:nvPr/>
        </p:nvSpPr>
        <p:spPr bwMode="auto">
          <a:xfrm>
            <a:off x="1371600" y="1143000"/>
            <a:ext cx="2209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Night Scene</a:t>
            </a:r>
          </a:p>
        </p:txBody>
      </p:sp>
    </p:spTree>
  </p:cSld>
  <p:clrMapOvr>
    <a:masterClrMapping/>
  </p:clrMapOvr>
  <p:transition advTm="29473"/>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descr="Pluto&amp;Beyond"/>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228600" y="1541463"/>
            <a:ext cx="8686800" cy="3775075"/>
          </a:xfrm>
          <a:prstGeom prst="rect">
            <a:avLst/>
          </a:prstGeom>
          <a:noFill/>
          <a:extLst>
            <a:ext uri="{909E8E84-426E-40DD-AFC4-6F175D3DCCD1}">
              <a14:hiddenFill xmlns:a14="http://schemas.microsoft.com/office/drawing/2010/main">
                <a:solidFill>
                  <a:srgbClr val="FFFFFF"/>
                </a:solidFill>
              </a14:hiddenFill>
            </a:ext>
          </a:extLst>
        </p:spPr>
      </p:pic>
      <p:sp>
        <p:nvSpPr>
          <p:cNvPr id="117765" name="Text Box 5"/>
          <p:cNvSpPr txBox="1">
            <a:spLocks noChangeArrowheads="1"/>
          </p:cNvSpPr>
          <p:nvPr/>
        </p:nvSpPr>
        <p:spPr bwMode="auto">
          <a:xfrm>
            <a:off x="7239000" y="3352800"/>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a:t>Eris</a:t>
            </a:r>
          </a:p>
        </p:txBody>
      </p:sp>
    </p:spTree>
  </p:cSld>
  <p:clrMapOvr>
    <a:masterClrMapping/>
  </p:clrMapOvr>
  <p:transition advTm="50092"/>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6" name="Picture 4" descr="trans-neptunian-pluto-quaoar-sed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1113" y="0"/>
            <a:ext cx="65817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20837" name="Text Box 5"/>
          <p:cNvSpPr txBox="1">
            <a:spLocks noChangeArrowheads="1"/>
          </p:cNvSpPr>
          <p:nvPr/>
        </p:nvSpPr>
        <p:spPr bwMode="auto">
          <a:xfrm>
            <a:off x="1371600" y="5562600"/>
            <a:ext cx="990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HAUMEA</a:t>
            </a:r>
          </a:p>
        </p:txBody>
      </p:sp>
      <p:sp>
        <p:nvSpPr>
          <p:cNvPr id="120838" name="Text Box 6"/>
          <p:cNvSpPr txBox="1">
            <a:spLocks noChangeArrowheads="1"/>
          </p:cNvSpPr>
          <p:nvPr/>
        </p:nvSpPr>
        <p:spPr bwMode="auto">
          <a:xfrm>
            <a:off x="4419600" y="5562600"/>
            <a:ext cx="1295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MAKEMAKE</a:t>
            </a:r>
          </a:p>
        </p:txBody>
      </p:sp>
    </p:spTree>
  </p:cSld>
  <p:clrMapOvr>
    <a:masterClrMapping/>
  </p:clrMapOvr>
  <p:transition advTm="112331"/>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63" name="Picture 7" descr="satell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90563"/>
            <a:ext cx="8153400" cy="5426075"/>
          </a:xfrm>
          <a:prstGeom prst="rect">
            <a:avLst/>
          </a:prstGeom>
          <a:noFill/>
          <a:extLst>
            <a:ext uri="{909E8E84-426E-40DD-AFC4-6F175D3DCCD1}">
              <a14:hiddenFill xmlns:a14="http://schemas.microsoft.com/office/drawing/2010/main">
                <a:solidFill>
                  <a:srgbClr val="FFFFFF"/>
                </a:solidFill>
              </a14:hiddenFill>
            </a:ext>
          </a:extLst>
        </p:spPr>
      </p:pic>
      <p:sp>
        <p:nvSpPr>
          <p:cNvPr id="121860" name="Rectangle 4"/>
          <p:cNvSpPr>
            <a:spLocks noGrp="1" noChangeArrowheads="1"/>
          </p:cNvSpPr>
          <p:nvPr>
            <p:ph type="ctrTitle"/>
          </p:nvPr>
        </p:nvSpPr>
        <p:spPr/>
        <p:txBody>
          <a:bodyPr/>
          <a:lstStyle/>
          <a:p>
            <a:r>
              <a:rPr lang="en-US" altLang="en-US"/>
              <a:t>The End</a:t>
            </a:r>
          </a:p>
        </p:txBody>
      </p:sp>
      <p:sp>
        <p:nvSpPr>
          <p:cNvPr id="121861"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2147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1860"/>
                                        </p:tgtEl>
                                        <p:attrNameLst>
                                          <p:attrName>style.visibility</p:attrName>
                                        </p:attrNameLst>
                                      </p:cBhvr>
                                      <p:to>
                                        <p:strVal val="visible"/>
                                      </p:to>
                                    </p:set>
                                    <p:anim calcmode="lin" valueType="num">
                                      <p:cBhvr>
                                        <p:cTn id="7" dur="500" fill="hold"/>
                                        <p:tgtEl>
                                          <p:spTgt spid="121860"/>
                                        </p:tgtEl>
                                        <p:attrNameLst>
                                          <p:attrName>ppt_w</p:attrName>
                                        </p:attrNameLst>
                                      </p:cBhvr>
                                      <p:tavLst>
                                        <p:tav tm="0">
                                          <p:val>
                                            <p:fltVal val="0"/>
                                          </p:val>
                                        </p:tav>
                                        <p:tav tm="100000">
                                          <p:val>
                                            <p:strVal val="#ppt_w"/>
                                          </p:val>
                                        </p:tav>
                                      </p:tavLst>
                                    </p:anim>
                                    <p:anim calcmode="lin" valueType="num">
                                      <p:cBhvr>
                                        <p:cTn id="8" dur="500" fill="hold"/>
                                        <p:tgtEl>
                                          <p:spTgt spid="12186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aral-na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28600"/>
            <a:ext cx="6400800" cy="6400800"/>
          </a:xfrm>
          <a:prstGeom prst="rect">
            <a:avLst/>
          </a:prstGeom>
          <a:noFill/>
          <a:extLst>
            <a:ext uri="{909E8E84-426E-40DD-AFC4-6F175D3DCCD1}">
              <a14:hiddenFill xmlns:a14="http://schemas.microsoft.com/office/drawing/2010/main">
                <a:solidFill>
                  <a:srgbClr val="FFFFFF"/>
                </a:solidFill>
              </a14:hiddenFill>
            </a:ext>
          </a:extLst>
        </p:spPr>
      </p:pic>
      <p:sp>
        <p:nvSpPr>
          <p:cNvPr id="27653" name="Text Box 5"/>
          <p:cNvSpPr txBox="1">
            <a:spLocks noChangeArrowheads="1"/>
          </p:cNvSpPr>
          <p:nvPr/>
        </p:nvSpPr>
        <p:spPr bwMode="auto">
          <a:xfrm>
            <a:off x="1676400" y="1600200"/>
            <a:ext cx="2590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Remains of the Aral Sea</a:t>
            </a:r>
          </a:p>
        </p:txBody>
      </p:sp>
    </p:spTree>
  </p:cSld>
  <p:clrMapOvr>
    <a:masterClrMapping/>
  </p:clrMapOvr>
  <p:transition advTm="16063"/>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58863"/>
            <a:ext cx="8153400" cy="4784725"/>
          </a:xfrm>
          <a:prstGeom prst="rect">
            <a:avLst/>
          </a:prstGeom>
          <a:noFill/>
          <a:extLst>
            <a:ext uri="{909E8E84-426E-40DD-AFC4-6F175D3DCCD1}">
              <a14:hiddenFill xmlns:a14="http://schemas.microsoft.com/office/drawing/2010/main">
                <a:solidFill>
                  <a:srgbClr val="FFFFFF"/>
                </a:solidFill>
              </a14:hiddenFill>
            </a:ext>
          </a:extLst>
        </p:spPr>
      </p:pic>
      <p:sp>
        <p:nvSpPr>
          <p:cNvPr id="28677" name="Text Box 5"/>
          <p:cNvSpPr txBox="1">
            <a:spLocks noChangeArrowheads="1"/>
          </p:cNvSpPr>
          <p:nvPr/>
        </p:nvSpPr>
        <p:spPr bwMode="auto">
          <a:xfrm>
            <a:off x="6781800" y="1676400"/>
            <a:ext cx="1371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Home</a:t>
            </a:r>
          </a:p>
        </p:txBody>
      </p:sp>
    </p:spTree>
  </p:cSld>
  <p:clrMapOvr>
    <a:masterClrMapping/>
  </p:clrMapOvr>
  <p:transition advTm="18957"/>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9" name="Picture 9" descr="TerrImpCraters00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949325"/>
            <a:ext cx="7620000" cy="5165725"/>
          </a:xfrm>
          <a:prstGeom prst="rect">
            <a:avLst/>
          </a:prstGeom>
          <a:noFill/>
          <a:extLst>
            <a:ext uri="{909E8E84-426E-40DD-AFC4-6F175D3DCCD1}">
              <a14:hiddenFill xmlns:a14="http://schemas.microsoft.com/office/drawing/2010/main">
                <a:solidFill>
                  <a:srgbClr val="FFFFFF"/>
                </a:solidFill>
              </a14:hiddenFill>
            </a:ext>
          </a:extLst>
        </p:spPr>
      </p:pic>
      <p:sp>
        <p:nvSpPr>
          <p:cNvPr id="10246" name="Text Box 6"/>
          <p:cNvSpPr txBox="1">
            <a:spLocks noChangeArrowheads="1"/>
          </p:cNvSpPr>
          <p:nvPr/>
        </p:nvSpPr>
        <p:spPr bwMode="auto">
          <a:xfrm>
            <a:off x="2362200" y="2209800"/>
            <a:ext cx="4572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4000"/>
          </a:p>
        </p:txBody>
      </p:sp>
      <p:sp>
        <p:nvSpPr>
          <p:cNvPr id="10248" name="Text Box 8"/>
          <p:cNvSpPr txBox="1">
            <a:spLocks noChangeArrowheads="1"/>
          </p:cNvSpPr>
          <p:nvPr/>
        </p:nvSpPr>
        <p:spPr bwMode="auto">
          <a:xfrm>
            <a:off x="5181600" y="2209800"/>
            <a:ext cx="3124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Meteor Crater, Arizona</a:t>
            </a:r>
          </a:p>
        </p:txBody>
      </p:sp>
      <p:sp>
        <p:nvSpPr>
          <p:cNvPr id="10250" name="Text Box 10"/>
          <p:cNvSpPr txBox="1">
            <a:spLocks noChangeArrowheads="1"/>
          </p:cNvSpPr>
          <p:nvPr/>
        </p:nvSpPr>
        <p:spPr bwMode="auto">
          <a:xfrm>
            <a:off x="2743200" y="5334000"/>
            <a:ext cx="3962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cs typeface="Arial" charset="0"/>
              </a:rPr>
              <a:t>◄=== ¾ mile ===►</a:t>
            </a:r>
          </a:p>
        </p:txBody>
      </p:sp>
    </p:spTree>
  </p:cSld>
  <p:clrMapOvr>
    <a:masterClrMapping/>
  </p:clrMapOvr>
  <p:transition advTm="29062"/>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5" descr="Manicoug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95263"/>
            <a:ext cx="7886700" cy="6467475"/>
          </a:xfrm>
          <a:prstGeom prst="rect">
            <a:avLst/>
          </a:prstGeom>
          <a:noFill/>
          <a:extLst>
            <a:ext uri="{909E8E84-426E-40DD-AFC4-6F175D3DCCD1}">
              <a14:hiddenFill xmlns:a14="http://schemas.microsoft.com/office/drawing/2010/main">
                <a:solidFill>
                  <a:srgbClr val="FFFFFF"/>
                </a:solidFill>
              </a14:hiddenFill>
            </a:ext>
          </a:extLst>
        </p:spPr>
      </p:pic>
      <p:sp>
        <p:nvSpPr>
          <p:cNvPr id="21510" name="Text Box 6"/>
          <p:cNvSpPr txBox="1">
            <a:spLocks noChangeArrowheads="1"/>
          </p:cNvSpPr>
          <p:nvPr/>
        </p:nvSpPr>
        <p:spPr bwMode="auto">
          <a:xfrm>
            <a:off x="990600" y="1066800"/>
            <a:ext cx="33528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Manicouagan Impact Structure, Quebec</a:t>
            </a:r>
          </a:p>
        </p:txBody>
      </p:sp>
      <p:sp>
        <p:nvSpPr>
          <p:cNvPr id="21511" name="Text Box 7"/>
          <p:cNvSpPr txBox="1">
            <a:spLocks noChangeArrowheads="1"/>
          </p:cNvSpPr>
          <p:nvPr/>
        </p:nvSpPr>
        <p:spPr bwMode="auto">
          <a:xfrm>
            <a:off x="3657600" y="3200400"/>
            <a:ext cx="2438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cs typeface="Arial" charset="0"/>
              </a:rPr>
              <a:t>◄=43mi=►</a:t>
            </a:r>
          </a:p>
        </p:txBody>
      </p:sp>
      <p:sp>
        <p:nvSpPr>
          <p:cNvPr id="21512" name="Text Box 8"/>
          <p:cNvSpPr txBox="1">
            <a:spLocks noChangeArrowheads="1"/>
          </p:cNvSpPr>
          <p:nvPr/>
        </p:nvSpPr>
        <p:spPr bwMode="auto">
          <a:xfrm>
            <a:off x="6537325" y="5294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1800"/>
          </a:p>
        </p:txBody>
      </p:sp>
    </p:spTree>
  </p:cSld>
  <p:clrMapOvr>
    <a:masterClrMapping/>
  </p:clrMapOvr>
  <p:transition advTm="40318"/>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PlanetarySystem013"/>
          <p:cNvPicPr>
            <a:picLocks noChangeAspect="1" noChangeArrowheads="1"/>
          </p:cNvPicPr>
          <p:nvPr/>
        </p:nvPicPr>
        <p:blipFill>
          <a:blip r:embed="rId3" cstate="print">
            <a:lum bright="-12000"/>
            <a:extLst>
              <a:ext uri="{28A0092B-C50C-407E-A947-70E740481C1C}">
                <a14:useLocalDpi xmlns:a14="http://schemas.microsoft.com/office/drawing/2010/main" val="0"/>
              </a:ext>
            </a:extLst>
          </a:blip>
          <a:srcRect/>
          <a:stretch>
            <a:fillRect/>
          </a:stretch>
        </p:blipFill>
        <p:spPr bwMode="auto">
          <a:xfrm>
            <a:off x="1524000" y="1336675"/>
            <a:ext cx="6553200" cy="4498975"/>
          </a:xfrm>
          <a:prstGeom prst="rect">
            <a:avLst/>
          </a:prstGeom>
          <a:noFill/>
          <a:extLst>
            <a:ext uri="{909E8E84-426E-40DD-AFC4-6F175D3DCCD1}">
              <a14:hiddenFill xmlns:a14="http://schemas.microsoft.com/office/drawing/2010/main">
                <a:solidFill>
                  <a:srgbClr val="FFFFFF"/>
                </a:solidFill>
              </a14:hiddenFill>
            </a:ext>
          </a:extLst>
        </p:spPr>
      </p:pic>
      <p:sp>
        <p:nvSpPr>
          <p:cNvPr id="11268" name="Rectangle 4"/>
          <p:cNvSpPr>
            <a:spLocks noGrp="1" noChangeArrowheads="1"/>
          </p:cNvSpPr>
          <p:nvPr>
            <p:ph type="ctrTitle"/>
          </p:nvPr>
        </p:nvSpPr>
        <p:spPr/>
        <p:txBody>
          <a:bodyPr/>
          <a:lstStyle/>
          <a:p>
            <a:r>
              <a:rPr lang="en-US" altLang="en-US"/>
              <a:t>The Earth</a:t>
            </a:r>
            <a:r>
              <a:rPr lang="en-US" altLang="en-US">
                <a:cs typeface="Arial" charset="0"/>
              </a:rPr>
              <a:t>'</a:t>
            </a:r>
            <a:r>
              <a:rPr lang="en-US" altLang="en-US"/>
              <a:t>s Moon</a:t>
            </a:r>
          </a:p>
        </p:txBody>
      </p:sp>
      <p:sp>
        <p:nvSpPr>
          <p:cNvPr id="11269"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498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p:cTn id="7" dur="500" fill="hold"/>
                                        <p:tgtEl>
                                          <p:spTgt spid="11268"/>
                                        </p:tgtEl>
                                        <p:attrNameLst>
                                          <p:attrName>ppt_w</p:attrName>
                                        </p:attrNameLst>
                                      </p:cBhvr>
                                      <p:tavLst>
                                        <p:tav tm="0">
                                          <p:val>
                                            <p:fltVal val="0"/>
                                          </p:val>
                                        </p:tav>
                                        <p:tav tm="100000">
                                          <p:val>
                                            <p:strVal val="#ppt_w"/>
                                          </p:val>
                                        </p:tav>
                                      </p:tavLst>
                                    </p:anim>
                                    <p:anim calcmode="lin" valueType="num">
                                      <p:cBhvr>
                                        <p:cTn id="8" dur="500" fill="hold"/>
                                        <p:tgtEl>
                                          <p:spTgt spid="1126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11270"/>
                                        </p:tgtEl>
                                        <p:attrNameLst>
                                          <p:attrName>style.visibility</p:attrName>
                                        </p:attrNameLst>
                                      </p:cBhvr>
                                      <p:to>
                                        <p:strVal val="visible"/>
                                      </p:to>
                                    </p:set>
                                    <p:animEffect transition="in" filter="checkerboard(across)">
                                      <p:cBhvr>
                                        <p:cTn id="13"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a:t>The Moon</a:t>
            </a:r>
          </a:p>
        </p:txBody>
      </p:sp>
      <p:sp>
        <p:nvSpPr>
          <p:cNvPr id="13315" name="Rectangle 3"/>
          <p:cNvSpPr>
            <a:spLocks noGrp="1" noChangeArrowheads="1"/>
          </p:cNvSpPr>
          <p:nvPr>
            <p:ph type="body" idx="1"/>
          </p:nvPr>
        </p:nvSpPr>
        <p:spPr/>
        <p:txBody>
          <a:bodyPr/>
          <a:lstStyle/>
          <a:p>
            <a:r>
              <a:rPr lang="en-US" altLang="en-US"/>
              <a:t>Our moon is not the largest moon in the solar system, but it is the largest compared to the size of its planet.</a:t>
            </a:r>
          </a:p>
          <a:p>
            <a:r>
              <a:rPr lang="en-US" altLang="en-US"/>
              <a:t>Its radius is about 1740 km, 1100 mi, only a bit over ¼ that of earth.</a:t>
            </a:r>
          </a:p>
          <a:p>
            <a:r>
              <a:rPr lang="en-US" altLang="en-US"/>
              <a:t>Its mass is only about 1/100 that of earth.</a:t>
            </a:r>
          </a:p>
        </p:txBody>
      </p:sp>
    </p:spTree>
    <p:custDataLst>
      <p:tags r:id="rId1"/>
    </p:custDataLst>
  </p:cSld>
  <p:clrMapOvr>
    <a:masterClrMapping/>
  </p:clrMapOvr>
  <p:transition advTm="3951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additive="base">
                                        <p:cTn id="7" dur="5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315">
                                            <p:txEl>
                                              <p:pRg st="1" end="1"/>
                                            </p:txEl>
                                          </p:spTgt>
                                        </p:tgtEl>
                                        <p:attrNameLst>
                                          <p:attrName>style.visibility</p:attrName>
                                        </p:attrNameLst>
                                      </p:cBhvr>
                                      <p:to>
                                        <p:strVal val="visible"/>
                                      </p:to>
                                    </p:set>
                                    <p:anim calcmode="lin" valueType="num">
                                      <p:cBhvr additive="base">
                                        <p:cTn id="13" dur="500" fill="hold"/>
                                        <p:tgtEl>
                                          <p:spTgt spid="133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3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315">
                                            <p:txEl>
                                              <p:pRg st="2" end="2"/>
                                            </p:txEl>
                                          </p:spTgt>
                                        </p:tgtEl>
                                        <p:attrNameLst>
                                          <p:attrName>style.visibility</p:attrName>
                                        </p:attrNameLst>
                                      </p:cBhvr>
                                      <p:to>
                                        <p:strVal val="visible"/>
                                      </p:to>
                                    </p:set>
                                    <p:anim calcmode="lin" valueType="num">
                                      <p:cBhvr additive="base">
                                        <p:cTn id="19" dur="5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a:t>Moon</a:t>
            </a:r>
            <a:r>
              <a:rPr lang="en-US" altLang="en-US">
                <a:cs typeface="Arial" charset="0"/>
              </a:rPr>
              <a:t>'</a:t>
            </a:r>
            <a:r>
              <a:rPr lang="en-US" altLang="en-US"/>
              <a:t>s Atmosphere</a:t>
            </a:r>
          </a:p>
        </p:txBody>
      </p:sp>
      <p:sp>
        <p:nvSpPr>
          <p:cNvPr id="14339" name="Rectangle 3"/>
          <p:cNvSpPr>
            <a:spLocks noGrp="1" noChangeArrowheads="1"/>
          </p:cNvSpPr>
          <p:nvPr>
            <p:ph type="body" idx="1"/>
          </p:nvPr>
        </p:nvSpPr>
        <p:spPr/>
        <p:txBody>
          <a:bodyPr/>
          <a:lstStyle/>
          <a:p>
            <a:pPr>
              <a:lnSpc>
                <a:spcPct val="90000"/>
              </a:lnSpc>
            </a:pPr>
            <a:r>
              <a:rPr lang="en-US" altLang="en-US"/>
              <a:t>The moon has virtually no atmosphere, which makes a huge difference for conditions on the moon:</a:t>
            </a:r>
          </a:p>
          <a:p>
            <a:pPr lvl="1">
              <a:lnSpc>
                <a:spcPct val="90000"/>
              </a:lnSpc>
            </a:pPr>
            <a:r>
              <a:rPr lang="en-US" altLang="en-US"/>
              <a:t>No air to breathe</a:t>
            </a:r>
          </a:p>
          <a:p>
            <a:pPr lvl="1">
              <a:lnSpc>
                <a:spcPct val="90000"/>
              </a:lnSpc>
            </a:pPr>
            <a:r>
              <a:rPr lang="en-US" altLang="en-US"/>
              <a:t>No protection from radiation from space</a:t>
            </a:r>
          </a:p>
          <a:p>
            <a:pPr lvl="1">
              <a:lnSpc>
                <a:spcPct val="90000"/>
              </a:lnSpc>
            </a:pPr>
            <a:r>
              <a:rPr lang="en-US" altLang="en-US"/>
              <a:t>No greenhouse effect</a:t>
            </a:r>
          </a:p>
          <a:p>
            <a:pPr lvl="1">
              <a:lnSpc>
                <a:spcPct val="90000"/>
              </a:lnSpc>
            </a:pPr>
            <a:r>
              <a:rPr lang="en-US" altLang="en-US"/>
              <a:t>Erosion is very slow, except for meteors.</a:t>
            </a:r>
          </a:p>
          <a:p>
            <a:pPr lvl="1">
              <a:lnSpc>
                <a:spcPct val="90000"/>
              </a:lnSpc>
            </a:pPr>
            <a:r>
              <a:rPr lang="en-US" altLang="en-US"/>
              <a:t>There is no air to slow down meteors approaching the moon.</a:t>
            </a:r>
          </a:p>
        </p:txBody>
      </p:sp>
    </p:spTree>
    <p:custDataLst>
      <p:tags r:id="rId1"/>
    </p:custDataLst>
  </p:cSld>
  <p:clrMapOvr>
    <a:masterClrMapping/>
  </p:clrMapOvr>
  <p:transition advTm="4283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5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339">
                                            <p:txEl>
                                              <p:pRg st="1" end="1"/>
                                            </p:txEl>
                                          </p:spTgt>
                                        </p:tgtEl>
                                        <p:attrNameLst>
                                          <p:attrName>style.visibility</p:attrName>
                                        </p:attrNameLst>
                                      </p:cBhvr>
                                      <p:to>
                                        <p:strVal val="visible"/>
                                      </p:to>
                                    </p:set>
                                    <p:anim calcmode="lin" valueType="num">
                                      <p:cBhvr additive="base">
                                        <p:cTn id="13" dur="5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339">
                                            <p:txEl>
                                              <p:pRg st="2" end="2"/>
                                            </p:txEl>
                                          </p:spTgt>
                                        </p:tgtEl>
                                        <p:attrNameLst>
                                          <p:attrName>style.visibility</p:attrName>
                                        </p:attrNameLst>
                                      </p:cBhvr>
                                      <p:to>
                                        <p:strVal val="visible"/>
                                      </p:to>
                                    </p:set>
                                    <p:anim calcmode="lin" valueType="num">
                                      <p:cBhvr additive="base">
                                        <p:cTn id="19" dur="500" fill="hold"/>
                                        <p:tgtEl>
                                          <p:spTgt spid="143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339">
                                            <p:txEl>
                                              <p:pRg st="3" end="3"/>
                                            </p:txEl>
                                          </p:spTgt>
                                        </p:tgtEl>
                                        <p:attrNameLst>
                                          <p:attrName>style.visibility</p:attrName>
                                        </p:attrNameLst>
                                      </p:cBhvr>
                                      <p:to>
                                        <p:strVal val="visible"/>
                                      </p:to>
                                    </p:set>
                                    <p:anim calcmode="lin" valueType="num">
                                      <p:cBhvr additive="base">
                                        <p:cTn id="25" dur="500" fill="hold"/>
                                        <p:tgtEl>
                                          <p:spTgt spid="143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339">
                                            <p:txEl>
                                              <p:pRg st="4" end="4"/>
                                            </p:txEl>
                                          </p:spTgt>
                                        </p:tgtEl>
                                        <p:attrNameLst>
                                          <p:attrName>style.visibility</p:attrName>
                                        </p:attrNameLst>
                                      </p:cBhvr>
                                      <p:to>
                                        <p:strVal val="visible"/>
                                      </p:to>
                                    </p:set>
                                    <p:anim calcmode="lin" valueType="num">
                                      <p:cBhvr additive="base">
                                        <p:cTn id="31" dur="500" fill="hold"/>
                                        <p:tgtEl>
                                          <p:spTgt spid="1433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33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339">
                                            <p:txEl>
                                              <p:pRg st="5" end="5"/>
                                            </p:txEl>
                                          </p:spTgt>
                                        </p:tgtEl>
                                        <p:attrNameLst>
                                          <p:attrName>style.visibility</p:attrName>
                                        </p:attrNameLst>
                                      </p:cBhvr>
                                      <p:to>
                                        <p:strVal val="visible"/>
                                      </p:to>
                                    </p:set>
                                    <p:anim calcmode="lin" valueType="num">
                                      <p:cBhvr additive="base">
                                        <p:cTn id="37" dur="500" fill="hold"/>
                                        <p:tgtEl>
                                          <p:spTgt spid="1433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33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ltLang="en-US"/>
              <a:t>Moon</a:t>
            </a:r>
            <a:r>
              <a:rPr lang="en-US" altLang="en-US">
                <a:cs typeface="Arial" charset="0"/>
              </a:rPr>
              <a:t>'</a:t>
            </a:r>
            <a:r>
              <a:rPr lang="en-US" altLang="en-US"/>
              <a:t>s Temperature</a:t>
            </a:r>
          </a:p>
        </p:txBody>
      </p:sp>
      <p:sp>
        <p:nvSpPr>
          <p:cNvPr id="15363" name="Rectangle 3"/>
          <p:cNvSpPr>
            <a:spLocks noGrp="1" noChangeArrowheads="1"/>
          </p:cNvSpPr>
          <p:nvPr>
            <p:ph type="body" idx="1"/>
          </p:nvPr>
        </p:nvSpPr>
        <p:spPr/>
        <p:txBody>
          <a:bodyPr/>
          <a:lstStyle/>
          <a:p>
            <a:r>
              <a:rPr lang="en-US" altLang="en-US"/>
              <a:t>The moon rotates at such a speed as to keep one side facing the earth at all times.</a:t>
            </a:r>
          </a:p>
          <a:p>
            <a:pPr lvl="1"/>
            <a:r>
              <a:rPr lang="en-US" altLang="en-US"/>
              <a:t>This means the moon has a very long day &amp; night (half a month each).</a:t>
            </a:r>
          </a:p>
          <a:p>
            <a:pPr lvl="1"/>
            <a:r>
              <a:rPr lang="en-US" altLang="en-US"/>
              <a:t>Thus the moon cools down for two weeks.</a:t>
            </a:r>
          </a:p>
          <a:p>
            <a:pPr lvl="1"/>
            <a:r>
              <a:rPr lang="en-US" altLang="en-US"/>
              <a:t>Then it warms up for two weeks.</a:t>
            </a:r>
          </a:p>
          <a:p>
            <a:pPr lvl="1"/>
            <a:r>
              <a:rPr lang="en-US" altLang="en-US"/>
              <a:t>The daytime highs are about 270 F.</a:t>
            </a:r>
          </a:p>
          <a:p>
            <a:pPr lvl="1"/>
            <a:r>
              <a:rPr lang="en-US" altLang="en-US"/>
              <a:t>The nighttime lows are about -270 F.</a:t>
            </a:r>
          </a:p>
        </p:txBody>
      </p:sp>
    </p:spTree>
    <p:custDataLst>
      <p:tags r:id="rId1"/>
    </p:custDataLst>
  </p:cSld>
  <p:clrMapOvr>
    <a:masterClrMapping/>
  </p:clrMapOvr>
  <p:transition advTm="5840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additive="base">
                                        <p:cTn id="7" dur="5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63">
                                            <p:txEl>
                                              <p:pRg st="1" end="1"/>
                                            </p:txEl>
                                          </p:spTgt>
                                        </p:tgtEl>
                                        <p:attrNameLst>
                                          <p:attrName>style.visibility</p:attrName>
                                        </p:attrNameLst>
                                      </p:cBhvr>
                                      <p:to>
                                        <p:strVal val="visible"/>
                                      </p:to>
                                    </p:set>
                                    <p:anim calcmode="lin" valueType="num">
                                      <p:cBhvr additive="base">
                                        <p:cTn id="13" dur="5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363">
                                            <p:txEl>
                                              <p:pRg st="2" end="2"/>
                                            </p:txEl>
                                          </p:spTgt>
                                        </p:tgtEl>
                                        <p:attrNameLst>
                                          <p:attrName>style.visibility</p:attrName>
                                        </p:attrNameLst>
                                      </p:cBhvr>
                                      <p:to>
                                        <p:strVal val="visible"/>
                                      </p:to>
                                    </p:set>
                                    <p:anim calcmode="lin" valueType="num">
                                      <p:cBhvr additive="base">
                                        <p:cTn id="19" dur="500" fill="hold"/>
                                        <p:tgtEl>
                                          <p:spTgt spid="153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363">
                                            <p:txEl>
                                              <p:pRg st="3" end="3"/>
                                            </p:txEl>
                                          </p:spTgt>
                                        </p:tgtEl>
                                        <p:attrNameLst>
                                          <p:attrName>style.visibility</p:attrName>
                                        </p:attrNameLst>
                                      </p:cBhvr>
                                      <p:to>
                                        <p:strVal val="visible"/>
                                      </p:to>
                                    </p:set>
                                    <p:anim calcmode="lin" valueType="num">
                                      <p:cBhvr additive="base">
                                        <p:cTn id="25" dur="500" fill="hold"/>
                                        <p:tgtEl>
                                          <p:spTgt spid="153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363">
                                            <p:txEl>
                                              <p:pRg st="4" end="4"/>
                                            </p:txEl>
                                          </p:spTgt>
                                        </p:tgtEl>
                                        <p:attrNameLst>
                                          <p:attrName>style.visibility</p:attrName>
                                        </p:attrNameLst>
                                      </p:cBhvr>
                                      <p:to>
                                        <p:strVal val="visible"/>
                                      </p:to>
                                    </p:set>
                                    <p:anim calcmode="lin" valueType="num">
                                      <p:cBhvr additive="base">
                                        <p:cTn id="31" dur="500" fill="hold"/>
                                        <p:tgtEl>
                                          <p:spTgt spid="1536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36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363">
                                            <p:txEl>
                                              <p:pRg st="5" end="5"/>
                                            </p:txEl>
                                          </p:spTgt>
                                        </p:tgtEl>
                                        <p:attrNameLst>
                                          <p:attrName>style.visibility</p:attrName>
                                        </p:attrNameLst>
                                      </p:cBhvr>
                                      <p:to>
                                        <p:strVal val="visible"/>
                                      </p:to>
                                    </p:set>
                                    <p:anim calcmode="lin" valueType="num">
                                      <p:cBhvr additive="base">
                                        <p:cTn id="37" dur="500" fill="hold"/>
                                        <p:tgtEl>
                                          <p:spTgt spid="1536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36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ltLang="en-US"/>
              <a:t>Lunar Landforms</a:t>
            </a:r>
          </a:p>
        </p:txBody>
      </p:sp>
      <p:sp>
        <p:nvSpPr>
          <p:cNvPr id="37891" name="Rectangle 3"/>
          <p:cNvSpPr>
            <a:spLocks noGrp="1" noChangeArrowheads="1"/>
          </p:cNvSpPr>
          <p:nvPr>
            <p:ph type="body" idx="1"/>
          </p:nvPr>
        </p:nvSpPr>
        <p:spPr/>
        <p:txBody>
          <a:bodyPr/>
          <a:lstStyle/>
          <a:p>
            <a:r>
              <a:rPr lang="en-US" altLang="en-US"/>
              <a:t>The major surface features are craters formed by meteor collisions.</a:t>
            </a:r>
          </a:p>
          <a:p>
            <a:r>
              <a:rPr lang="en-US" altLang="en-US"/>
              <a:t>There are also mountain ranges and some cracks here and there.</a:t>
            </a:r>
          </a:p>
          <a:p>
            <a:r>
              <a:rPr lang="en-US" altLang="en-US"/>
              <a:t>The areas that Galileo and others called </a:t>
            </a:r>
            <a:r>
              <a:rPr lang="en-US" altLang="en-US">
                <a:cs typeface="Arial" charset="0"/>
              </a:rPr>
              <a:t>'</a:t>
            </a:r>
            <a:r>
              <a:rPr lang="en-US" altLang="en-US"/>
              <a:t>seas,</a:t>
            </a:r>
            <a:r>
              <a:rPr lang="en-US" altLang="en-US">
                <a:cs typeface="Arial" charset="0"/>
              </a:rPr>
              <a:t>'</a:t>
            </a:r>
            <a:r>
              <a:rPr lang="en-US" altLang="en-US"/>
              <a:t> now called </a:t>
            </a:r>
            <a:r>
              <a:rPr lang="en-US" altLang="en-US" i="1"/>
              <a:t>mare/maria</a:t>
            </a:r>
            <a:r>
              <a:rPr lang="en-US" altLang="en-US"/>
              <a:t>, are large, rather flat areas where lava has filled in lowland terrain.</a:t>
            </a:r>
          </a:p>
        </p:txBody>
      </p:sp>
    </p:spTree>
    <p:custDataLst>
      <p:tags r:id="rId1"/>
    </p:custDataLst>
  </p:cSld>
  <p:clrMapOvr>
    <a:masterClrMapping/>
  </p:clrMapOvr>
  <p:transition advTm="3897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 calcmode="lin" valueType="num">
                                      <p:cBhvr additive="base">
                                        <p:cTn id="7" dur="500" fill="hold"/>
                                        <p:tgtEl>
                                          <p:spTgt spid="378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8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7891">
                                            <p:txEl>
                                              <p:pRg st="1" end="1"/>
                                            </p:txEl>
                                          </p:spTgt>
                                        </p:tgtEl>
                                        <p:attrNameLst>
                                          <p:attrName>style.visibility</p:attrName>
                                        </p:attrNameLst>
                                      </p:cBhvr>
                                      <p:to>
                                        <p:strVal val="visible"/>
                                      </p:to>
                                    </p:set>
                                    <p:anim calcmode="lin" valueType="num">
                                      <p:cBhvr additive="base">
                                        <p:cTn id="13" dur="500" fill="hold"/>
                                        <p:tgtEl>
                                          <p:spTgt spid="378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8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7891">
                                            <p:txEl>
                                              <p:pRg st="2" end="2"/>
                                            </p:txEl>
                                          </p:spTgt>
                                        </p:tgtEl>
                                        <p:attrNameLst>
                                          <p:attrName>style.visibility</p:attrName>
                                        </p:attrNameLst>
                                      </p:cBhvr>
                                      <p:to>
                                        <p:strVal val="visible"/>
                                      </p:to>
                                    </p:set>
                                    <p:anim calcmode="lin" valueType="num">
                                      <p:cBhvr additive="base">
                                        <p:cTn id="19" dur="500" fill="hold"/>
                                        <p:tgtEl>
                                          <p:spTgt spid="378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89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a:t>The Solar System</a:t>
            </a:r>
          </a:p>
        </p:txBody>
      </p:sp>
      <p:sp>
        <p:nvSpPr>
          <p:cNvPr id="5123" name="Rectangle 3"/>
          <p:cNvSpPr>
            <a:spLocks noGrp="1" noChangeArrowheads="1"/>
          </p:cNvSpPr>
          <p:nvPr>
            <p:ph type="body" idx="1"/>
          </p:nvPr>
        </p:nvSpPr>
        <p:spPr/>
        <p:txBody>
          <a:bodyPr/>
          <a:lstStyle/>
          <a:p>
            <a:r>
              <a:rPr lang="en-US" altLang="en-US"/>
              <a:t>This is the name we give to the sun (Latin, </a:t>
            </a:r>
            <a:r>
              <a:rPr lang="en-US" altLang="en-US" i="1"/>
              <a:t>sol</a:t>
            </a:r>
            <a:r>
              <a:rPr lang="en-US" altLang="en-US"/>
              <a:t>) and its planets, plus the other objects that are gravitationally bound to the sun.</a:t>
            </a:r>
          </a:p>
          <a:p>
            <a:r>
              <a:rPr lang="en-US" altLang="en-US"/>
              <a:t>In this talk, we will start with our earth &amp; its moon, then work inward toward the sun, then outward to the outermost parts of the solar system.</a:t>
            </a:r>
          </a:p>
        </p:txBody>
      </p:sp>
    </p:spTree>
    <p:custDataLst>
      <p:tags r:id="rId1"/>
    </p:custDataLst>
  </p:cSld>
  <p:clrMapOvr>
    <a:masterClrMapping/>
  </p:clrMapOvr>
  <p:transition advTm="2079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checkerboard(across)">
                                      <p:cBhvr>
                                        <p:cTn id="7" dur="500"/>
                                        <p:tgtEl>
                                          <p:spTgt spid="51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checkerboard(across)">
                                      <p:cBhvr>
                                        <p:cTn id="12" dur="500"/>
                                        <p:tgtEl>
                                          <p:spTgt spid="51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earthm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8863" y="685800"/>
            <a:ext cx="4486275" cy="5486400"/>
          </a:xfrm>
          <a:prstGeom prst="rect">
            <a:avLst/>
          </a:prstGeom>
          <a:noFill/>
          <a:extLst>
            <a:ext uri="{909E8E84-426E-40DD-AFC4-6F175D3DCCD1}">
              <a14:hiddenFill xmlns:a14="http://schemas.microsoft.com/office/drawing/2010/main">
                <a:solidFill>
                  <a:srgbClr val="FFFFFF"/>
                </a:solidFill>
              </a14:hiddenFill>
            </a:ext>
          </a:extLst>
        </p:spPr>
      </p:pic>
      <p:sp>
        <p:nvSpPr>
          <p:cNvPr id="17411" name="Text Box 3"/>
          <p:cNvSpPr txBox="1">
            <a:spLocks noChangeArrowheads="1"/>
          </p:cNvSpPr>
          <p:nvPr/>
        </p:nvSpPr>
        <p:spPr bwMode="auto">
          <a:xfrm>
            <a:off x="5486400" y="990600"/>
            <a:ext cx="28194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Earth and Moon compared</a:t>
            </a:r>
          </a:p>
        </p:txBody>
      </p:sp>
    </p:spTree>
  </p:cSld>
  <p:clrMapOvr>
    <a:masterClrMapping/>
  </p:clrMapOvr>
  <p:transition advTm="12448"/>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PlanetarySystem013"/>
          <p:cNvPicPr>
            <a:picLocks noChangeAspect="1" noChangeArrowheads="1"/>
          </p:cNvPicPr>
          <p:nvPr/>
        </p:nvPicPr>
        <p:blipFill>
          <a:blip r:embed="rId2" cstate="print">
            <a:lum bright="-6000"/>
            <a:extLst>
              <a:ext uri="{28A0092B-C50C-407E-A947-70E740481C1C}">
                <a14:useLocalDpi xmlns:a14="http://schemas.microsoft.com/office/drawing/2010/main" val="0"/>
              </a:ext>
            </a:extLst>
          </a:blip>
          <a:srcRect/>
          <a:stretch>
            <a:fillRect/>
          </a:stretch>
        </p:blipFill>
        <p:spPr bwMode="auto">
          <a:xfrm>
            <a:off x="838200" y="685800"/>
            <a:ext cx="7924800" cy="5441950"/>
          </a:xfrm>
          <a:prstGeom prst="rect">
            <a:avLst/>
          </a:prstGeom>
          <a:noFill/>
          <a:extLst>
            <a:ext uri="{909E8E84-426E-40DD-AFC4-6F175D3DCCD1}">
              <a14:hiddenFill xmlns:a14="http://schemas.microsoft.com/office/drawing/2010/main">
                <a:solidFill>
                  <a:srgbClr val="FFFFFF"/>
                </a:solidFill>
              </a14:hiddenFill>
            </a:ext>
          </a:extLst>
        </p:spPr>
      </p:pic>
      <p:sp>
        <p:nvSpPr>
          <p:cNvPr id="18437" name="Text Box 5"/>
          <p:cNvSpPr txBox="1">
            <a:spLocks noChangeArrowheads="1"/>
          </p:cNvSpPr>
          <p:nvPr/>
        </p:nvSpPr>
        <p:spPr bwMode="auto">
          <a:xfrm>
            <a:off x="6858000" y="914400"/>
            <a:ext cx="2286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Near side composite</a:t>
            </a:r>
          </a:p>
        </p:txBody>
      </p:sp>
    </p:spTree>
  </p:cSld>
  <p:clrMapOvr>
    <a:masterClrMapping/>
  </p:clrMapOvr>
  <p:transition advTm="16894"/>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PlanetarySystem014"/>
          <p:cNvPicPr>
            <a:picLocks noChangeAspect="1" noChangeArrowheads="1"/>
          </p:cNvPicPr>
          <p:nvPr/>
        </p:nvPicPr>
        <p:blipFill>
          <a:blip r:embed="rId2" cstate="print">
            <a:extLst>
              <a:ext uri="{28A0092B-C50C-407E-A947-70E740481C1C}">
                <a14:useLocalDpi xmlns:a14="http://schemas.microsoft.com/office/drawing/2010/main" val="0"/>
              </a:ext>
            </a:extLst>
          </a:blip>
          <a:srcRect l="3471" t="8028" b="20615"/>
          <a:stretch>
            <a:fillRect/>
          </a:stretch>
        </p:blipFill>
        <p:spPr bwMode="auto">
          <a:xfrm>
            <a:off x="1447800" y="0"/>
            <a:ext cx="6357938" cy="6858000"/>
          </a:xfrm>
          <a:prstGeom prst="rect">
            <a:avLst/>
          </a:prstGeom>
          <a:noFill/>
          <a:extLst>
            <a:ext uri="{909E8E84-426E-40DD-AFC4-6F175D3DCCD1}">
              <a14:hiddenFill xmlns:a14="http://schemas.microsoft.com/office/drawing/2010/main">
                <a:solidFill>
                  <a:srgbClr val="FFFFFF"/>
                </a:solidFill>
              </a14:hiddenFill>
            </a:ext>
          </a:extLst>
        </p:spPr>
      </p:pic>
      <p:sp>
        <p:nvSpPr>
          <p:cNvPr id="19461" name="Text Box 5"/>
          <p:cNvSpPr txBox="1">
            <a:spLocks noChangeArrowheads="1"/>
          </p:cNvSpPr>
          <p:nvPr/>
        </p:nvSpPr>
        <p:spPr bwMode="auto">
          <a:xfrm>
            <a:off x="5943600" y="533400"/>
            <a:ext cx="2743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Crater King</a:t>
            </a:r>
          </a:p>
          <a:p>
            <a:pPr>
              <a:spcBef>
                <a:spcPct val="50000"/>
              </a:spcBef>
            </a:pPr>
            <a:r>
              <a:rPr lang="en-US" altLang="en-US" sz="3200"/>
              <a:t>~45 mi across</a:t>
            </a:r>
          </a:p>
        </p:txBody>
      </p:sp>
    </p:spTree>
  </p:cSld>
  <p:clrMapOvr>
    <a:masterClrMapping/>
  </p:clrMapOvr>
  <p:transition advTm="32127"/>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PlanetarySystem018"/>
          <p:cNvPicPr>
            <a:picLocks noChangeAspect="1" noChangeArrowheads="1"/>
          </p:cNvPicPr>
          <p:nvPr/>
        </p:nvPicPr>
        <p:blipFill>
          <a:blip r:embed="rId2" cstate="print">
            <a:extLst>
              <a:ext uri="{28A0092B-C50C-407E-A947-70E740481C1C}">
                <a14:useLocalDpi xmlns:a14="http://schemas.microsoft.com/office/drawing/2010/main" val="0"/>
              </a:ext>
            </a:extLst>
          </a:blip>
          <a:srcRect r="1053"/>
          <a:stretch>
            <a:fillRect/>
          </a:stretch>
        </p:blipFill>
        <p:spPr bwMode="auto">
          <a:xfrm>
            <a:off x="609600" y="946150"/>
            <a:ext cx="8001000" cy="5491163"/>
          </a:xfrm>
          <a:prstGeom prst="rect">
            <a:avLst/>
          </a:prstGeom>
          <a:noFill/>
          <a:extLst>
            <a:ext uri="{909E8E84-426E-40DD-AFC4-6F175D3DCCD1}">
              <a14:hiddenFill xmlns:a14="http://schemas.microsoft.com/office/drawing/2010/main">
                <a:solidFill>
                  <a:srgbClr val="FFFFFF"/>
                </a:solidFill>
              </a14:hiddenFill>
            </a:ext>
          </a:extLst>
        </p:spPr>
      </p:pic>
      <p:sp>
        <p:nvSpPr>
          <p:cNvPr id="20485" name="Text Box 5"/>
          <p:cNvSpPr txBox="1">
            <a:spLocks noChangeArrowheads="1"/>
          </p:cNvSpPr>
          <p:nvPr/>
        </p:nvSpPr>
        <p:spPr bwMode="auto">
          <a:xfrm>
            <a:off x="609600" y="990600"/>
            <a:ext cx="3276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Lunar Surface Apollo 17</a:t>
            </a:r>
          </a:p>
        </p:txBody>
      </p:sp>
    </p:spTree>
  </p:cSld>
  <p:clrMapOvr>
    <a:masterClrMapping/>
  </p:clrMapOvr>
  <p:transition advTm="24715"/>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PlanetarySystem019"/>
          <p:cNvPicPr>
            <a:picLocks noChangeAspect="1" noChangeArrowheads="1"/>
          </p:cNvPicPr>
          <p:nvPr/>
        </p:nvPicPr>
        <p:blipFill>
          <a:blip r:embed="rId2" cstate="print">
            <a:extLst>
              <a:ext uri="{28A0092B-C50C-407E-A947-70E740481C1C}">
                <a14:useLocalDpi xmlns:a14="http://schemas.microsoft.com/office/drawing/2010/main" val="0"/>
              </a:ext>
            </a:extLst>
          </a:blip>
          <a:srcRect l="3572" r="2678"/>
          <a:stretch>
            <a:fillRect/>
          </a:stretch>
        </p:blipFill>
        <p:spPr bwMode="auto">
          <a:xfrm>
            <a:off x="609600" y="762000"/>
            <a:ext cx="8001000" cy="5810250"/>
          </a:xfrm>
          <a:prstGeom prst="rect">
            <a:avLst/>
          </a:prstGeom>
          <a:noFill/>
          <a:extLst>
            <a:ext uri="{909E8E84-426E-40DD-AFC4-6F175D3DCCD1}">
              <a14:hiddenFill xmlns:a14="http://schemas.microsoft.com/office/drawing/2010/main">
                <a:solidFill>
                  <a:srgbClr val="FFFFFF"/>
                </a:solidFill>
              </a14:hiddenFill>
            </a:ext>
          </a:extLst>
        </p:spPr>
      </p:pic>
      <p:sp>
        <p:nvSpPr>
          <p:cNvPr id="29701" name="Text Box 5"/>
          <p:cNvSpPr txBox="1">
            <a:spLocks noChangeArrowheads="1"/>
          </p:cNvSpPr>
          <p:nvPr/>
        </p:nvSpPr>
        <p:spPr bwMode="auto">
          <a:xfrm>
            <a:off x="5867400" y="304800"/>
            <a:ext cx="2895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t>Highland Terrain</a:t>
            </a:r>
          </a:p>
        </p:txBody>
      </p:sp>
      <p:sp>
        <p:nvSpPr>
          <p:cNvPr id="29703" name="Text Box 7"/>
          <p:cNvSpPr txBox="1">
            <a:spLocks noChangeArrowheads="1"/>
          </p:cNvSpPr>
          <p:nvPr/>
        </p:nvSpPr>
        <p:spPr bwMode="auto">
          <a:xfrm>
            <a:off x="6324600" y="3886200"/>
            <a:ext cx="2286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bg1"/>
                </a:solidFill>
              </a:rPr>
              <a:t>Mare Terrain</a:t>
            </a:r>
          </a:p>
        </p:txBody>
      </p:sp>
    </p:spTree>
  </p:cSld>
  <p:clrMapOvr>
    <a:masterClrMapping/>
  </p:clrMapOvr>
  <p:transition advTm="36923"/>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PlanetarySystem021"/>
          <p:cNvPicPr>
            <a:picLocks noChangeAspect="1" noChangeArrowheads="1"/>
          </p:cNvPicPr>
          <p:nvPr/>
        </p:nvPicPr>
        <p:blipFill>
          <a:blip r:embed="rId2" cstate="print">
            <a:extLst>
              <a:ext uri="{28A0092B-C50C-407E-A947-70E740481C1C}">
                <a14:useLocalDpi xmlns:a14="http://schemas.microsoft.com/office/drawing/2010/main" val="0"/>
              </a:ext>
            </a:extLst>
          </a:blip>
          <a:srcRect l="3653"/>
          <a:stretch>
            <a:fillRect/>
          </a:stretch>
        </p:blipFill>
        <p:spPr bwMode="auto">
          <a:xfrm>
            <a:off x="533400" y="685800"/>
            <a:ext cx="8039100" cy="56848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10656"/>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0" name="Picture 6" descr="venuscloud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838200"/>
            <a:ext cx="4752975" cy="5114925"/>
          </a:xfrm>
          <a:prstGeom prst="rect">
            <a:avLst/>
          </a:prstGeom>
          <a:noFill/>
          <a:extLst>
            <a:ext uri="{909E8E84-426E-40DD-AFC4-6F175D3DCCD1}">
              <a14:hiddenFill xmlns:a14="http://schemas.microsoft.com/office/drawing/2010/main">
                <a:solidFill>
                  <a:srgbClr val="FFFFFF"/>
                </a:solidFill>
              </a14:hiddenFill>
            </a:ext>
          </a:extLst>
        </p:spPr>
      </p:pic>
      <p:sp>
        <p:nvSpPr>
          <p:cNvPr id="31748" name="Rectangle 4"/>
          <p:cNvSpPr>
            <a:spLocks noGrp="1" noChangeArrowheads="1"/>
          </p:cNvSpPr>
          <p:nvPr>
            <p:ph type="ctrTitle"/>
          </p:nvPr>
        </p:nvSpPr>
        <p:spPr/>
        <p:txBody>
          <a:bodyPr/>
          <a:lstStyle/>
          <a:p>
            <a:r>
              <a:rPr lang="en-US" altLang="en-US"/>
              <a:t>Venus</a:t>
            </a:r>
          </a:p>
        </p:txBody>
      </p:sp>
      <p:sp>
        <p:nvSpPr>
          <p:cNvPr id="31749"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432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1748"/>
                                        </p:tgtEl>
                                        <p:attrNameLst>
                                          <p:attrName>style.visibility</p:attrName>
                                        </p:attrNameLst>
                                      </p:cBhvr>
                                      <p:to>
                                        <p:strVal val="visible"/>
                                      </p:to>
                                    </p:set>
                                    <p:anim calcmode="lin" valueType="num">
                                      <p:cBhvr>
                                        <p:cTn id="7" dur="500" fill="hold"/>
                                        <p:tgtEl>
                                          <p:spTgt spid="31748"/>
                                        </p:tgtEl>
                                        <p:attrNameLst>
                                          <p:attrName>ppt_w</p:attrName>
                                        </p:attrNameLst>
                                      </p:cBhvr>
                                      <p:tavLst>
                                        <p:tav tm="0">
                                          <p:val>
                                            <p:fltVal val="0"/>
                                          </p:val>
                                        </p:tav>
                                        <p:tav tm="100000">
                                          <p:val>
                                            <p:strVal val="#ppt_w"/>
                                          </p:val>
                                        </p:tav>
                                      </p:tavLst>
                                    </p:anim>
                                    <p:anim calcmode="lin" valueType="num">
                                      <p:cBhvr>
                                        <p:cTn id="8" dur="500" fill="hold"/>
                                        <p:tgtEl>
                                          <p:spTgt spid="3174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31750"/>
                                        </p:tgtEl>
                                        <p:attrNameLst>
                                          <p:attrName>style.visibility</p:attrName>
                                        </p:attrNameLst>
                                      </p:cBhvr>
                                      <p:to>
                                        <p:strVal val="visible"/>
                                      </p:to>
                                    </p:set>
                                    <p:animEffect transition="in" filter="checkerboard(across)">
                                      <p:cBhvr>
                                        <p:cTn id="13" dur="500"/>
                                        <p:tgtEl>
                                          <p:spTgt spid="31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tLang="en-US"/>
              <a:t>Venus</a:t>
            </a:r>
          </a:p>
        </p:txBody>
      </p:sp>
      <p:sp>
        <p:nvSpPr>
          <p:cNvPr id="33795" name="Rectangle 3"/>
          <p:cNvSpPr>
            <a:spLocks noGrp="1" noChangeArrowheads="1"/>
          </p:cNvSpPr>
          <p:nvPr>
            <p:ph type="body" idx="1"/>
          </p:nvPr>
        </p:nvSpPr>
        <p:spPr/>
        <p:txBody>
          <a:bodyPr/>
          <a:lstStyle/>
          <a:p>
            <a:pPr>
              <a:lnSpc>
                <a:spcPct val="90000"/>
              </a:lnSpc>
            </a:pPr>
            <a:r>
              <a:rPr lang="en-US" altLang="en-US"/>
              <a:t>Venus is earth’s </a:t>
            </a:r>
            <a:r>
              <a:rPr lang="en-US" altLang="en-US">
                <a:cs typeface="Arial" charset="0"/>
              </a:rPr>
              <a:t>'</a:t>
            </a:r>
            <a:r>
              <a:rPr lang="en-US" altLang="en-US"/>
              <a:t>twin planet</a:t>
            </a:r>
            <a:r>
              <a:rPr lang="en-US" altLang="en-US">
                <a:cs typeface="Arial" charset="0"/>
              </a:rPr>
              <a:t>'</a:t>
            </a:r>
            <a:r>
              <a:rPr lang="en-US" altLang="en-US"/>
              <a:t> in our solar system.</a:t>
            </a:r>
          </a:p>
          <a:p>
            <a:pPr>
              <a:lnSpc>
                <a:spcPct val="90000"/>
              </a:lnSpc>
            </a:pPr>
            <a:r>
              <a:rPr lang="en-US" altLang="en-US"/>
              <a:t>Its radius is about 95% that of earth.</a:t>
            </a:r>
          </a:p>
          <a:p>
            <a:pPr>
              <a:lnSpc>
                <a:spcPct val="90000"/>
              </a:lnSpc>
            </a:pPr>
            <a:r>
              <a:rPr lang="en-US" altLang="en-US"/>
              <a:t>Its mass is about 82%.</a:t>
            </a:r>
          </a:p>
          <a:p>
            <a:pPr>
              <a:lnSpc>
                <a:spcPct val="90000"/>
              </a:lnSpc>
            </a:pPr>
            <a:r>
              <a:rPr lang="en-US" altLang="en-US"/>
              <a:t>But it is a good deal closer to the sun, at 0.723 AU.</a:t>
            </a:r>
          </a:p>
          <a:p>
            <a:pPr>
              <a:lnSpc>
                <a:spcPct val="90000"/>
              </a:lnSpc>
            </a:pPr>
            <a:r>
              <a:rPr lang="en-US" altLang="en-US"/>
              <a:t>Its year is shorter, only 225 days.</a:t>
            </a:r>
          </a:p>
          <a:p>
            <a:pPr>
              <a:lnSpc>
                <a:spcPct val="90000"/>
              </a:lnSpc>
            </a:pPr>
            <a:r>
              <a:rPr lang="en-US" altLang="en-US"/>
              <a:t>It rotates very slowly, backwards, in 243 days, so it has a very long day &amp; night!</a:t>
            </a:r>
          </a:p>
        </p:txBody>
      </p:sp>
    </p:spTree>
    <p:custDataLst>
      <p:tags r:id="rId1"/>
    </p:custDataLst>
  </p:cSld>
  <p:clrMapOvr>
    <a:masterClrMapping/>
  </p:clrMapOvr>
  <p:transition advTm="6088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 calcmode="lin" valueType="num">
                                      <p:cBhvr additive="base">
                                        <p:cTn id="7" dur="500" fill="hold"/>
                                        <p:tgtEl>
                                          <p:spTgt spid="337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7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795">
                                            <p:txEl>
                                              <p:pRg st="1" end="1"/>
                                            </p:txEl>
                                          </p:spTgt>
                                        </p:tgtEl>
                                        <p:attrNameLst>
                                          <p:attrName>style.visibility</p:attrName>
                                        </p:attrNameLst>
                                      </p:cBhvr>
                                      <p:to>
                                        <p:strVal val="visible"/>
                                      </p:to>
                                    </p:set>
                                    <p:anim calcmode="lin" valueType="num">
                                      <p:cBhvr additive="base">
                                        <p:cTn id="13" dur="500" fill="hold"/>
                                        <p:tgtEl>
                                          <p:spTgt spid="337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7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3795">
                                            <p:txEl>
                                              <p:pRg st="2" end="2"/>
                                            </p:txEl>
                                          </p:spTgt>
                                        </p:tgtEl>
                                        <p:attrNameLst>
                                          <p:attrName>style.visibility</p:attrName>
                                        </p:attrNameLst>
                                      </p:cBhvr>
                                      <p:to>
                                        <p:strVal val="visible"/>
                                      </p:to>
                                    </p:set>
                                    <p:anim calcmode="lin" valueType="num">
                                      <p:cBhvr additive="base">
                                        <p:cTn id="19" dur="500" fill="hold"/>
                                        <p:tgtEl>
                                          <p:spTgt spid="337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37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3795">
                                            <p:txEl>
                                              <p:pRg st="3" end="3"/>
                                            </p:txEl>
                                          </p:spTgt>
                                        </p:tgtEl>
                                        <p:attrNameLst>
                                          <p:attrName>style.visibility</p:attrName>
                                        </p:attrNameLst>
                                      </p:cBhvr>
                                      <p:to>
                                        <p:strVal val="visible"/>
                                      </p:to>
                                    </p:set>
                                    <p:anim calcmode="lin" valueType="num">
                                      <p:cBhvr additive="base">
                                        <p:cTn id="25" dur="500" fill="hold"/>
                                        <p:tgtEl>
                                          <p:spTgt spid="337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37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3795">
                                            <p:txEl>
                                              <p:pRg st="4" end="4"/>
                                            </p:txEl>
                                          </p:spTgt>
                                        </p:tgtEl>
                                        <p:attrNameLst>
                                          <p:attrName>style.visibility</p:attrName>
                                        </p:attrNameLst>
                                      </p:cBhvr>
                                      <p:to>
                                        <p:strVal val="visible"/>
                                      </p:to>
                                    </p:set>
                                    <p:anim calcmode="lin" valueType="num">
                                      <p:cBhvr additive="base">
                                        <p:cTn id="31" dur="500" fill="hold"/>
                                        <p:tgtEl>
                                          <p:spTgt spid="3379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379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3795">
                                            <p:txEl>
                                              <p:pRg st="5" end="5"/>
                                            </p:txEl>
                                          </p:spTgt>
                                        </p:tgtEl>
                                        <p:attrNameLst>
                                          <p:attrName>style.visibility</p:attrName>
                                        </p:attrNameLst>
                                      </p:cBhvr>
                                      <p:to>
                                        <p:strVal val="visible"/>
                                      </p:to>
                                    </p:set>
                                    <p:anim calcmode="lin" valueType="num">
                                      <p:cBhvr additive="base">
                                        <p:cTn id="37" dur="500" fill="hold"/>
                                        <p:tgtEl>
                                          <p:spTgt spid="3379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379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a:t>Venus</a:t>
            </a:r>
            <a:r>
              <a:rPr lang="en-US" altLang="en-US">
                <a:cs typeface="Arial" charset="0"/>
              </a:rPr>
              <a:t>'</a:t>
            </a:r>
            <a:r>
              <a:rPr lang="en-US" altLang="en-US"/>
              <a:t> Temperature</a:t>
            </a:r>
          </a:p>
        </p:txBody>
      </p:sp>
      <p:sp>
        <p:nvSpPr>
          <p:cNvPr id="34819" name="Rectangle 3"/>
          <p:cNvSpPr>
            <a:spLocks noGrp="1" noChangeArrowheads="1"/>
          </p:cNvSpPr>
          <p:nvPr>
            <p:ph type="body" idx="1"/>
          </p:nvPr>
        </p:nvSpPr>
        <p:spPr>
          <a:xfrm>
            <a:off x="457200" y="1600200"/>
            <a:ext cx="8229600" cy="4800600"/>
          </a:xfrm>
        </p:spPr>
        <p:txBody>
          <a:bodyPr/>
          <a:lstStyle/>
          <a:p>
            <a:pPr>
              <a:lnSpc>
                <a:spcPct val="90000"/>
              </a:lnSpc>
            </a:pPr>
            <a:r>
              <a:rPr lang="en-US" altLang="en-US" sz="2800"/>
              <a:t>Venus is naturally hotter than the earth, being closer to the sun.</a:t>
            </a:r>
          </a:p>
          <a:p>
            <a:pPr>
              <a:lnSpc>
                <a:spcPct val="90000"/>
              </a:lnSpc>
            </a:pPr>
            <a:r>
              <a:rPr lang="en-US" altLang="en-US" sz="2800"/>
              <a:t>On top of this, Venus has a thick atmosphere, with a surface pressure about 90 times that on earth.</a:t>
            </a:r>
          </a:p>
          <a:p>
            <a:pPr>
              <a:lnSpc>
                <a:spcPct val="90000"/>
              </a:lnSpc>
            </a:pPr>
            <a:r>
              <a:rPr lang="en-US" altLang="en-US" sz="2800"/>
              <a:t>About 90% of the Venus atmosphere is CO</a:t>
            </a:r>
            <a:r>
              <a:rPr lang="en-US" altLang="en-US" sz="2800" baseline="-25000"/>
              <a:t>2</a:t>
            </a:r>
            <a:r>
              <a:rPr lang="en-US" altLang="en-US" sz="2800"/>
              <a:t>, a good greenhouse gas, resulting in a temperature of about 900 F!</a:t>
            </a:r>
          </a:p>
          <a:p>
            <a:pPr>
              <a:lnSpc>
                <a:spcPct val="90000"/>
              </a:lnSpc>
            </a:pPr>
            <a:r>
              <a:rPr lang="en-US" altLang="en-US" sz="2800"/>
              <a:t>Venus is thickly covered by clouds of sulfuric acid droplets, so that only about 1% of the sunlight reaches its surface.</a:t>
            </a:r>
          </a:p>
        </p:txBody>
      </p:sp>
    </p:spTree>
    <p:custDataLst>
      <p:tags r:id="rId1"/>
    </p:custDataLst>
  </p:cSld>
  <p:clrMapOvr>
    <a:masterClrMapping/>
  </p:clrMapOvr>
  <p:transition advTm="4309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additive="base">
                                        <p:cTn id="7" dur="500" fill="hold"/>
                                        <p:tgtEl>
                                          <p:spTgt spid="348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8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819">
                                            <p:txEl>
                                              <p:pRg st="1" end="1"/>
                                            </p:txEl>
                                          </p:spTgt>
                                        </p:tgtEl>
                                        <p:attrNameLst>
                                          <p:attrName>style.visibility</p:attrName>
                                        </p:attrNameLst>
                                      </p:cBhvr>
                                      <p:to>
                                        <p:strVal val="visible"/>
                                      </p:to>
                                    </p:set>
                                    <p:anim calcmode="lin" valueType="num">
                                      <p:cBhvr additive="base">
                                        <p:cTn id="13" dur="500" fill="hold"/>
                                        <p:tgtEl>
                                          <p:spTgt spid="348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8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4819">
                                            <p:txEl>
                                              <p:pRg st="2" end="2"/>
                                            </p:txEl>
                                          </p:spTgt>
                                        </p:tgtEl>
                                        <p:attrNameLst>
                                          <p:attrName>style.visibility</p:attrName>
                                        </p:attrNameLst>
                                      </p:cBhvr>
                                      <p:to>
                                        <p:strVal val="visible"/>
                                      </p:to>
                                    </p:set>
                                    <p:anim calcmode="lin" valueType="num">
                                      <p:cBhvr additive="base">
                                        <p:cTn id="19" dur="500" fill="hold"/>
                                        <p:tgtEl>
                                          <p:spTgt spid="348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8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819">
                                            <p:txEl>
                                              <p:pRg st="3" end="3"/>
                                            </p:txEl>
                                          </p:spTgt>
                                        </p:tgtEl>
                                        <p:attrNameLst>
                                          <p:attrName>style.visibility</p:attrName>
                                        </p:attrNameLst>
                                      </p:cBhvr>
                                      <p:to>
                                        <p:strVal val="visible"/>
                                      </p:to>
                                    </p:set>
                                    <p:anim calcmode="lin" valueType="num">
                                      <p:cBhvr additive="base">
                                        <p:cTn id="25" dur="500" fill="hold"/>
                                        <p:tgtEl>
                                          <p:spTgt spid="348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481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VenusSurf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9688" y="104775"/>
            <a:ext cx="6524625" cy="6648450"/>
          </a:xfrm>
          <a:prstGeom prst="rect">
            <a:avLst/>
          </a:prstGeom>
          <a:noFill/>
          <a:extLst>
            <a:ext uri="{909E8E84-426E-40DD-AFC4-6F175D3DCCD1}">
              <a14:hiddenFill xmlns:a14="http://schemas.microsoft.com/office/drawing/2010/main">
                <a:solidFill>
                  <a:srgbClr val="FFFFFF"/>
                </a:solidFill>
              </a14:hiddenFill>
            </a:ext>
          </a:extLst>
        </p:spPr>
      </p:pic>
      <p:sp>
        <p:nvSpPr>
          <p:cNvPr id="35845" name="Text Box 5"/>
          <p:cNvSpPr txBox="1">
            <a:spLocks noChangeArrowheads="1"/>
          </p:cNvSpPr>
          <p:nvPr/>
        </p:nvSpPr>
        <p:spPr bwMode="auto">
          <a:xfrm>
            <a:off x="609600" y="838200"/>
            <a:ext cx="2362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Venus Surface</a:t>
            </a:r>
          </a:p>
        </p:txBody>
      </p:sp>
      <p:sp>
        <p:nvSpPr>
          <p:cNvPr id="35846" name="Text Box 6"/>
          <p:cNvSpPr txBox="1">
            <a:spLocks noChangeArrowheads="1"/>
          </p:cNvSpPr>
          <p:nvPr/>
        </p:nvSpPr>
        <p:spPr bwMode="auto">
          <a:xfrm>
            <a:off x="6400800" y="14478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Natural Light</a:t>
            </a:r>
          </a:p>
        </p:txBody>
      </p:sp>
      <p:sp>
        <p:nvSpPr>
          <p:cNvPr id="35847" name="Text Box 7"/>
          <p:cNvSpPr txBox="1">
            <a:spLocks noChangeArrowheads="1"/>
          </p:cNvSpPr>
          <p:nvPr/>
        </p:nvSpPr>
        <p:spPr bwMode="auto">
          <a:xfrm>
            <a:off x="6553200" y="48006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White Light</a:t>
            </a:r>
          </a:p>
        </p:txBody>
      </p:sp>
    </p:spTree>
  </p:cSld>
  <p:clrMapOvr>
    <a:masterClrMapping/>
  </p:clrMapOvr>
  <p:transition advTm="41429"/>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apollo17_ear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3588" y="890588"/>
            <a:ext cx="5076825" cy="5076825"/>
          </a:xfrm>
          <a:prstGeom prst="rect">
            <a:avLst/>
          </a:prstGeom>
          <a:noFill/>
          <a:extLst>
            <a:ext uri="{909E8E84-426E-40DD-AFC4-6F175D3DCCD1}">
              <a14:hiddenFill xmlns:a14="http://schemas.microsoft.com/office/drawing/2010/main">
                <a:solidFill>
                  <a:srgbClr val="FFFFFF"/>
                </a:solidFill>
              </a14:hiddenFill>
            </a:ext>
          </a:extLst>
        </p:spPr>
      </p:pic>
      <p:sp>
        <p:nvSpPr>
          <p:cNvPr id="6148" name="Rectangle 4"/>
          <p:cNvSpPr>
            <a:spLocks noGrp="1" noChangeArrowheads="1"/>
          </p:cNvSpPr>
          <p:nvPr>
            <p:ph type="ctrTitle"/>
          </p:nvPr>
        </p:nvSpPr>
        <p:spPr/>
        <p:txBody>
          <a:bodyPr/>
          <a:lstStyle/>
          <a:p>
            <a:r>
              <a:rPr lang="en-US" altLang="en-US"/>
              <a:t>The Earth</a:t>
            </a:r>
          </a:p>
        </p:txBody>
      </p:sp>
      <p:sp>
        <p:nvSpPr>
          <p:cNvPr id="6149"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459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p:cTn id="7" dur="500" fill="hold"/>
                                        <p:tgtEl>
                                          <p:spTgt spid="6148"/>
                                        </p:tgtEl>
                                        <p:attrNameLst>
                                          <p:attrName>ppt_w</p:attrName>
                                        </p:attrNameLst>
                                      </p:cBhvr>
                                      <p:tavLst>
                                        <p:tav tm="0">
                                          <p:val>
                                            <p:fltVal val="0"/>
                                          </p:val>
                                        </p:tav>
                                        <p:tav tm="100000">
                                          <p:val>
                                            <p:strVal val="#ppt_w"/>
                                          </p:val>
                                        </p:tav>
                                      </p:tavLst>
                                    </p:anim>
                                    <p:anim calcmode="lin" valueType="num">
                                      <p:cBhvr>
                                        <p:cTn id="8" dur="500" fill="hold"/>
                                        <p:tgtEl>
                                          <p:spTgt spid="614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6150"/>
                                        </p:tgtEl>
                                        <p:attrNameLst>
                                          <p:attrName>style.visibility</p:attrName>
                                        </p:attrNameLst>
                                      </p:cBhvr>
                                      <p:to>
                                        <p:strVal val="visible"/>
                                      </p:to>
                                    </p:set>
                                    <p:animEffect transition="in" filter="checkerboard(across)">
                                      <p:cBhvr>
                                        <p:cTn id="13"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venustop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4038" y="681038"/>
            <a:ext cx="5495925" cy="5495925"/>
          </a:xfrm>
          <a:prstGeom prst="rect">
            <a:avLst/>
          </a:prstGeom>
          <a:noFill/>
          <a:extLst>
            <a:ext uri="{909E8E84-426E-40DD-AFC4-6F175D3DCCD1}">
              <a14:hiddenFill xmlns:a14="http://schemas.microsoft.com/office/drawing/2010/main">
                <a:solidFill>
                  <a:srgbClr val="FFFFFF"/>
                </a:solidFill>
              </a14:hiddenFill>
            </a:ext>
          </a:extLst>
        </p:spPr>
      </p:pic>
      <p:sp>
        <p:nvSpPr>
          <p:cNvPr id="36869" name="Text Box 5"/>
          <p:cNvSpPr txBox="1">
            <a:spLocks noChangeArrowheads="1"/>
          </p:cNvSpPr>
          <p:nvPr/>
        </p:nvSpPr>
        <p:spPr bwMode="auto">
          <a:xfrm>
            <a:off x="6477000" y="1066800"/>
            <a:ext cx="2362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Venus Topography</a:t>
            </a:r>
          </a:p>
        </p:txBody>
      </p:sp>
    </p:spTree>
  </p:cSld>
  <p:clrMapOvr>
    <a:masterClrMapping/>
  </p:clrMapOvr>
  <p:transition advTm="4133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Picture 6" descr="Mercu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500" y="133350"/>
            <a:ext cx="4445000" cy="6591300"/>
          </a:xfrm>
          <a:prstGeom prst="rect">
            <a:avLst/>
          </a:prstGeom>
          <a:noFill/>
          <a:extLst>
            <a:ext uri="{909E8E84-426E-40DD-AFC4-6F175D3DCCD1}">
              <a14:hiddenFill xmlns:a14="http://schemas.microsoft.com/office/drawing/2010/main">
                <a:solidFill>
                  <a:srgbClr val="FFFFFF"/>
                </a:solidFill>
              </a14:hiddenFill>
            </a:ext>
          </a:extLst>
        </p:spPr>
      </p:pic>
      <p:sp>
        <p:nvSpPr>
          <p:cNvPr id="38916" name="Rectangle 4"/>
          <p:cNvSpPr>
            <a:spLocks noGrp="1" noChangeArrowheads="1"/>
          </p:cNvSpPr>
          <p:nvPr>
            <p:ph type="ctrTitle"/>
          </p:nvPr>
        </p:nvSpPr>
        <p:spPr/>
        <p:txBody>
          <a:bodyPr/>
          <a:lstStyle/>
          <a:p>
            <a:r>
              <a:rPr lang="en-US" altLang="en-US"/>
              <a:t>Mercury</a:t>
            </a:r>
          </a:p>
        </p:txBody>
      </p:sp>
      <p:sp>
        <p:nvSpPr>
          <p:cNvPr id="38917"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842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p:cTn id="7" dur="500" fill="hold"/>
                                        <p:tgtEl>
                                          <p:spTgt spid="38916"/>
                                        </p:tgtEl>
                                        <p:attrNameLst>
                                          <p:attrName>ppt_w</p:attrName>
                                        </p:attrNameLst>
                                      </p:cBhvr>
                                      <p:tavLst>
                                        <p:tav tm="0">
                                          <p:val>
                                            <p:fltVal val="0"/>
                                          </p:val>
                                        </p:tav>
                                        <p:tav tm="100000">
                                          <p:val>
                                            <p:strVal val="#ppt_w"/>
                                          </p:val>
                                        </p:tav>
                                      </p:tavLst>
                                    </p:anim>
                                    <p:anim calcmode="lin" valueType="num">
                                      <p:cBhvr>
                                        <p:cTn id="8" dur="500" fill="hold"/>
                                        <p:tgtEl>
                                          <p:spTgt spid="3891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38918"/>
                                        </p:tgtEl>
                                        <p:attrNameLst>
                                          <p:attrName>style.visibility</p:attrName>
                                        </p:attrNameLst>
                                      </p:cBhvr>
                                      <p:to>
                                        <p:strVal val="visible"/>
                                      </p:to>
                                    </p:set>
                                    <p:animEffect transition="in" filter="checkerboard(across)">
                                      <p:cBhvr>
                                        <p:cTn id="13" dur="500"/>
                                        <p:tgtEl>
                                          <p:spTgt spid="38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ltLang="en-US"/>
              <a:t>Mercury</a:t>
            </a:r>
          </a:p>
        </p:txBody>
      </p:sp>
      <p:sp>
        <p:nvSpPr>
          <p:cNvPr id="40963" name="Rectangle 3"/>
          <p:cNvSpPr>
            <a:spLocks noGrp="1" noChangeArrowheads="1"/>
          </p:cNvSpPr>
          <p:nvPr>
            <p:ph type="body" idx="1"/>
          </p:nvPr>
        </p:nvSpPr>
        <p:spPr/>
        <p:txBody>
          <a:bodyPr/>
          <a:lstStyle/>
          <a:p>
            <a:r>
              <a:rPr lang="en-US" altLang="en-US"/>
              <a:t>Mercury is the planet closest to the sun (0.39 AU).</a:t>
            </a:r>
          </a:p>
          <a:p>
            <a:r>
              <a:rPr lang="en-US" altLang="en-US"/>
              <a:t>Because it is so close, most people have never seen Mercury in the sky, though it is actually fairly bright.</a:t>
            </a:r>
          </a:p>
          <a:p>
            <a:r>
              <a:rPr lang="en-US" altLang="en-US"/>
              <a:t>It is the smallest planet in our system (since Pluto was demoted), with a size only 38% earth’s, and a mass only 6%.</a:t>
            </a:r>
          </a:p>
        </p:txBody>
      </p:sp>
    </p:spTree>
    <p:custDataLst>
      <p:tags r:id="rId1"/>
    </p:custDataLst>
  </p:cSld>
  <p:clrMapOvr>
    <a:masterClrMapping/>
  </p:clrMapOvr>
  <p:transition advTm="6010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 calcmode="lin" valueType="num">
                                      <p:cBhvr additive="base">
                                        <p:cTn id="7" dur="500" fill="hold"/>
                                        <p:tgtEl>
                                          <p:spTgt spid="409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63">
                                            <p:txEl>
                                              <p:pRg st="1" end="1"/>
                                            </p:txEl>
                                          </p:spTgt>
                                        </p:tgtEl>
                                        <p:attrNameLst>
                                          <p:attrName>style.visibility</p:attrName>
                                        </p:attrNameLst>
                                      </p:cBhvr>
                                      <p:to>
                                        <p:strVal val="visible"/>
                                      </p:to>
                                    </p:set>
                                    <p:anim calcmode="lin" valueType="num">
                                      <p:cBhvr additive="base">
                                        <p:cTn id="13" dur="500" fill="hold"/>
                                        <p:tgtEl>
                                          <p:spTgt spid="409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963">
                                            <p:txEl>
                                              <p:pRg st="2" end="2"/>
                                            </p:txEl>
                                          </p:spTgt>
                                        </p:tgtEl>
                                        <p:attrNameLst>
                                          <p:attrName>style.visibility</p:attrName>
                                        </p:attrNameLst>
                                      </p:cBhvr>
                                      <p:to>
                                        <p:strVal val="visible"/>
                                      </p:to>
                                    </p:set>
                                    <p:anim calcmode="lin" valueType="num">
                                      <p:cBhvr additive="base">
                                        <p:cTn id="19" dur="500" fill="hold"/>
                                        <p:tgtEl>
                                          <p:spTgt spid="409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96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ltLang="en-US"/>
              <a:t>Mercury Features</a:t>
            </a:r>
          </a:p>
        </p:txBody>
      </p:sp>
      <p:sp>
        <p:nvSpPr>
          <p:cNvPr id="41987" name="Rectangle 3"/>
          <p:cNvSpPr>
            <a:spLocks noGrp="1" noChangeArrowheads="1"/>
          </p:cNvSpPr>
          <p:nvPr>
            <p:ph type="body" idx="1"/>
          </p:nvPr>
        </p:nvSpPr>
        <p:spPr>
          <a:xfrm>
            <a:off x="457200" y="1600200"/>
            <a:ext cx="8229600" cy="4953000"/>
          </a:xfrm>
        </p:spPr>
        <p:txBody>
          <a:bodyPr/>
          <a:lstStyle/>
          <a:p>
            <a:pPr>
              <a:lnSpc>
                <a:spcPct val="90000"/>
              </a:lnSpc>
            </a:pPr>
            <a:r>
              <a:rPr lang="en-US" altLang="en-US"/>
              <a:t>Mercury moves around the sun in only 88 days, but it has a long day of its own, with a rotation period of 59 days, tidally locked into a 3:2 resonance with the sun.</a:t>
            </a:r>
          </a:p>
          <a:p>
            <a:pPr>
              <a:lnSpc>
                <a:spcPct val="90000"/>
              </a:lnSpc>
            </a:pPr>
            <a:r>
              <a:rPr lang="en-US" altLang="en-US"/>
              <a:t>The temperature at Mercury</a:t>
            </a:r>
            <a:r>
              <a:rPr lang="en-US" altLang="en-US">
                <a:cs typeface="Arial" charset="0"/>
              </a:rPr>
              <a:t>'</a:t>
            </a:r>
            <a:r>
              <a:rPr lang="en-US" altLang="en-US"/>
              <a:t>s equator varies from about 800 F at noon to about   -280 F at night.</a:t>
            </a:r>
          </a:p>
          <a:p>
            <a:pPr>
              <a:lnSpc>
                <a:spcPct val="90000"/>
              </a:lnSpc>
            </a:pPr>
            <a:r>
              <a:rPr lang="en-US" altLang="en-US"/>
              <a:t>Mercury apparently has little or no atmosphere of its own, and its surface looks somewhat like that of our moon.</a:t>
            </a:r>
          </a:p>
        </p:txBody>
      </p:sp>
    </p:spTree>
    <p:custDataLst>
      <p:tags r:id="rId1"/>
    </p:custDataLst>
  </p:cSld>
  <p:clrMapOvr>
    <a:masterClrMapping/>
  </p:clrMapOvr>
  <p:transition advTm="4613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 calcmode="lin" valueType="num">
                                      <p:cBhvr additive="base">
                                        <p:cTn id="7" dur="500" fill="hold"/>
                                        <p:tgtEl>
                                          <p:spTgt spid="419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987">
                                            <p:txEl>
                                              <p:pRg st="1" end="1"/>
                                            </p:txEl>
                                          </p:spTgt>
                                        </p:tgtEl>
                                        <p:attrNameLst>
                                          <p:attrName>style.visibility</p:attrName>
                                        </p:attrNameLst>
                                      </p:cBhvr>
                                      <p:to>
                                        <p:strVal val="visible"/>
                                      </p:to>
                                    </p:set>
                                    <p:anim calcmode="lin" valueType="num">
                                      <p:cBhvr additive="base">
                                        <p:cTn id="13" dur="500" fill="hold"/>
                                        <p:tgtEl>
                                          <p:spTgt spid="419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9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987">
                                            <p:txEl>
                                              <p:pRg st="2" end="2"/>
                                            </p:txEl>
                                          </p:spTgt>
                                        </p:tgtEl>
                                        <p:attrNameLst>
                                          <p:attrName>style.visibility</p:attrName>
                                        </p:attrNameLst>
                                      </p:cBhvr>
                                      <p:to>
                                        <p:strVal val="visible"/>
                                      </p:to>
                                    </p:set>
                                    <p:anim calcmode="lin" valueType="num">
                                      <p:cBhvr additive="base">
                                        <p:cTn id="19" dur="500" fill="hold"/>
                                        <p:tgtEl>
                                          <p:spTgt spid="419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98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Mercury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89000"/>
            <a:ext cx="7620000" cy="5080000"/>
          </a:xfrm>
          <a:prstGeom prst="rect">
            <a:avLst/>
          </a:prstGeom>
          <a:noFill/>
          <a:extLst>
            <a:ext uri="{909E8E84-426E-40DD-AFC4-6F175D3DCCD1}">
              <a14:hiddenFill xmlns:a14="http://schemas.microsoft.com/office/drawing/2010/main">
                <a:solidFill>
                  <a:srgbClr val="FFFFFF"/>
                </a:solidFill>
              </a14:hiddenFill>
            </a:ext>
          </a:extLst>
        </p:spPr>
      </p:pic>
      <p:sp>
        <p:nvSpPr>
          <p:cNvPr id="48133" name="Text Box 5"/>
          <p:cNvSpPr txBox="1">
            <a:spLocks noChangeArrowheads="1"/>
          </p:cNvSpPr>
          <p:nvPr/>
        </p:nvSpPr>
        <p:spPr bwMode="auto">
          <a:xfrm>
            <a:off x="4572000" y="838200"/>
            <a:ext cx="3733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Mercury compared with Earth &amp; Moon</a:t>
            </a:r>
          </a:p>
        </p:txBody>
      </p:sp>
      <p:sp>
        <p:nvSpPr>
          <p:cNvPr id="48134" name="Text Box 6"/>
          <p:cNvSpPr txBox="1">
            <a:spLocks noChangeArrowheads="1"/>
          </p:cNvSpPr>
          <p:nvPr/>
        </p:nvSpPr>
        <p:spPr bwMode="auto">
          <a:xfrm>
            <a:off x="4953000" y="4343400"/>
            <a:ext cx="1905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t>Mercury</a:t>
            </a:r>
          </a:p>
        </p:txBody>
      </p:sp>
    </p:spTree>
  </p:cSld>
  <p:clrMapOvr>
    <a:masterClrMapping/>
  </p:clrMapOvr>
  <p:transition advTm="16204"/>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Mercury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663" y="1109663"/>
            <a:ext cx="4638675" cy="4638675"/>
          </a:xfrm>
          <a:prstGeom prst="rect">
            <a:avLst/>
          </a:prstGeom>
          <a:noFill/>
          <a:extLst>
            <a:ext uri="{909E8E84-426E-40DD-AFC4-6F175D3DCCD1}">
              <a14:hiddenFill xmlns:a14="http://schemas.microsoft.com/office/drawing/2010/main">
                <a:solidFill>
                  <a:srgbClr val="FFFFFF"/>
                </a:solidFill>
              </a14:hiddenFill>
            </a:ext>
          </a:extLst>
        </p:spPr>
      </p:pic>
      <p:sp>
        <p:nvSpPr>
          <p:cNvPr id="47109" name="Text Box 5"/>
          <p:cNvSpPr txBox="1">
            <a:spLocks noChangeArrowheads="1"/>
          </p:cNvSpPr>
          <p:nvPr/>
        </p:nvSpPr>
        <p:spPr bwMode="auto">
          <a:xfrm>
            <a:off x="6553200" y="914400"/>
            <a:ext cx="1905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Mercury Mosaic</a:t>
            </a:r>
          </a:p>
        </p:txBody>
      </p:sp>
    </p:spTree>
  </p:cSld>
  <p:clrMapOvr>
    <a:masterClrMapping/>
  </p:clrMapOvr>
  <p:transition advTm="20199"/>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PlanetarySystem002"/>
          <p:cNvPicPr>
            <a:picLocks noChangeAspect="1" noChangeArrowheads="1"/>
          </p:cNvPicPr>
          <p:nvPr/>
        </p:nvPicPr>
        <p:blipFill>
          <a:blip r:embed="rId2">
            <a:extLst>
              <a:ext uri="{28A0092B-C50C-407E-A947-70E740481C1C}">
                <a14:useLocalDpi xmlns:a14="http://schemas.microsoft.com/office/drawing/2010/main" val="0"/>
              </a:ext>
            </a:extLst>
          </a:blip>
          <a:srcRect t="20981" b="23520"/>
          <a:stretch>
            <a:fillRect/>
          </a:stretch>
        </p:blipFill>
        <p:spPr bwMode="auto">
          <a:xfrm>
            <a:off x="762000" y="381000"/>
            <a:ext cx="7661275" cy="6248400"/>
          </a:xfrm>
          <a:prstGeom prst="rect">
            <a:avLst/>
          </a:prstGeom>
          <a:noFill/>
          <a:extLst>
            <a:ext uri="{909E8E84-426E-40DD-AFC4-6F175D3DCCD1}">
              <a14:hiddenFill xmlns:a14="http://schemas.microsoft.com/office/drawing/2010/main">
                <a:solidFill>
                  <a:srgbClr val="FFFFFF"/>
                </a:solidFill>
              </a14:hiddenFill>
            </a:ext>
          </a:extLst>
        </p:spPr>
      </p:pic>
      <p:sp>
        <p:nvSpPr>
          <p:cNvPr id="43013" name="Text Box 5"/>
          <p:cNvSpPr txBox="1">
            <a:spLocks noChangeArrowheads="1"/>
          </p:cNvSpPr>
          <p:nvPr/>
        </p:nvSpPr>
        <p:spPr bwMode="auto">
          <a:xfrm>
            <a:off x="228600" y="3200400"/>
            <a:ext cx="1676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Caloris Basin</a:t>
            </a:r>
          </a:p>
        </p:txBody>
      </p:sp>
    </p:spTree>
  </p:cSld>
  <p:clrMapOvr>
    <a:masterClrMapping/>
  </p:clrMapOvr>
  <p:transition advTm="28811"/>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PlanetarySystem003"/>
          <p:cNvPicPr>
            <a:picLocks noChangeAspect="1" noChangeArrowheads="1"/>
          </p:cNvPicPr>
          <p:nvPr/>
        </p:nvPicPr>
        <p:blipFill>
          <a:blip r:embed="rId2">
            <a:extLst>
              <a:ext uri="{28A0092B-C50C-407E-A947-70E740481C1C}">
                <a14:useLocalDpi xmlns:a14="http://schemas.microsoft.com/office/drawing/2010/main" val="0"/>
              </a:ext>
            </a:extLst>
          </a:blip>
          <a:srcRect t="23500" b="33501"/>
          <a:stretch>
            <a:fillRect/>
          </a:stretch>
        </p:blipFill>
        <p:spPr bwMode="auto">
          <a:xfrm>
            <a:off x="304800" y="457200"/>
            <a:ext cx="8534400" cy="6019800"/>
          </a:xfrm>
          <a:prstGeom prst="rect">
            <a:avLst/>
          </a:prstGeom>
          <a:noFill/>
          <a:extLst>
            <a:ext uri="{909E8E84-426E-40DD-AFC4-6F175D3DCCD1}">
              <a14:hiddenFill xmlns:a14="http://schemas.microsoft.com/office/drawing/2010/main">
                <a:solidFill>
                  <a:srgbClr val="FFFFFF"/>
                </a:solidFill>
              </a14:hiddenFill>
            </a:ext>
          </a:extLst>
        </p:spPr>
      </p:pic>
      <p:sp>
        <p:nvSpPr>
          <p:cNvPr id="44037" name="Text Box 5"/>
          <p:cNvSpPr txBox="1">
            <a:spLocks noChangeArrowheads="1"/>
          </p:cNvSpPr>
          <p:nvPr/>
        </p:nvSpPr>
        <p:spPr bwMode="auto">
          <a:xfrm>
            <a:off x="533400" y="1066800"/>
            <a:ext cx="2743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Discovery Rupes (Cliff)</a:t>
            </a:r>
          </a:p>
        </p:txBody>
      </p:sp>
    </p:spTree>
  </p:cSld>
  <p:clrMapOvr>
    <a:masterClrMapping/>
  </p:clrMapOvr>
  <p:transition advTm="41339"/>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2" name="Picture 6" descr="S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04800"/>
            <a:ext cx="8153400" cy="6115050"/>
          </a:xfrm>
          <a:prstGeom prst="rect">
            <a:avLst/>
          </a:prstGeom>
          <a:noFill/>
          <a:extLst>
            <a:ext uri="{909E8E84-426E-40DD-AFC4-6F175D3DCCD1}">
              <a14:hiddenFill xmlns:a14="http://schemas.microsoft.com/office/drawing/2010/main">
                <a:solidFill>
                  <a:srgbClr val="FFFFFF"/>
                </a:solidFill>
              </a14:hiddenFill>
            </a:ext>
          </a:extLst>
        </p:spPr>
      </p:pic>
      <p:sp>
        <p:nvSpPr>
          <p:cNvPr id="45060" name="Rectangle 4"/>
          <p:cNvSpPr>
            <a:spLocks noGrp="1" noChangeArrowheads="1"/>
          </p:cNvSpPr>
          <p:nvPr>
            <p:ph type="ctrTitle"/>
          </p:nvPr>
        </p:nvSpPr>
        <p:spPr/>
        <p:txBody>
          <a:bodyPr/>
          <a:lstStyle/>
          <a:p>
            <a:r>
              <a:rPr lang="en-US" altLang="en-US"/>
              <a:t>The Sun</a:t>
            </a:r>
          </a:p>
        </p:txBody>
      </p:sp>
      <p:sp>
        <p:nvSpPr>
          <p:cNvPr id="45061"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436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5060"/>
                                        </p:tgtEl>
                                        <p:attrNameLst>
                                          <p:attrName>style.visibility</p:attrName>
                                        </p:attrNameLst>
                                      </p:cBhvr>
                                      <p:to>
                                        <p:strVal val="visible"/>
                                      </p:to>
                                    </p:set>
                                    <p:anim calcmode="lin" valueType="num">
                                      <p:cBhvr>
                                        <p:cTn id="7" dur="500" fill="hold"/>
                                        <p:tgtEl>
                                          <p:spTgt spid="45060"/>
                                        </p:tgtEl>
                                        <p:attrNameLst>
                                          <p:attrName>ppt_w</p:attrName>
                                        </p:attrNameLst>
                                      </p:cBhvr>
                                      <p:tavLst>
                                        <p:tav tm="0">
                                          <p:val>
                                            <p:fltVal val="0"/>
                                          </p:val>
                                        </p:tav>
                                        <p:tav tm="100000">
                                          <p:val>
                                            <p:strVal val="#ppt_w"/>
                                          </p:val>
                                        </p:tav>
                                      </p:tavLst>
                                    </p:anim>
                                    <p:anim calcmode="lin" valueType="num">
                                      <p:cBhvr>
                                        <p:cTn id="8" dur="500" fill="hold"/>
                                        <p:tgtEl>
                                          <p:spTgt spid="4506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45062"/>
                                        </p:tgtEl>
                                        <p:attrNameLst>
                                          <p:attrName>style.visibility</p:attrName>
                                        </p:attrNameLst>
                                      </p:cBhvr>
                                      <p:to>
                                        <p:strVal val="visible"/>
                                      </p:to>
                                    </p:set>
                                    <p:animEffect transition="in" filter="checkerboard(across)">
                                      <p:cBhvr>
                                        <p:cTn id="13" dur="500"/>
                                        <p:tgtEl>
                                          <p:spTgt spid="45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en-US"/>
              <a:t>The Sun</a:t>
            </a:r>
          </a:p>
        </p:txBody>
      </p:sp>
      <p:sp>
        <p:nvSpPr>
          <p:cNvPr id="49155" name="Rectangle 3"/>
          <p:cNvSpPr>
            <a:spLocks noGrp="1" noChangeArrowheads="1"/>
          </p:cNvSpPr>
          <p:nvPr>
            <p:ph type="body" idx="1"/>
          </p:nvPr>
        </p:nvSpPr>
        <p:spPr/>
        <p:txBody>
          <a:bodyPr/>
          <a:lstStyle/>
          <a:p>
            <a:r>
              <a:rPr lang="en-US" altLang="en-US"/>
              <a:t>The sun is the star of our solar system.</a:t>
            </a:r>
          </a:p>
          <a:p>
            <a:r>
              <a:rPr lang="en-US" altLang="en-US"/>
              <a:t>It provides nearly all of the energy available to heat the planets, sending out radiant energy at the rate of 2 billion 50-megaton hydrogen bombs per second.</a:t>
            </a:r>
          </a:p>
          <a:p>
            <a:r>
              <a:rPr lang="en-US" altLang="en-US"/>
              <a:t>It also sheds its upper atmosphere in a hot, fast-moving wind, called the solar wind.</a:t>
            </a:r>
          </a:p>
        </p:txBody>
      </p:sp>
    </p:spTree>
    <p:custDataLst>
      <p:tags r:id="rId1"/>
    </p:custDataLst>
  </p:cSld>
  <p:clrMapOvr>
    <a:masterClrMapping/>
  </p:clrMapOvr>
  <p:transition advTm="6876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calcmode="lin" valueType="num">
                                      <p:cBhvr additive="base">
                                        <p:cTn id="7" dur="500" fill="hold"/>
                                        <p:tgtEl>
                                          <p:spTgt spid="491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91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9155">
                                            <p:txEl>
                                              <p:pRg st="1" end="1"/>
                                            </p:txEl>
                                          </p:spTgt>
                                        </p:tgtEl>
                                        <p:attrNameLst>
                                          <p:attrName>style.visibility</p:attrName>
                                        </p:attrNameLst>
                                      </p:cBhvr>
                                      <p:to>
                                        <p:strVal val="visible"/>
                                      </p:to>
                                    </p:set>
                                    <p:anim calcmode="lin" valueType="num">
                                      <p:cBhvr additive="base">
                                        <p:cTn id="13" dur="500" fill="hold"/>
                                        <p:tgtEl>
                                          <p:spTgt spid="491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91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9155">
                                            <p:txEl>
                                              <p:pRg st="2" end="2"/>
                                            </p:txEl>
                                          </p:spTgt>
                                        </p:tgtEl>
                                        <p:attrNameLst>
                                          <p:attrName>style.visibility</p:attrName>
                                        </p:attrNameLst>
                                      </p:cBhvr>
                                      <p:to>
                                        <p:strVal val="visible"/>
                                      </p:to>
                                    </p:set>
                                    <p:anim calcmode="lin" valueType="num">
                                      <p:cBhvr additive="base">
                                        <p:cTn id="19" dur="500" fill="hold"/>
                                        <p:tgtEl>
                                          <p:spTgt spid="491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915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a:t>The Earth</a:t>
            </a:r>
          </a:p>
        </p:txBody>
      </p:sp>
      <p:sp>
        <p:nvSpPr>
          <p:cNvPr id="8195" name="Rectangle 3"/>
          <p:cNvSpPr>
            <a:spLocks noGrp="1" noChangeArrowheads="1"/>
          </p:cNvSpPr>
          <p:nvPr>
            <p:ph type="body" idx="1"/>
          </p:nvPr>
        </p:nvSpPr>
        <p:spPr/>
        <p:txBody>
          <a:bodyPr/>
          <a:lstStyle/>
          <a:p>
            <a:r>
              <a:rPr lang="en-US" altLang="en-US"/>
              <a:t>The earth is our planet, the largest in the inner solar system.  </a:t>
            </a:r>
          </a:p>
          <a:p>
            <a:r>
              <a:rPr lang="en-US" altLang="en-US"/>
              <a:t>We typically take the radius of its orbit around the sun (93 million miles, about 150 million km) as the unit for measuring the orbits of other planets in our system.</a:t>
            </a:r>
          </a:p>
          <a:p>
            <a:r>
              <a:rPr lang="en-US" altLang="en-US"/>
              <a:t>We call this distance 1 AU (astronomical unit).</a:t>
            </a:r>
          </a:p>
        </p:txBody>
      </p:sp>
    </p:spTree>
    <p:custDataLst>
      <p:tags r:id="rId1"/>
    </p:custDataLst>
  </p:cSld>
  <p:clrMapOvr>
    <a:masterClrMapping/>
  </p:clrMapOvr>
  <p:transition advTm="2106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195">
                                            <p:txEl>
                                              <p:pRg st="1" end="1"/>
                                            </p:txEl>
                                          </p:spTgt>
                                        </p:tgtEl>
                                        <p:attrNameLst>
                                          <p:attrName>style.visibility</p:attrName>
                                        </p:attrNameLst>
                                      </p:cBhvr>
                                      <p:to>
                                        <p:strVal val="visible"/>
                                      </p:to>
                                    </p:set>
                                    <p:anim calcmode="lin" valueType="num">
                                      <p:cBhvr additive="base">
                                        <p:cTn id="13" dur="500" fill="hold"/>
                                        <p:tgtEl>
                                          <p:spTgt spid="81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1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195">
                                            <p:txEl>
                                              <p:pRg st="2" end="2"/>
                                            </p:txEl>
                                          </p:spTgt>
                                        </p:tgtEl>
                                        <p:attrNameLst>
                                          <p:attrName>style.visibility</p:attrName>
                                        </p:attrNameLst>
                                      </p:cBhvr>
                                      <p:to>
                                        <p:strVal val="visible"/>
                                      </p:to>
                                    </p:set>
                                    <p:anim calcmode="lin" valueType="num">
                                      <p:cBhvr additive="base">
                                        <p:cTn id="19" dur="500" fill="hold"/>
                                        <p:tgtEl>
                                          <p:spTgt spid="81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19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en-US"/>
              <a:t>The Sun</a:t>
            </a:r>
            <a:r>
              <a:rPr lang="en-US" altLang="en-US">
                <a:cs typeface="Arial" charset="0"/>
              </a:rPr>
              <a:t>'</a:t>
            </a:r>
            <a:r>
              <a:rPr lang="en-US" altLang="en-US"/>
              <a:t>s </a:t>
            </a:r>
            <a:r>
              <a:rPr lang="en-US" altLang="en-US">
                <a:cs typeface="Arial" charset="0"/>
              </a:rPr>
              <a:t>'</a:t>
            </a:r>
            <a:r>
              <a:rPr lang="en-US" altLang="en-US"/>
              <a:t>Surface</a:t>
            </a:r>
            <a:r>
              <a:rPr lang="en-US" altLang="en-US">
                <a:cs typeface="Arial" charset="0"/>
              </a:rPr>
              <a:t>'</a:t>
            </a:r>
          </a:p>
        </p:txBody>
      </p:sp>
      <p:sp>
        <p:nvSpPr>
          <p:cNvPr id="50179" name="Rectangle 3"/>
          <p:cNvSpPr>
            <a:spLocks noGrp="1" noChangeArrowheads="1"/>
          </p:cNvSpPr>
          <p:nvPr>
            <p:ph type="body" idx="1"/>
          </p:nvPr>
        </p:nvSpPr>
        <p:spPr/>
        <p:txBody>
          <a:bodyPr/>
          <a:lstStyle/>
          <a:p>
            <a:r>
              <a:rPr lang="en-US" altLang="en-US"/>
              <a:t>The sun appears to have a fairly sharp surface, but this is really just the level at which the Sun</a:t>
            </a:r>
            <a:r>
              <a:rPr lang="en-US" altLang="en-US">
                <a:cs typeface="Arial" charset="0"/>
              </a:rPr>
              <a:t>'</a:t>
            </a:r>
            <a:r>
              <a:rPr lang="en-US" altLang="en-US"/>
              <a:t>s gases become opaque.</a:t>
            </a:r>
          </a:p>
          <a:p>
            <a:r>
              <a:rPr lang="en-US" altLang="en-US"/>
              <a:t>The temperature at this level is about 7500 degrees F, but much higher down inside and (surprisingly) at upper levels also.</a:t>
            </a:r>
          </a:p>
          <a:p>
            <a:r>
              <a:rPr lang="en-US" altLang="en-US"/>
              <a:t>The surface is characterized by sunspots, prominences and flares.</a:t>
            </a:r>
          </a:p>
        </p:txBody>
      </p:sp>
    </p:spTree>
    <p:custDataLst>
      <p:tags r:id="rId1"/>
    </p:custDataLst>
  </p:cSld>
  <p:clrMapOvr>
    <a:masterClrMapping/>
  </p:clrMapOvr>
  <p:transition advTm="6295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additive="base">
                                        <p:cTn id="7" dur="500" fill="hold"/>
                                        <p:tgtEl>
                                          <p:spTgt spid="501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01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0179">
                                            <p:txEl>
                                              <p:pRg st="1" end="1"/>
                                            </p:txEl>
                                          </p:spTgt>
                                        </p:tgtEl>
                                        <p:attrNameLst>
                                          <p:attrName>style.visibility</p:attrName>
                                        </p:attrNameLst>
                                      </p:cBhvr>
                                      <p:to>
                                        <p:strVal val="visible"/>
                                      </p:to>
                                    </p:set>
                                    <p:anim calcmode="lin" valueType="num">
                                      <p:cBhvr additive="base">
                                        <p:cTn id="13" dur="500" fill="hold"/>
                                        <p:tgtEl>
                                          <p:spTgt spid="501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01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0179">
                                            <p:txEl>
                                              <p:pRg st="2" end="2"/>
                                            </p:txEl>
                                          </p:spTgt>
                                        </p:tgtEl>
                                        <p:attrNameLst>
                                          <p:attrName>style.visibility</p:attrName>
                                        </p:attrNameLst>
                                      </p:cBhvr>
                                      <p:to>
                                        <p:strVal val="visible"/>
                                      </p:to>
                                    </p:set>
                                    <p:anim calcmode="lin" valueType="num">
                                      <p:cBhvr additive="base">
                                        <p:cTn id="19" dur="500" fill="hold"/>
                                        <p:tgtEl>
                                          <p:spTgt spid="501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017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ltLang="en-US"/>
              <a:t>The Sun</a:t>
            </a:r>
            <a:r>
              <a:rPr lang="en-US" altLang="en-US">
                <a:cs typeface="Arial" charset="0"/>
              </a:rPr>
              <a:t>'</a:t>
            </a:r>
            <a:r>
              <a:rPr lang="en-US" altLang="en-US"/>
              <a:t>s Motion</a:t>
            </a:r>
          </a:p>
        </p:txBody>
      </p:sp>
      <p:sp>
        <p:nvSpPr>
          <p:cNvPr id="51203" name="Rectangle 3"/>
          <p:cNvSpPr>
            <a:spLocks noGrp="1" noChangeArrowheads="1"/>
          </p:cNvSpPr>
          <p:nvPr>
            <p:ph type="body" idx="1"/>
          </p:nvPr>
        </p:nvSpPr>
        <p:spPr/>
        <p:txBody>
          <a:bodyPr/>
          <a:lstStyle/>
          <a:p>
            <a:r>
              <a:rPr lang="en-US" altLang="en-US"/>
              <a:t>The sun rotates on its axis in the same direction as the planets go around the sun, more rapidly at its equator than near its poles, about 25 days at the equator, about 40 at the poles.</a:t>
            </a:r>
          </a:p>
          <a:p>
            <a:r>
              <a:rPr lang="en-US" altLang="en-US"/>
              <a:t>The sun moves around our galaxy at about 150 miles per second, carrying our planets with it.</a:t>
            </a:r>
          </a:p>
        </p:txBody>
      </p:sp>
    </p:spTree>
    <p:custDataLst>
      <p:tags r:id="rId1"/>
    </p:custDataLst>
  </p:cSld>
  <p:clrMapOvr>
    <a:masterClrMapping/>
  </p:clrMapOvr>
  <p:transition advTm="3344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 calcmode="lin" valueType="num">
                                      <p:cBhvr additive="base">
                                        <p:cTn id="7" dur="500" fill="hold"/>
                                        <p:tgtEl>
                                          <p:spTgt spid="512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203">
                                            <p:txEl>
                                              <p:pRg st="1" end="1"/>
                                            </p:txEl>
                                          </p:spTgt>
                                        </p:tgtEl>
                                        <p:attrNameLst>
                                          <p:attrName>style.visibility</p:attrName>
                                        </p:attrNameLst>
                                      </p:cBhvr>
                                      <p:to>
                                        <p:strVal val="visible"/>
                                      </p:to>
                                    </p:set>
                                    <p:anim calcmode="lin" valueType="num">
                                      <p:cBhvr additive="base">
                                        <p:cTn id="13" dur="500" fill="hold"/>
                                        <p:tgtEl>
                                          <p:spTgt spid="512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0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4" descr="su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463550"/>
            <a:ext cx="6096000" cy="6083300"/>
          </a:xfrm>
          <a:prstGeom prst="rect">
            <a:avLst/>
          </a:prstGeom>
          <a:noFill/>
          <a:extLst>
            <a:ext uri="{909E8E84-426E-40DD-AFC4-6F175D3DCCD1}">
              <a14:hiddenFill xmlns:a14="http://schemas.microsoft.com/office/drawing/2010/main">
                <a:solidFill>
                  <a:srgbClr val="FFFFFF"/>
                </a:solidFill>
              </a14:hiddenFill>
            </a:ext>
          </a:extLst>
        </p:spPr>
      </p:pic>
      <p:sp>
        <p:nvSpPr>
          <p:cNvPr id="52229" name="Text Box 5"/>
          <p:cNvSpPr txBox="1">
            <a:spLocks noChangeArrowheads="1"/>
          </p:cNvSpPr>
          <p:nvPr/>
        </p:nvSpPr>
        <p:spPr bwMode="auto">
          <a:xfrm>
            <a:off x="5943600" y="838200"/>
            <a:ext cx="2971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Sun w/ flares &amp; prominences</a:t>
            </a:r>
          </a:p>
        </p:txBody>
      </p:sp>
    </p:spTree>
  </p:cSld>
  <p:clrMapOvr>
    <a:masterClrMapping/>
  </p:clrMapOvr>
  <p:transition advTm="40128"/>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descr="filament_piep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53253" name="Text Box 5"/>
          <p:cNvSpPr txBox="1">
            <a:spLocks noChangeArrowheads="1"/>
          </p:cNvSpPr>
          <p:nvPr/>
        </p:nvSpPr>
        <p:spPr bwMode="auto">
          <a:xfrm>
            <a:off x="5562600" y="914400"/>
            <a:ext cx="3200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Solar filament</a:t>
            </a:r>
          </a:p>
        </p:txBody>
      </p:sp>
    </p:spTree>
  </p:cSld>
  <p:clrMapOvr>
    <a:masterClrMapping/>
  </p:clrMapOvr>
  <p:transition advTm="15332"/>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descr="sunspot_newton_b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39775"/>
            <a:ext cx="7010400" cy="5378450"/>
          </a:xfrm>
          <a:prstGeom prst="rect">
            <a:avLst/>
          </a:prstGeom>
          <a:noFill/>
          <a:extLst>
            <a:ext uri="{909E8E84-426E-40DD-AFC4-6F175D3DCCD1}">
              <a14:hiddenFill xmlns:a14="http://schemas.microsoft.com/office/drawing/2010/main">
                <a:solidFill>
                  <a:srgbClr val="FFFFFF"/>
                </a:solidFill>
              </a14:hiddenFill>
            </a:ext>
          </a:extLst>
        </p:spPr>
      </p:pic>
      <p:sp>
        <p:nvSpPr>
          <p:cNvPr id="54277" name="Text Box 5"/>
          <p:cNvSpPr txBox="1">
            <a:spLocks noChangeArrowheads="1"/>
          </p:cNvSpPr>
          <p:nvPr/>
        </p:nvSpPr>
        <p:spPr bwMode="auto">
          <a:xfrm>
            <a:off x="1295400" y="5334000"/>
            <a:ext cx="3276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Sunspot group</a:t>
            </a:r>
          </a:p>
        </p:txBody>
      </p:sp>
    </p:spTree>
  </p:cSld>
  <p:clrMapOvr>
    <a:masterClrMapping/>
  </p:clrMapOvr>
  <p:transition advTm="16594"/>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4" descr="sunspot_swedish_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85800"/>
            <a:ext cx="8547100" cy="5597525"/>
          </a:xfrm>
          <a:prstGeom prst="rect">
            <a:avLst/>
          </a:prstGeom>
          <a:noFill/>
          <a:extLst>
            <a:ext uri="{909E8E84-426E-40DD-AFC4-6F175D3DCCD1}">
              <a14:hiddenFill xmlns:a14="http://schemas.microsoft.com/office/drawing/2010/main">
                <a:solidFill>
                  <a:srgbClr val="FFFFFF"/>
                </a:solidFill>
              </a14:hiddenFill>
            </a:ext>
          </a:extLst>
        </p:spPr>
      </p:pic>
      <p:sp>
        <p:nvSpPr>
          <p:cNvPr id="55301" name="Text Box 5"/>
          <p:cNvSpPr txBox="1">
            <a:spLocks noChangeArrowheads="1"/>
          </p:cNvSpPr>
          <p:nvPr/>
        </p:nvSpPr>
        <p:spPr bwMode="auto">
          <a:xfrm>
            <a:off x="2057400" y="5715000"/>
            <a:ext cx="3276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Sunspot closeup</a:t>
            </a:r>
          </a:p>
        </p:txBody>
      </p:sp>
    </p:spTree>
  </p:cSld>
  <p:clrMapOvr>
    <a:masterClrMapping/>
  </p:clrMapOvr>
  <p:transition advTm="25887"/>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descr="Hinode_2006324_l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6200" y="901700"/>
            <a:ext cx="6451600" cy="5054600"/>
          </a:xfrm>
          <a:prstGeom prst="rect">
            <a:avLst/>
          </a:prstGeom>
          <a:noFill/>
          <a:extLst>
            <a:ext uri="{909E8E84-426E-40DD-AFC4-6F175D3DCCD1}">
              <a14:hiddenFill xmlns:a14="http://schemas.microsoft.com/office/drawing/2010/main">
                <a:solidFill>
                  <a:srgbClr val="FFFFFF"/>
                </a:solidFill>
              </a14:hiddenFill>
            </a:ext>
          </a:extLst>
        </p:spPr>
      </p:pic>
      <p:sp>
        <p:nvSpPr>
          <p:cNvPr id="56325" name="Text Box 5"/>
          <p:cNvSpPr txBox="1">
            <a:spLocks noChangeArrowheads="1"/>
          </p:cNvSpPr>
          <p:nvPr/>
        </p:nvSpPr>
        <p:spPr bwMode="auto">
          <a:xfrm>
            <a:off x="5486400" y="1143000"/>
            <a:ext cx="3352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Side view of flare &amp; prominences</a:t>
            </a:r>
          </a:p>
        </p:txBody>
      </p:sp>
    </p:spTree>
  </p:cSld>
  <p:clrMapOvr>
    <a:masterClrMapping/>
  </p:clrMapOvr>
  <p:transition advTm="14451"/>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50" name="Picture 6" descr="Mars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600" y="1095375"/>
            <a:ext cx="4622800" cy="4667250"/>
          </a:xfrm>
          <a:prstGeom prst="rect">
            <a:avLst/>
          </a:prstGeom>
          <a:noFill/>
          <a:extLst>
            <a:ext uri="{909E8E84-426E-40DD-AFC4-6F175D3DCCD1}">
              <a14:hiddenFill xmlns:a14="http://schemas.microsoft.com/office/drawing/2010/main">
                <a:solidFill>
                  <a:srgbClr val="FFFFFF"/>
                </a:solidFill>
              </a14:hiddenFill>
            </a:ext>
          </a:extLst>
        </p:spPr>
      </p:pic>
      <p:sp>
        <p:nvSpPr>
          <p:cNvPr id="57348" name="Rectangle 4"/>
          <p:cNvSpPr>
            <a:spLocks noGrp="1" noChangeArrowheads="1"/>
          </p:cNvSpPr>
          <p:nvPr>
            <p:ph type="ctrTitle"/>
          </p:nvPr>
        </p:nvSpPr>
        <p:spPr/>
        <p:txBody>
          <a:bodyPr/>
          <a:lstStyle/>
          <a:p>
            <a:r>
              <a:rPr lang="en-US" altLang="en-US"/>
              <a:t>Mars</a:t>
            </a:r>
          </a:p>
        </p:txBody>
      </p:sp>
      <p:sp>
        <p:nvSpPr>
          <p:cNvPr id="57349"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745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7348"/>
                                        </p:tgtEl>
                                        <p:attrNameLst>
                                          <p:attrName>style.visibility</p:attrName>
                                        </p:attrNameLst>
                                      </p:cBhvr>
                                      <p:to>
                                        <p:strVal val="visible"/>
                                      </p:to>
                                    </p:set>
                                    <p:anim calcmode="lin" valueType="num">
                                      <p:cBhvr>
                                        <p:cTn id="7" dur="500" fill="hold"/>
                                        <p:tgtEl>
                                          <p:spTgt spid="57348"/>
                                        </p:tgtEl>
                                        <p:attrNameLst>
                                          <p:attrName>ppt_w</p:attrName>
                                        </p:attrNameLst>
                                      </p:cBhvr>
                                      <p:tavLst>
                                        <p:tav tm="0">
                                          <p:val>
                                            <p:fltVal val="0"/>
                                          </p:val>
                                        </p:tav>
                                        <p:tav tm="100000">
                                          <p:val>
                                            <p:strVal val="#ppt_w"/>
                                          </p:val>
                                        </p:tav>
                                      </p:tavLst>
                                    </p:anim>
                                    <p:anim calcmode="lin" valueType="num">
                                      <p:cBhvr>
                                        <p:cTn id="8" dur="500" fill="hold"/>
                                        <p:tgtEl>
                                          <p:spTgt spid="5734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57350"/>
                                        </p:tgtEl>
                                        <p:attrNameLst>
                                          <p:attrName>style.visibility</p:attrName>
                                        </p:attrNameLst>
                                      </p:cBhvr>
                                      <p:to>
                                        <p:strVal val="visible"/>
                                      </p:to>
                                    </p:set>
                                    <p:animEffect transition="in" filter="checkerboard(across)">
                                      <p:cBhvr>
                                        <p:cTn id="13" dur="500"/>
                                        <p:tgtEl>
                                          <p:spTgt spid="5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ltLang="en-US"/>
              <a:t>Mars</a:t>
            </a:r>
          </a:p>
        </p:txBody>
      </p:sp>
      <p:sp>
        <p:nvSpPr>
          <p:cNvPr id="59395" name="Rectangle 3"/>
          <p:cNvSpPr>
            <a:spLocks noGrp="1" noChangeArrowheads="1"/>
          </p:cNvSpPr>
          <p:nvPr>
            <p:ph type="body" idx="1"/>
          </p:nvPr>
        </p:nvSpPr>
        <p:spPr/>
        <p:txBody>
          <a:bodyPr/>
          <a:lstStyle/>
          <a:p>
            <a:r>
              <a:rPr lang="en-US" altLang="en-US"/>
              <a:t>Mars is the first planet out beyond earth.</a:t>
            </a:r>
          </a:p>
          <a:p>
            <a:r>
              <a:rPr lang="en-US" altLang="en-US"/>
              <a:t>Its orbit averages 1.52 AU from the sun.</a:t>
            </a:r>
          </a:p>
          <a:p>
            <a:r>
              <a:rPr lang="en-US" altLang="en-US"/>
              <a:t>Its year is 1.88 of ours.</a:t>
            </a:r>
          </a:p>
          <a:p>
            <a:r>
              <a:rPr lang="en-US" altLang="en-US"/>
              <a:t>Mars</a:t>
            </a:r>
            <a:r>
              <a:rPr lang="en-US" altLang="en-US">
                <a:cs typeface="Arial" charset="0"/>
              </a:rPr>
              <a:t>'</a:t>
            </a:r>
            <a:r>
              <a:rPr lang="en-US" altLang="en-US"/>
              <a:t> radius is only 53% that of earth, and its mass 11%.</a:t>
            </a:r>
          </a:p>
          <a:p>
            <a:r>
              <a:rPr lang="en-US" altLang="en-US"/>
              <a:t>Mars rotates once in 24.6 hours.</a:t>
            </a:r>
          </a:p>
          <a:p>
            <a:endParaRPr lang="en-US" altLang="en-US"/>
          </a:p>
        </p:txBody>
      </p:sp>
    </p:spTree>
    <p:custDataLst>
      <p:tags r:id="rId1"/>
    </p:custDataLst>
  </p:cSld>
  <p:clrMapOvr>
    <a:masterClrMapping/>
  </p:clrMapOvr>
  <p:transition advTm="3096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 calcmode="lin" valueType="num">
                                      <p:cBhvr additive="base">
                                        <p:cTn id="7" dur="500" fill="hold"/>
                                        <p:tgtEl>
                                          <p:spTgt spid="593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93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9395">
                                            <p:txEl>
                                              <p:pRg st="1" end="1"/>
                                            </p:txEl>
                                          </p:spTgt>
                                        </p:tgtEl>
                                        <p:attrNameLst>
                                          <p:attrName>style.visibility</p:attrName>
                                        </p:attrNameLst>
                                      </p:cBhvr>
                                      <p:to>
                                        <p:strVal val="visible"/>
                                      </p:to>
                                    </p:set>
                                    <p:anim calcmode="lin" valueType="num">
                                      <p:cBhvr additive="base">
                                        <p:cTn id="13" dur="500" fill="hold"/>
                                        <p:tgtEl>
                                          <p:spTgt spid="593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93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9395">
                                            <p:txEl>
                                              <p:pRg st="2" end="2"/>
                                            </p:txEl>
                                          </p:spTgt>
                                        </p:tgtEl>
                                        <p:attrNameLst>
                                          <p:attrName>style.visibility</p:attrName>
                                        </p:attrNameLst>
                                      </p:cBhvr>
                                      <p:to>
                                        <p:strVal val="visible"/>
                                      </p:to>
                                    </p:set>
                                    <p:anim calcmode="lin" valueType="num">
                                      <p:cBhvr additive="base">
                                        <p:cTn id="19" dur="500" fill="hold"/>
                                        <p:tgtEl>
                                          <p:spTgt spid="593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93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9395">
                                            <p:txEl>
                                              <p:pRg st="3" end="3"/>
                                            </p:txEl>
                                          </p:spTgt>
                                        </p:tgtEl>
                                        <p:attrNameLst>
                                          <p:attrName>style.visibility</p:attrName>
                                        </p:attrNameLst>
                                      </p:cBhvr>
                                      <p:to>
                                        <p:strVal val="visible"/>
                                      </p:to>
                                    </p:set>
                                    <p:anim calcmode="lin" valueType="num">
                                      <p:cBhvr additive="base">
                                        <p:cTn id="25" dur="500" fill="hold"/>
                                        <p:tgtEl>
                                          <p:spTgt spid="593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93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9395">
                                            <p:txEl>
                                              <p:pRg st="4" end="4"/>
                                            </p:txEl>
                                          </p:spTgt>
                                        </p:tgtEl>
                                        <p:attrNameLst>
                                          <p:attrName>style.visibility</p:attrName>
                                        </p:attrNameLst>
                                      </p:cBhvr>
                                      <p:to>
                                        <p:strVal val="visible"/>
                                      </p:to>
                                    </p:set>
                                    <p:anim calcmode="lin" valueType="num">
                                      <p:cBhvr additive="base">
                                        <p:cTn id="31" dur="500" fill="hold"/>
                                        <p:tgtEl>
                                          <p:spTgt spid="5939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939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ltLang="en-US"/>
              <a:t>Mars</a:t>
            </a:r>
            <a:r>
              <a:rPr lang="en-US" altLang="en-US">
                <a:cs typeface="Arial" charset="0"/>
              </a:rPr>
              <a:t>'</a:t>
            </a:r>
            <a:r>
              <a:rPr lang="en-US" altLang="en-US"/>
              <a:t> Conditions</a:t>
            </a:r>
          </a:p>
        </p:txBody>
      </p:sp>
      <p:sp>
        <p:nvSpPr>
          <p:cNvPr id="60419" name="Rectangle 3"/>
          <p:cNvSpPr>
            <a:spLocks noGrp="1" noChangeArrowheads="1"/>
          </p:cNvSpPr>
          <p:nvPr>
            <p:ph type="body" idx="1"/>
          </p:nvPr>
        </p:nvSpPr>
        <p:spPr/>
        <p:txBody>
          <a:bodyPr/>
          <a:lstStyle/>
          <a:p>
            <a:r>
              <a:rPr lang="en-US" altLang="en-US"/>
              <a:t>Mars has a very thin atmosphere (5-7 mb), mostly CO</a:t>
            </a:r>
            <a:r>
              <a:rPr lang="en-US" altLang="en-US" baseline="-25000"/>
              <a:t>2</a:t>
            </a:r>
            <a:r>
              <a:rPr lang="en-US" altLang="en-US"/>
              <a:t> (93%) and a little nitrogen (3%).</a:t>
            </a:r>
          </a:p>
          <a:p>
            <a:r>
              <a:rPr lang="en-US" altLang="en-US"/>
              <a:t>Temperatures at the equator rise as high as 57 F during the day but fall to -100 F at night. </a:t>
            </a:r>
          </a:p>
          <a:p>
            <a:r>
              <a:rPr lang="en-US" altLang="en-US"/>
              <a:t>At the poles, the temperatures are more like -160 F.</a:t>
            </a:r>
          </a:p>
        </p:txBody>
      </p:sp>
    </p:spTree>
    <p:custDataLst>
      <p:tags r:id="rId1"/>
    </p:custDataLst>
  </p:cSld>
  <p:clrMapOvr>
    <a:masterClrMapping/>
  </p:clrMapOvr>
  <p:transition advTm="6384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anim calcmode="lin" valueType="num">
                                      <p:cBhvr additive="base">
                                        <p:cTn id="7" dur="500" fill="hold"/>
                                        <p:tgtEl>
                                          <p:spTgt spid="604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04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0419">
                                            <p:txEl>
                                              <p:pRg st="1" end="1"/>
                                            </p:txEl>
                                          </p:spTgt>
                                        </p:tgtEl>
                                        <p:attrNameLst>
                                          <p:attrName>style.visibility</p:attrName>
                                        </p:attrNameLst>
                                      </p:cBhvr>
                                      <p:to>
                                        <p:strVal val="visible"/>
                                      </p:to>
                                    </p:set>
                                    <p:anim calcmode="lin" valueType="num">
                                      <p:cBhvr additive="base">
                                        <p:cTn id="13" dur="500" fill="hold"/>
                                        <p:tgtEl>
                                          <p:spTgt spid="604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04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0419">
                                            <p:txEl>
                                              <p:pRg st="2" end="2"/>
                                            </p:txEl>
                                          </p:spTgt>
                                        </p:tgtEl>
                                        <p:attrNameLst>
                                          <p:attrName>style.visibility</p:attrName>
                                        </p:attrNameLst>
                                      </p:cBhvr>
                                      <p:to>
                                        <p:strVal val="visible"/>
                                      </p:to>
                                    </p:set>
                                    <p:anim calcmode="lin" valueType="num">
                                      <p:cBhvr additive="base">
                                        <p:cTn id="19" dur="500" fill="hold"/>
                                        <p:tgtEl>
                                          <p:spTgt spid="604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041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en-US"/>
              <a:t>Earth</a:t>
            </a:r>
            <a:r>
              <a:rPr lang="en-US" altLang="en-US">
                <a:cs typeface="Arial" charset="0"/>
              </a:rPr>
              <a:t>'</a:t>
            </a:r>
            <a:r>
              <a:rPr lang="en-US" altLang="en-US"/>
              <a:t>s Other Measurements</a:t>
            </a:r>
          </a:p>
        </p:txBody>
      </p:sp>
      <p:sp>
        <p:nvSpPr>
          <p:cNvPr id="9219" name="Rectangle 3"/>
          <p:cNvSpPr>
            <a:spLocks noGrp="1" noChangeArrowheads="1"/>
          </p:cNvSpPr>
          <p:nvPr>
            <p:ph type="body" idx="1"/>
          </p:nvPr>
        </p:nvSpPr>
        <p:spPr/>
        <p:txBody>
          <a:bodyPr/>
          <a:lstStyle/>
          <a:p>
            <a:r>
              <a:rPr lang="en-US" altLang="en-US"/>
              <a:t>We take Earth</a:t>
            </a:r>
            <a:r>
              <a:rPr lang="en-US" altLang="en-US">
                <a:cs typeface="Arial" charset="0"/>
              </a:rPr>
              <a:t>'</a:t>
            </a:r>
            <a:r>
              <a:rPr lang="en-US" altLang="en-US"/>
              <a:t>s orbital period (about 365 days) to be the unit for orbital times, 1 year.  Or for shorter periods, we use days.</a:t>
            </a:r>
          </a:p>
          <a:p>
            <a:r>
              <a:rPr lang="en-US" altLang="en-US"/>
              <a:t>We take the Earth</a:t>
            </a:r>
            <a:r>
              <a:rPr lang="en-US" altLang="en-US">
                <a:cs typeface="Arial" charset="0"/>
              </a:rPr>
              <a:t>'</a:t>
            </a:r>
            <a:r>
              <a:rPr lang="en-US" altLang="en-US"/>
              <a:t>s mass (6 x 10</a:t>
            </a:r>
            <a:r>
              <a:rPr lang="en-US" altLang="en-US" baseline="30000"/>
              <a:t>24</a:t>
            </a:r>
            <a:r>
              <a:rPr lang="en-US" altLang="en-US"/>
              <a:t> kg) as the unit for planetary masses.</a:t>
            </a:r>
          </a:p>
          <a:p>
            <a:r>
              <a:rPr lang="en-US" altLang="en-US"/>
              <a:t>We take the Earth</a:t>
            </a:r>
            <a:r>
              <a:rPr lang="en-US" altLang="en-US">
                <a:cs typeface="Arial" charset="0"/>
              </a:rPr>
              <a:t>'</a:t>
            </a:r>
            <a:r>
              <a:rPr lang="en-US" altLang="en-US"/>
              <a:t>s radius (about 6400 km, 4000 mi) as the unit for planetary sizes.</a:t>
            </a:r>
          </a:p>
        </p:txBody>
      </p:sp>
    </p:spTree>
    <p:custDataLst>
      <p:tags r:id="rId1"/>
    </p:custDataLst>
  </p:cSld>
  <p:clrMapOvr>
    <a:masterClrMapping/>
  </p:clrMapOvr>
  <p:transition advTm="8769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additive="base">
                                        <p:cTn id="7" dur="500" fill="hold"/>
                                        <p:tgtEl>
                                          <p:spTgt spid="92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219">
                                            <p:txEl>
                                              <p:pRg st="1" end="1"/>
                                            </p:txEl>
                                          </p:spTgt>
                                        </p:tgtEl>
                                        <p:attrNameLst>
                                          <p:attrName>style.visibility</p:attrName>
                                        </p:attrNameLst>
                                      </p:cBhvr>
                                      <p:to>
                                        <p:strVal val="visible"/>
                                      </p:to>
                                    </p:set>
                                    <p:anim calcmode="lin" valueType="num">
                                      <p:cBhvr additive="base">
                                        <p:cTn id="13" dur="500" fill="hold"/>
                                        <p:tgtEl>
                                          <p:spTgt spid="92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219">
                                            <p:txEl>
                                              <p:pRg st="2" end="2"/>
                                            </p:txEl>
                                          </p:spTgt>
                                        </p:tgtEl>
                                        <p:attrNameLst>
                                          <p:attrName>style.visibility</p:attrName>
                                        </p:attrNameLst>
                                      </p:cBhvr>
                                      <p:to>
                                        <p:strVal val="visible"/>
                                      </p:to>
                                    </p:set>
                                    <p:anim calcmode="lin" valueType="num">
                                      <p:cBhvr additive="base">
                                        <p:cTn id="19" dur="500" fill="hold"/>
                                        <p:tgtEl>
                                          <p:spTgt spid="92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1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ltLang="en-US"/>
              <a:t>Mars</a:t>
            </a:r>
            <a:r>
              <a:rPr lang="en-US" altLang="en-US">
                <a:cs typeface="Arial" charset="0"/>
              </a:rPr>
              <a:t>'</a:t>
            </a:r>
            <a:r>
              <a:rPr lang="en-US" altLang="en-US"/>
              <a:t> Moons</a:t>
            </a:r>
          </a:p>
        </p:txBody>
      </p:sp>
      <p:sp>
        <p:nvSpPr>
          <p:cNvPr id="61443" name="Rectangle 3"/>
          <p:cNvSpPr>
            <a:spLocks noGrp="1" noChangeArrowheads="1"/>
          </p:cNvSpPr>
          <p:nvPr>
            <p:ph type="body" idx="1"/>
          </p:nvPr>
        </p:nvSpPr>
        <p:spPr/>
        <p:txBody>
          <a:bodyPr/>
          <a:lstStyle/>
          <a:p>
            <a:r>
              <a:rPr lang="en-US" altLang="en-US"/>
              <a:t>Mars has two very small moons.</a:t>
            </a:r>
          </a:p>
          <a:p>
            <a:r>
              <a:rPr lang="en-US" altLang="en-US"/>
              <a:t>Phobos, the larger, is about 7.5 miles across, and circles Mars in less than 8 hours.</a:t>
            </a:r>
          </a:p>
          <a:p>
            <a:r>
              <a:rPr lang="en-US" altLang="en-US"/>
              <a:t>Deimos, the smaller, is only about 4.6 miles across, and circles Mars in about 30 hours.</a:t>
            </a:r>
          </a:p>
          <a:p>
            <a:r>
              <a:rPr lang="en-US" altLang="en-US"/>
              <a:t>Being so small, neither moon is round.</a:t>
            </a:r>
          </a:p>
        </p:txBody>
      </p:sp>
    </p:spTree>
    <p:custDataLst>
      <p:tags r:id="rId1"/>
    </p:custDataLst>
  </p:cSld>
  <p:clrMapOvr>
    <a:masterClrMapping/>
  </p:clrMapOvr>
  <p:transition advTm="4112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 calcmode="lin" valueType="num">
                                      <p:cBhvr additive="base">
                                        <p:cTn id="7" dur="500" fill="hold"/>
                                        <p:tgtEl>
                                          <p:spTgt spid="614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443">
                                            <p:txEl>
                                              <p:pRg st="1" end="1"/>
                                            </p:txEl>
                                          </p:spTgt>
                                        </p:tgtEl>
                                        <p:attrNameLst>
                                          <p:attrName>style.visibility</p:attrName>
                                        </p:attrNameLst>
                                      </p:cBhvr>
                                      <p:to>
                                        <p:strVal val="visible"/>
                                      </p:to>
                                    </p:set>
                                    <p:anim calcmode="lin" valueType="num">
                                      <p:cBhvr additive="base">
                                        <p:cTn id="13" dur="500" fill="hold"/>
                                        <p:tgtEl>
                                          <p:spTgt spid="614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1443">
                                            <p:txEl>
                                              <p:pRg st="2" end="2"/>
                                            </p:txEl>
                                          </p:spTgt>
                                        </p:tgtEl>
                                        <p:attrNameLst>
                                          <p:attrName>style.visibility</p:attrName>
                                        </p:attrNameLst>
                                      </p:cBhvr>
                                      <p:to>
                                        <p:strVal val="visible"/>
                                      </p:to>
                                    </p:set>
                                    <p:anim calcmode="lin" valueType="num">
                                      <p:cBhvr additive="base">
                                        <p:cTn id="19" dur="500" fill="hold"/>
                                        <p:tgtEl>
                                          <p:spTgt spid="614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1443">
                                            <p:txEl>
                                              <p:pRg st="3" end="3"/>
                                            </p:txEl>
                                          </p:spTgt>
                                        </p:tgtEl>
                                        <p:attrNameLst>
                                          <p:attrName>style.visibility</p:attrName>
                                        </p:attrNameLst>
                                      </p:cBhvr>
                                      <p:to>
                                        <p:strVal val="visible"/>
                                      </p:to>
                                    </p:set>
                                    <p:anim calcmode="lin" valueType="num">
                                      <p:cBhvr additive="base">
                                        <p:cTn id="25" dur="500" fill="hold"/>
                                        <p:tgtEl>
                                          <p:spTgt spid="614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144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4" descr="Mars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8128000" cy="4965700"/>
          </a:xfrm>
          <a:prstGeom prst="rect">
            <a:avLst/>
          </a:prstGeom>
          <a:noFill/>
          <a:extLst>
            <a:ext uri="{909E8E84-426E-40DD-AFC4-6F175D3DCCD1}">
              <a14:hiddenFill xmlns:a14="http://schemas.microsoft.com/office/drawing/2010/main">
                <a:solidFill>
                  <a:srgbClr val="FFFFFF"/>
                </a:solidFill>
              </a14:hiddenFill>
            </a:ext>
          </a:extLst>
        </p:spPr>
      </p:pic>
      <p:sp>
        <p:nvSpPr>
          <p:cNvPr id="62469" name="Text Box 5"/>
          <p:cNvSpPr txBox="1">
            <a:spLocks noChangeArrowheads="1"/>
          </p:cNvSpPr>
          <p:nvPr/>
        </p:nvSpPr>
        <p:spPr bwMode="auto">
          <a:xfrm>
            <a:off x="5943600" y="228600"/>
            <a:ext cx="2438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Mars Map</a:t>
            </a:r>
          </a:p>
        </p:txBody>
      </p:sp>
    </p:spTree>
  </p:cSld>
  <p:clrMapOvr>
    <a:masterClrMapping/>
  </p:clrMapOvr>
  <p:transition advTm="77251"/>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2" name="Picture 4" descr="PlanetarySystem0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381000"/>
            <a:ext cx="5214938" cy="6477000"/>
          </a:xfrm>
          <a:prstGeom prst="rect">
            <a:avLst/>
          </a:prstGeom>
          <a:noFill/>
          <a:extLst>
            <a:ext uri="{909E8E84-426E-40DD-AFC4-6F175D3DCCD1}">
              <a14:hiddenFill xmlns:a14="http://schemas.microsoft.com/office/drawing/2010/main">
                <a:solidFill>
                  <a:srgbClr val="FFFFFF"/>
                </a:solidFill>
              </a14:hiddenFill>
            </a:ext>
          </a:extLst>
        </p:spPr>
      </p:pic>
      <p:sp>
        <p:nvSpPr>
          <p:cNvPr id="63493" name="Text Box 5"/>
          <p:cNvSpPr txBox="1">
            <a:spLocks noChangeArrowheads="1"/>
          </p:cNvSpPr>
          <p:nvPr/>
        </p:nvSpPr>
        <p:spPr bwMode="auto">
          <a:xfrm>
            <a:off x="609600" y="1219200"/>
            <a:ext cx="3048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Mars northern Hemisphere</a:t>
            </a:r>
          </a:p>
        </p:txBody>
      </p:sp>
    </p:spTree>
  </p:cSld>
  <p:clrMapOvr>
    <a:masterClrMapping/>
  </p:clrMapOvr>
  <p:transition advTm="15953"/>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6" name="Picture 4" descr="PlanetarySystem02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371600"/>
            <a:ext cx="7239000" cy="4919663"/>
          </a:xfrm>
          <a:prstGeom prst="rect">
            <a:avLst/>
          </a:prstGeom>
          <a:noFill/>
          <a:extLst>
            <a:ext uri="{909E8E84-426E-40DD-AFC4-6F175D3DCCD1}">
              <a14:hiddenFill xmlns:a14="http://schemas.microsoft.com/office/drawing/2010/main">
                <a:solidFill>
                  <a:srgbClr val="FFFFFF"/>
                </a:solidFill>
              </a14:hiddenFill>
            </a:ext>
          </a:extLst>
        </p:spPr>
      </p:pic>
      <p:sp>
        <p:nvSpPr>
          <p:cNvPr id="64517" name="Text Box 5"/>
          <p:cNvSpPr txBox="1">
            <a:spLocks noChangeArrowheads="1"/>
          </p:cNvSpPr>
          <p:nvPr/>
        </p:nvSpPr>
        <p:spPr bwMode="auto">
          <a:xfrm>
            <a:off x="5029200" y="609600"/>
            <a:ext cx="3124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Olympus Mons</a:t>
            </a:r>
          </a:p>
        </p:txBody>
      </p:sp>
    </p:spTree>
  </p:cSld>
  <p:clrMapOvr>
    <a:masterClrMapping/>
  </p:clrMapOvr>
  <p:transition advTm="26187"/>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0" name="Picture 4" descr="PlanetarySystem0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219200"/>
            <a:ext cx="7543800" cy="5111750"/>
          </a:xfrm>
          <a:prstGeom prst="rect">
            <a:avLst/>
          </a:prstGeom>
          <a:noFill/>
          <a:extLst>
            <a:ext uri="{909E8E84-426E-40DD-AFC4-6F175D3DCCD1}">
              <a14:hiddenFill xmlns:a14="http://schemas.microsoft.com/office/drawing/2010/main">
                <a:solidFill>
                  <a:srgbClr val="FFFFFF"/>
                </a:solidFill>
              </a14:hiddenFill>
            </a:ext>
          </a:extLst>
        </p:spPr>
      </p:pic>
      <p:sp>
        <p:nvSpPr>
          <p:cNvPr id="65541" name="Text Box 5"/>
          <p:cNvSpPr txBox="1">
            <a:spLocks noChangeArrowheads="1"/>
          </p:cNvSpPr>
          <p:nvPr/>
        </p:nvSpPr>
        <p:spPr bwMode="auto">
          <a:xfrm>
            <a:off x="4038600" y="533400"/>
            <a:ext cx="441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t>Mangalla Vallis Channels</a:t>
            </a:r>
          </a:p>
        </p:txBody>
      </p:sp>
    </p:spTree>
  </p:cSld>
  <p:clrMapOvr>
    <a:masterClrMapping/>
  </p:clrMapOvr>
  <p:transition advTm="42251"/>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4" name="Picture 4" descr="PlanetarySystem033"/>
          <p:cNvPicPr>
            <a:picLocks noChangeAspect="1" noChangeArrowheads="1"/>
          </p:cNvPicPr>
          <p:nvPr/>
        </p:nvPicPr>
        <p:blipFill>
          <a:blip r:embed="rId2" cstate="print">
            <a:extLst>
              <a:ext uri="{28A0092B-C50C-407E-A947-70E740481C1C}">
                <a14:useLocalDpi xmlns:a14="http://schemas.microsoft.com/office/drawing/2010/main" val="0"/>
              </a:ext>
            </a:extLst>
          </a:blip>
          <a:srcRect r="5263"/>
          <a:stretch>
            <a:fillRect/>
          </a:stretch>
        </p:blipFill>
        <p:spPr bwMode="auto">
          <a:xfrm>
            <a:off x="1143000" y="762000"/>
            <a:ext cx="6858000" cy="5021263"/>
          </a:xfrm>
          <a:prstGeom prst="rect">
            <a:avLst/>
          </a:prstGeom>
          <a:noFill/>
          <a:extLst>
            <a:ext uri="{909E8E84-426E-40DD-AFC4-6F175D3DCCD1}">
              <a14:hiddenFill xmlns:a14="http://schemas.microsoft.com/office/drawing/2010/main">
                <a:solidFill>
                  <a:srgbClr val="FFFFFF"/>
                </a:solidFill>
              </a14:hiddenFill>
            </a:ext>
          </a:extLst>
        </p:spPr>
      </p:pic>
      <p:sp>
        <p:nvSpPr>
          <p:cNvPr id="66565" name="Text Box 5"/>
          <p:cNvSpPr txBox="1">
            <a:spLocks noChangeArrowheads="1"/>
          </p:cNvSpPr>
          <p:nvPr/>
        </p:nvSpPr>
        <p:spPr bwMode="auto">
          <a:xfrm>
            <a:off x="3429000" y="5943600"/>
            <a:ext cx="495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t>Viking 2 Lander View - frost</a:t>
            </a:r>
          </a:p>
        </p:txBody>
      </p:sp>
    </p:spTree>
  </p:cSld>
  <p:clrMapOvr>
    <a:masterClrMapping/>
  </p:clrMapOvr>
  <p:transition advTm="33859"/>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6" name="Picture 4" descr="Ma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685800"/>
            <a:ext cx="5451475" cy="5486400"/>
          </a:xfrm>
          <a:prstGeom prst="rect">
            <a:avLst/>
          </a:prstGeom>
          <a:noFill/>
          <a:extLst>
            <a:ext uri="{909E8E84-426E-40DD-AFC4-6F175D3DCCD1}">
              <a14:hiddenFill xmlns:a14="http://schemas.microsoft.com/office/drawing/2010/main">
                <a:solidFill>
                  <a:srgbClr val="FFFFFF"/>
                </a:solidFill>
              </a14:hiddenFill>
            </a:ext>
          </a:extLst>
        </p:spPr>
      </p:pic>
      <p:sp>
        <p:nvSpPr>
          <p:cNvPr id="69637" name="Text Box 5"/>
          <p:cNvSpPr txBox="1">
            <a:spLocks noChangeArrowheads="1"/>
          </p:cNvSpPr>
          <p:nvPr/>
        </p:nvSpPr>
        <p:spPr bwMode="auto">
          <a:xfrm>
            <a:off x="1143000" y="4038600"/>
            <a:ext cx="14478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Mars Rover Shot</a:t>
            </a:r>
          </a:p>
        </p:txBody>
      </p:sp>
    </p:spTree>
  </p:cSld>
  <p:clrMapOvr>
    <a:masterClrMapping/>
  </p:clrMapOvr>
  <p:transition advTm="21901"/>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8" name="Picture 4" descr="PlanetarySystem036"/>
          <p:cNvPicPr>
            <a:picLocks noChangeAspect="1" noChangeArrowheads="1"/>
          </p:cNvPicPr>
          <p:nvPr/>
        </p:nvPicPr>
        <p:blipFill>
          <a:blip r:embed="rId2" cstate="print">
            <a:lum bright="-12000"/>
            <a:extLst>
              <a:ext uri="{28A0092B-C50C-407E-A947-70E740481C1C}">
                <a14:useLocalDpi xmlns:a14="http://schemas.microsoft.com/office/drawing/2010/main" val="0"/>
              </a:ext>
            </a:extLst>
          </a:blip>
          <a:srcRect/>
          <a:stretch>
            <a:fillRect/>
          </a:stretch>
        </p:blipFill>
        <p:spPr bwMode="auto">
          <a:xfrm>
            <a:off x="2582863" y="533400"/>
            <a:ext cx="5678487" cy="6121400"/>
          </a:xfrm>
          <a:prstGeom prst="rect">
            <a:avLst/>
          </a:prstGeom>
          <a:noFill/>
          <a:extLst>
            <a:ext uri="{909E8E84-426E-40DD-AFC4-6F175D3DCCD1}">
              <a14:hiddenFill xmlns:a14="http://schemas.microsoft.com/office/drawing/2010/main">
                <a:solidFill>
                  <a:srgbClr val="FFFFFF"/>
                </a:solidFill>
              </a14:hiddenFill>
            </a:ext>
          </a:extLst>
        </p:spPr>
      </p:pic>
      <p:sp>
        <p:nvSpPr>
          <p:cNvPr id="67589" name="Text Box 5"/>
          <p:cNvSpPr txBox="1">
            <a:spLocks noChangeArrowheads="1"/>
          </p:cNvSpPr>
          <p:nvPr/>
        </p:nvSpPr>
        <p:spPr bwMode="auto">
          <a:xfrm>
            <a:off x="1295400" y="3276600"/>
            <a:ext cx="1676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Phobos</a:t>
            </a:r>
          </a:p>
        </p:txBody>
      </p:sp>
    </p:spTree>
  </p:cSld>
  <p:clrMapOvr>
    <a:masterClrMapping/>
  </p:clrMapOvr>
  <p:transition advTm="26238"/>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4" descr="PlanetarySystem039"/>
          <p:cNvPicPr>
            <a:picLocks noChangeAspect="1" noChangeArrowheads="1"/>
          </p:cNvPicPr>
          <p:nvPr/>
        </p:nvPicPr>
        <p:blipFill>
          <a:blip r:embed="rId2" cstate="print">
            <a:lum bright="-12000"/>
            <a:extLst>
              <a:ext uri="{28A0092B-C50C-407E-A947-70E740481C1C}">
                <a14:useLocalDpi xmlns:a14="http://schemas.microsoft.com/office/drawing/2010/main" val="0"/>
              </a:ext>
            </a:extLst>
          </a:blip>
          <a:srcRect/>
          <a:stretch>
            <a:fillRect/>
          </a:stretch>
        </p:blipFill>
        <p:spPr bwMode="auto">
          <a:xfrm>
            <a:off x="1828800" y="1441450"/>
            <a:ext cx="6324600" cy="4581525"/>
          </a:xfrm>
          <a:prstGeom prst="rect">
            <a:avLst/>
          </a:prstGeom>
          <a:noFill/>
          <a:extLst>
            <a:ext uri="{909E8E84-426E-40DD-AFC4-6F175D3DCCD1}">
              <a14:hiddenFill xmlns:a14="http://schemas.microsoft.com/office/drawing/2010/main">
                <a:solidFill>
                  <a:srgbClr val="FFFFFF"/>
                </a:solidFill>
              </a14:hiddenFill>
            </a:ext>
          </a:extLst>
        </p:spPr>
      </p:pic>
      <p:sp>
        <p:nvSpPr>
          <p:cNvPr id="68613" name="Text Box 5"/>
          <p:cNvSpPr txBox="1">
            <a:spLocks noChangeArrowheads="1"/>
          </p:cNvSpPr>
          <p:nvPr/>
        </p:nvSpPr>
        <p:spPr bwMode="auto">
          <a:xfrm>
            <a:off x="5257800" y="990600"/>
            <a:ext cx="1676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Deimos</a:t>
            </a:r>
          </a:p>
        </p:txBody>
      </p:sp>
    </p:spTree>
  </p:cSld>
  <p:clrMapOvr>
    <a:masterClrMapping/>
  </p:clrMapOvr>
  <p:transition advTm="29002"/>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3" name="Picture 7" descr="asteroids"/>
          <p:cNvPicPr>
            <a:picLocks noChangeAspect="1" noChangeArrowheads="1"/>
          </p:cNvPicPr>
          <p:nvPr/>
        </p:nvPicPr>
        <p:blipFill>
          <a:blip r:embed="rId3">
            <a:extLst>
              <a:ext uri="{28A0092B-C50C-407E-A947-70E740481C1C}">
                <a14:useLocalDpi xmlns:a14="http://schemas.microsoft.com/office/drawing/2010/main" val="0"/>
              </a:ext>
            </a:extLst>
          </a:blip>
          <a:srcRect t="6039"/>
          <a:stretch>
            <a:fillRect/>
          </a:stretch>
        </p:blipFill>
        <p:spPr bwMode="auto">
          <a:xfrm>
            <a:off x="1371600" y="304800"/>
            <a:ext cx="6413500" cy="6026150"/>
          </a:xfrm>
          <a:prstGeom prst="rect">
            <a:avLst/>
          </a:prstGeom>
          <a:noFill/>
          <a:extLst>
            <a:ext uri="{909E8E84-426E-40DD-AFC4-6F175D3DCCD1}">
              <a14:hiddenFill xmlns:a14="http://schemas.microsoft.com/office/drawing/2010/main">
                <a:solidFill>
                  <a:srgbClr val="FFFFFF"/>
                </a:solidFill>
              </a14:hiddenFill>
            </a:ext>
          </a:extLst>
        </p:spPr>
      </p:pic>
      <p:sp>
        <p:nvSpPr>
          <p:cNvPr id="70660" name="Rectangle 4"/>
          <p:cNvSpPr>
            <a:spLocks noGrp="1" noChangeArrowheads="1"/>
          </p:cNvSpPr>
          <p:nvPr>
            <p:ph type="ctrTitle"/>
          </p:nvPr>
        </p:nvSpPr>
        <p:spPr/>
        <p:txBody>
          <a:bodyPr/>
          <a:lstStyle/>
          <a:p>
            <a:r>
              <a:rPr lang="en-US" altLang="en-US"/>
              <a:t>Asteroids</a:t>
            </a:r>
          </a:p>
        </p:txBody>
      </p:sp>
      <p:sp>
        <p:nvSpPr>
          <p:cNvPr id="70661"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1470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0660"/>
                                        </p:tgtEl>
                                        <p:attrNameLst>
                                          <p:attrName>style.visibility</p:attrName>
                                        </p:attrNameLst>
                                      </p:cBhvr>
                                      <p:to>
                                        <p:strVal val="visible"/>
                                      </p:to>
                                    </p:set>
                                    <p:anim calcmode="lin" valueType="num">
                                      <p:cBhvr>
                                        <p:cTn id="7" dur="500" fill="hold"/>
                                        <p:tgtEl>
                                          <p:spTgt spid="70660"/>
                                        </p:tgtEl>
                                        <p:attrNameLst>
                                          <p:attrName>ppt_w</p:attrName>
                                        </p:attrNameLst>
                                      </p:cBhvr>
                                      <p:tavLst>
                                        <p:tav tm="0">
                                          <p:val>
                                            <p:fltVal val="0"/>
                                          </p:val>
                                        </p:tav>
                                        <p:tav tm="100000">
                                          <p:val>
                                            <p:strVal val="#ppt_w"/>
                                          </p:val>
                                        </p:tav>
                                      </p:tavLst>
                                    </p:anim>
                                    <p:anim calcmode="lin" valueType="num">
                                      <p:cBhvr>
                                        <p:cTn id="8" dur="500" fill="hold"/>
                                        <p:tgtEl>
                                          <p:spTgt spid="7066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earth-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04800"/>
            <a:ext cx="7315200" cy="6330950"/>
          </a:xfrm>
          <a:prstGeom prst="rect">
            <a:avLst/>
          </a:prstGeom>
          <a:noFill/>
          <a:extLst>
            <a:ext uri="{909E8E84-426E-40DD-AFC4-6F175D3DCCD1}">
              <a14:hiddenFill xmlns:a14="http://schemas.microsoft.com/office/drawing/2010/main">
                <a:solidFill>
                  <a:srgbClr val="FFFFFF"/>
                </a:solidFill>
              </a14:hiddenFill>
            </a:ext>
          </a:extLst>
        </p:spPr>
      </p:pic>
      <p:sp>
        <p:nvSpPr>
          <p:cNvPr id="22533" name="Text Box 5"/>
          <p:cNvSpPr txBox="1">
            <a:spLocks noChangeArrowheads="1"/>
          </p:cNvSpPr>
          <p:nvPr/>
        </p:nvSpPr>
        <p:spPr bwMode="auto">
          <a:xfrm>
            <a:off x="1752600" y="381000"/>
            <a:ext cx="2438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t>Satellite Map</a:t>
            </a:r>
          </a:p>
        </p:txBody>
      </p:sp>
    </p:spTree>
  </p:cSld>
  <p:clrMapOvr>
    <a:masterClrMapping/>
  </p:clrMapOvr>
  <p:transition advTm="4158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ltLang="en-US"/>
              <a:t>Asteroids</a:t>
            </a:r>
          </a:p>
        </p:txBody>
      </p:sp>
      <p:sp>
        <p:nvSpPr>
          <p:cNvPr id="72707" name="Rectangle 3"/>
          <p:cNvSpPr>
            <a:spLocks noGrp="1" noChangeArrowheads="1"/>
          </p:cNvSpPr>
          <p:nvPr>
            <p:ph type="body" idx="1"/>
          </p:nvPr>
        </p:nvSpPr>
        <p:spPr/>
        <p:txBody>
          <a:bodyPr/>
          <a:lstStyle/>
          <a:p>
            <a:pPr>
              <a:lnSpc>
                <a:spcPct val="90000"/>
              </a:lnSpc>
            </a:pPr>
            <a:r>
              <a:rPr lang="en-US" altLang="en-US"/>
              <a:t>This is the name we give to small objects orbiting around the sun (so not moons), that are too large to count as meteors.</a:t>
            </a:r>
          </a:p>
          <a:p>
            <a:pPr>
              <a:lnSpc>
                <a:spcPct val="90000"/>
              </a:lnSpc>
            </a:pPr>
            <a:r>
              <a:rPr lang="en-US" altLang="en-US"/>
              <a:t>There are thousands of such objects, mostly between the orbits of Mars and Jupiter.</a:t>
            </a:r>
          </a:p>
          <a:p>
            <a:pPr>
              <a:lnSpc>
                <a:spcPct val="90000"/>
              </a:lnSpc>
            </a:pPr>
            <a:r>
              <a:rPr lang="en-US" altLang="en-US"/>
              <a:t>A few of these cross the orbit of earth and spend part of their time in the inner solar system.</a:t>
            </a:r>
          </a:p>
        </p:txBody>
      </p:sp>
    </p:spTree>
    <p:custDataLst>
      <p:tags r:id="rId1"/>
    </p:custDataLst>
  </p:cSld>
  <p:clrMapOvr>
    <a:masterClrMapping/>
  </p:clrMapOvr>
  <p:transition advTm="4356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 calcmode="lin" valueType="num">
                                      <p:cBhvr additive="base">
                                        <p:cTn id="7" dur="5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27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2707">
                                            <p:txEl>
                                              <p:pRg st="1" end="1"/>
                                            </p:txEl>
                                          </p:spTgt>
                                        </p:tgtEl>
                                        <p:attrNameLst>
                                          <p:attrName>style.visibility</p:attrName>
                                        </p:attrNameLst>
                                      </p:cBhvr>
                                      <p:to>
                                        <p:strVal val="visible"/>
                                      </p:to>
                                    </p:set>
                                    <p:anim calcmode="lin" valueType="num">
                                      <p:cBhvr additive="base">
                                        <p:cTn id="13" dur="500" fill="hold"/>
                                        <p:tgtEl>
                                          <p:spTgt spid="727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27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2707">
                                            <p:txEl>
                                              <p:pRg st="2" end="2"/>
                                            </p:txEl>
                                          </p:spTgt>
                                        </p:tgtEl>
                                        <p:attrNameLst>
                                          <p:attrName>style.visibility</p:attrName>
                                        </p:attrNameLst>
                                      </p:cBhvr>
                                      <p:to>
                                        <p:strVal val="visible"/>
                                      </p:to>
                                    </p:set>
                                    <p:anim calcmode="lin" valueType="num">
                                      <p:cBhvr additive="base">
                                        <p:cTn id="19" dur="500" fill="hold"/>
                                        <p:tgtEl>
                                          <p:spTgt spid="727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2" name="Picture 4" descr="Asteroids03Be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28625"/>
            <a:ext cx="6400800" cy="59991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54158"/>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Picture 4" descr="types_of_asteroi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38"/>
            <a:ext cx="9144000" cy="6829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77972"/>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0" name="Picture 4" descr="Asteroids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125" y="0"/>
            <a:ext cx="551656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81126"/>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6" name="Picture 6" descr="Jupiter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04800"/>
            <a:ext cx="6413500" cy="6273800"/>
          </a:xfrm>
          <a:prstGeom prst="rect">
            <a:avLst/>
          </a:prstGeom>
          <a:noFill/>
          <a:extLst>
            <a:ext uri="{909E8E84-426E-40DD-AFC4-6F175D3DCCD1}">
              <a14:hiddenFill xmlns:a14="http://schemas.microsoft.com/office/drawing/2010/main">
                <a:solidFill>
                  <a:srgbClr val="FFFFFF"/>
                </a:solidFill>
              </a14:hiddenFill>
            </a:ext>
          </a:extLst>
        </p:spPr>
      </p:pic>
      <p:sp>
        <p:nvSpPr>
          <p:cNvPr id="76804" name="Rectangle 4"/>
          <p:cNvSpPr>
            <a:spLocks noGrp="1" noChangeArrowheads="1"/>
          </p:cNvSpPr>
          <p:nvPr>
            <p:ph type="ctrTitle"/>
          </p:nvPr>
        </p:nvSpPr>
        <p:spPr/>
        <p:txBody>
          <a:bodyPr/>
          <a:lstStyle/>
          <a:p>
            <a:r>
              <a:rPr lang="en-US" altLang="en-US">
                <a:solidFill>
                  <a:schemeClr val="bg1"/>
                </a:solidFill>
              </a:rPr>
              <a:t>Jupiter</a:t>
            </a:r>
          </a:p>
        </p:txBody>
      </p:sp>
      <p:sp>
        <p:nvSpPr>
          <p:cNvPr id="76805"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298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6804"/>
                                        </p:tgtEl>
                                        <p:attrNameLst>
                                          <p:attrName>style.visibility</p:attrName>
                                        </p:attrNameLst>
                                      </p:cBhvr>
                                      <p:to>
                                        <p:strVal val="visible"/>
                                      </p:to>
                                    </p:set>
                                    <p:anim calcmode="lin" valueType="num">
                                      <p:cBhvr>
                                        <p:cTn id="7" dur="500" fill="hold"/>
                                        <p:tgtEl>
                                          <p:spTgt spid="76804"/>
                                        </p:tgtEl>
                                        <p:attrNameLst>
                                          <p:attrName>ppt_w</p:attrName>
                                        </p:attrNameLst>
                                      </p:cBhvr>
                                      <p:tavLst>
                                        <p:tav tm="0">
                                          <p:val>
                                            <p:fltVal val="0"/>
                                          </p:val>
                                        </p:tav>
                                        <p:tav tm="100000">
                                          <p:val>
                                            <p:strVal val="#ppt_w"/>
                                          </p:val>
                                        </p:tav>
                                      </p:tavLst>
                                    </p:anim>
                                    <p:anim calcmode="lin" valueType="num">
                                      <p:cBhvr>
                                        <p:cTn id="8" dur="500" fill="hold"/>
                                        <p:tgtEl>
                                          <p:spTgt spid="76804"/>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76806"/>
                                        </p:tgtEl>
                                        <p:attrNameLst>
                                          <p:attrName>style.visibility</p:attrName>
                                        </p:attrNameLst>
                                      </p:cBhvr>
                                      <p:to>
                                        <p:strVal val="visible"/>
                                      </p:to>
                                    </p:set>
                                    <p:anim calcmode="lin" valueType="num">
                                      <p:cBhvr>
                                        <p:cTn id="11" dur="500" fill="hold"/>
                                        <p:tgtEl>
                                          <p:spTgt spid="76806"/>
                                        </p:tgtEl>
                                        <p:attrNameLst>
                                          <p:attrName>ppt_w</p:attrName>
                                        </p:attrNameLst>
                                      </p:cBhvr>
                                      <p:tavLst>
                                        <p:tav tm="0">
                                          <p:val>
                                            <p:fltVal val="0"/>
                                          </p:val>
                                        </p:tav>
                                        <p:tav tm="100000">
                                          <p:val>
                                            <p:strVal val="#ppt_w"/>
                                          </p:val>
                                        </p:tav>
                                      </p:tavLst>
                                    </p:anim>
                                    <p:anim calcmode="lin" valueType="num">
                                      <p:cBhvr>
                                        <p:cTn id="12" dur="500" fill="hold"/>
                                        <p:tgtEl>
                                          <p:spTgt spid="7680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ltLang="en-US"/>
              <a:t>Jupiter</a:t>
            </a:r>
          </a:p>
        </p:txBody>
      </p:sp>
      <p:sp>
        <p:nvSpPr>
          <p:cNvPr id="87043" name="Rectangle 3"/>
          <p:cNvSpPr>
            <a:spLocks noGrp="1" noChangeArrowheads="1"/>
          </p:cNvSpPr>
          <p:nvPr>
            <p:ph type="body" idx="1"/>
          </p:nvPr>
        </p:nvSpPr>
        <p:spPr/>
        <p:txBody>
          <a:bodyPr/>
          <a:lstStyle/>
          <a:p>
            <a:r>
              <a:rPr lang="en-US" altLang="en-US"/>
              <a:t>Jupiter is the largest planet in our solar system, with a radius 11 times that of earth, and a mass over 300 times larger.</a:t>
            </a:r>
          </a:p>
          <a:p>
            <a:r>
              <a:rPr lang="en-US" altLang="en-US"/>
              <a:t>It orbits in a nice circle some 5.2 AU in radius, with a period of 11.9 years.</a:t>
            </a:r>
          </a:p>
          <a:p>
            <a:r>
              <a:rPr lang="en-US" altLang="en-US"/>
              <a:t>This is the first of the four </a:t>
            </a:r>
            <a:r>
              <a:rPr lang="en-US" altLang="en-US">
                <a:cs typeface="Arial" charset="0"/>
              </a:rPr>
              <a:t>'</a:t>
            </a:r>
            <a:r>
              <a:rPr lang="en-US" altLang="en-US"/>
              <a:t>gas-giant</a:t>
            </a:r>
            <a:r>
              <a:rPr lang="en-US" altLang="en-US">
                <a:cs typeface="Arial" charset="0"/>
              </a:rPr>
              <a:t>'</a:t>
            </a:r>
            <a:r>
              <a:rPr lang="en-US" altLang="en-US"/>
              <a:t> planets, made mostly of gas &amp; liquid, with possibly a solid core.</a:t>
            </a:r>
          </a:p>
        </p:txBody>
      </p:sp>
    </p:spTree>
    <p:custDataLst>
      <p:tags r:id="rId1"/>
    </p:custDataLst>
  </p:cSld>
  <p:clrMapOvr>
    <a:masterClrMapping/>
  </p:clrMapOvr>
  <p:transition advTm="3305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anim calcmode="lin" valueType="num">
                                      <p:cBhvr additive="base">
                                        <p:cTn id="7" dur="500" fill="hold"/>
                                        <p:tgtEl>
                                          <p:spTgt spid="870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70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7043">
                                            <p:txEl>
                                              <p:pRg st="1" end="1"/>
                                            </p:txEl>
                                          </p:spTgt>
                                        </p:tgtEl>
                                        <p:attrNameLst>
                                          <p:attrName>style.visibility</p:attrName>
                                        </p:attrNameLst>
                                      </p:cBhvr>
                                      <p:to>
                                        <p:strVal val="visible"/>
                                      </p:to>
                                    </p:set>
                                    <p:anim calcmode="lin" valueType="num">
                                      <p:cBhvr additive="base">
                                        <p:cTn id="13" dur="500" fill="hold"/>
                                        <p:tgtEl>
                                          <p:spTgt spid="870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70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7043">
                                            <p:txEl>
                                              <p:pRg st="2" end="2"/>
                                            </p:txEl>
                                          </p:spTgt>
                                        </p:tgtEl>
                                        <p:attrNameLst>
                                          <p:attrName>style.visibility</p:attrName>
                                        </p:attrNameLst>
                                      </p:cBhvr>
                                      <p:to>
                                        <p:strVal val="visible"/>
                                      </p:to>
                                    </p:set>
                                    <p:anim calcmode="lin" valueType="num">
                                      <p:cBhvr additive="base">
                                        <p:cTn id="19" dur="500" fill="hold"/>
                                        <p:tgtEl>
                                          <p:spTgt spid="870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704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altLang="en-US"/>
              <a:t>Jupiter</a:t>
            </a:r>
            <a:r>
              <a:rPr lang="en-US" altLang="en-US">
                <a:cs typeface="Arial" charset="0"/>
              </a:rPr>
              <a:t>'</a:t>
            </a:r>
            <a:r>
              <a:rPr lang="en-US" altLang="en-US"/>
              <a:t>s Atmosphere</a:t>
            </a:r>
          </a:p>
        </p:txBody>
      </p:sp>
      <p:sp>
        <p:nvSpPr>
          <p:cNvPr id="88067" name="Rectangle 3"/>
          <p:cNvSpPr>
            <a:spLocks noGrp="1" noChangeArrowheads="1"/>
          </p:cNvSpPr>
          <p:nvPr>
            <p:ph type="body" idx="1"/>
          </p:nvPr>
        </p:nvSpPr>
        <p:spPr/>
        <p:txBody>
          <a:bodyPr/>
          <a:lstStyle/>
          <a:p>
            <a:r>
              <a:rPr lang="en-US" altLang="en-US"/>
              <a:t>The atmosphere of Jupiter consists of hydrogen and helium, along with ammonia and various other hydrogen compounds, which form brightly colored clouds.</a:t>
            </a:r>
          </a:p>
          <a:p>
            <a:r>
              <a:rPr lang="en-US" altLang="en-US"/>
              <a:t>The clouds form horizontal bands, as well as ovals that are storm systems, some of which are larger than the earth, such as the giant Red Spot.</a:t>
            </a:r>
          </a:p>
        </p:txBody>
      </p:sp>
    </p:spTree>
    <p:custDataLst>
      <p:tags r:id="rId1"/>
    </p:custDataLst>
  </p:cSld>
  <p:clrMapOvr>
    <a:masterClrMapping/>
  </p:clrMapOvr>
  <p:transition advTm="2256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 calcmode="lin" valueType="num">
                                      <p:cBhvr additive="base">
                                        <p:cTn id="7" dur="500" fill="hold"/>
                                        <p:tgtEl>
                                          <p:spTgt spid="880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80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8067">
                                            <p:txEl>
                                              <p:pRg st="1" end="1"/>
                                            </p:txEl>
                                          </p:spTgt>
                                        </p:tgtEl>
                                        <p:attrNameLst>
                                          <p:attrName>style.visibility</p:attrName>
                                        </p:attrNameLst>
                                      </p:cBhvr>
                                      <p:to>
                                        <p:strVal val="visible"/>
                                      </p:to>
                                    </p:set>
                                    <p:anim calcmode="lin" valueType="num">
                                      <p:cBhvr additive="base">
                                        <p:cTn id="13" dur="500" fill="hold"/>
                                        <p:tgtEl>
                                          <p:spTgt spid="880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806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altLang="en-US"/>
              <a:t>Jupiter</a:t>
            </a:r>
            <a:r>
              <a:rPr lang="en-US" altLang="en-US">
                <a:cs typeface="Arial" charset="0"/>
              </a:rPr>
              <a:t>'</a:t>
            </a:r>
            <a:r>
              <a:rPr lang="en-US" altLang="en-US"/>
              <a:t>s Moons</a:t>
            </a:r>
          </a:p>
        </p:txBody>
      </p:sp>
      <p:sp>
        <p:nvSpPr>
          <p:cNvPr id="89091" name="Rectangle 3"/>
          <p:cNvSpPr>
            <a:spLocks noGrp="1" noChangeArrowheads="1"/>
          </p:cNvSpPr>
          <p:nvPr>
            <p:ph type="body" idx="1"/>
          </p:nvPr>
        </p:nvSpPr>
        <p:spPr/>
        <p:txBody>
          <a:bodyPr/>
          <a:lstStyle/>
          <a:p>
            <a:r>
              <a:rPr lang="en-US" altLang="en-US"/>
              <a:t>Jupiter has four large moons, first seen by Galileo, and many smaller moons, some of which are surely captured asteroids.</a:t>
            </a:r>
          </a:p>
          <a:p>
            <a:r>
              <a:rPr lang="en-US" altLang="en-US"/>
              <a:t>Jupiter also has a set of rings, which were only discovered in the space age.</a:t>
            </a:r>
          </a:p>
          <a:p>
            <a:r>
              <a:rPr lang="en-US" altLang="en-US"/>
              <a:t>Jupiter likewise has a strong magnetic field.</a:t>
            </a:r>
          </a:p>
        </p:txBody>
      </p:sp>
    </p:spTree>
    <p:custDataLst>
      <p:tags r:id="rId1"/>
    </p:custDataLst>
  </p:cSld>
  <p:clrMapOvr>
    <a:masterClrMapping/>
  </p:clrMapOvr>
  <p:transition advTm="2627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anim calcmode="lin" valueType="num">
                                      <p:cBhvr additive="base">
                                        <p:cTn id="7" dur="500" fill="hold"/>
                                        <p:tgtEl>
                                          <p:spTgt spid="890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90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9091">
                                            <p:txEl>
                                              <p:pRg st="1" end="1"/>
                                            </p:txEl>
                                          </p:spTgt>
                                        </p:tgtEl>
                                        <p:attrNameLst>
                                          <p:attrName>style.visibility</p:attrName>
                                        </p:attrNameLst>
                                      </p:cBhvr>
                                      <p:to>
                                        <p:strVal val="visible"/>
                                      </p:to>
                                    </p:set>
                                    <p:anim calcmode="lin" valueType="num">
                                      <p:cBhvr additive="base">
                                        <p:cTn id="13" dur="500" fill="hold"/>
                                        <p:tgtEl>
                                          <p:spTgt spid="890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90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9091">
                                            <p:txEl>
                                              <p:pRg st="2" end="2"/>
                                            </p:txEl>
                                          </p:spTgt>
                                        </p:tgtEl>
                                        <p:attrNameLst>
                                          <p:attrName>style.visibility</p:attrName>
                                        </p:attrNameLst>
                                      </p:cBhvr>
                                      <p:to>
                                        <p:strVal val="visible"/>
                                      </p:to>
                                    </p:set>
                                    <p:anim calcmode="lin" valueType="num">
                                      <p:cBhvr additive="base">
                                        <p:cTn id="19" dur="500" fill="hold"/>
                                        <p:tgtEl>
                                          <p:spTgt spid="890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909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6" name="Picture 4" descr="Jupiter02-red sp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375" y="736600"/>
            <a:ext cx="5683250" cy="5384800"/>
          </a:xfrm>
          <a:prstGeom prst="rect">
            <a:avLst/>
          </a:prstGeom>
          <a:noFill/>
          <a:extLst>
            <a:ext uri="{909E8E84-426E-40DD-AFC4-6F175D3DCCD1}">
              <a14:hiddenFill xmlns:a14="http://schemas.microsoft.com/office/drawing/2010/main">
                <a:solidFill>
                  <a:srgbClr val="FFFFFF"/>
                </a:solidFill>
              </a14:hiddenFill>
            </a:ext>
          </a:extLst>
        </p:spPr>
      </p:pic>
      <p:sp>
        <p:nvSpPr>
          <p:cNvPr id="90117" name="Text Box 5"/>
          <p:cNvSpPr txBox="1">
            <a:spLocks noChangeArrowheads="1"/>
          </p:cNvSpPr>
          <p:nvPr/>
        </p:nvSpPr>
        <p:spPr bwMode="auto">
          <a:xfrm>
            <a:off x="6400800" y="4876800"/>
            <a:ext cx="1828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The Red Spot</a:t>
            </a:r>
          </a:p>
        </p:txBody>
      </p:sp>
    </p:spTree>
  </p:cSld>
  <p:clrMapOvr>
    <a:masterClrMapping/>
  </p:clrMapOvr>
  <p:transition advTm="13329"/>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0" name="Picture 4" descr="PlanetarySystem05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838200"/>
            <a:ext cx="8648700" cy="5573713"/>
          </a:xfrm>
          <a:prstGeom prst="rect">
            <a:avLst/>
          </a:prstGeom>
          <a:noFill/>
          <a:extLst>
            <a:ext uri="{909E8E84-426E-40DD-AFC4-6F175D3DCCD1}">
              <a14:hiddenFill xmlns:a14="http://schemas.microsoft.com/office/drawing/2010/main">
                <a:solidFill>
                  <a:srgbClr val="FFFFFF"/>
                </a:solidFill>
              </a14:hiddenFill>
            </a:ext>
          </a:extLst>
        </p:spPr>
      </p:pic>
      <p:sp>
        <p:nvSpPr>
          <p:cNvPr id="91141" name="Text Box 5"/>
          <p:cNvSpPr txBox="1">
            <a:spLocks noChangeArrowheads="1"/>
          </p:cNvSpPr>
          <p:nvPr/>
        </p:nvSpPr>
        <p:spPr bwMode="auto">
          <a:xfrm>
            <a:off x="2514600" y="2743200"/>
            <a:ext cx="4495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The Galilean Satellites</a:t>
            </a:r>
          </a:p>
        </p:txBody>
      </p:sp>
    </p:spTree>
  </p:cSld>
  <p:clrMapOvr>
    <a:masterClrMapping/>
  </p:clrMapOvr>
  <p:transition advTm="19779"/>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Earth%20arabi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04800"/>
            <a:ext cx="6311900" cy="6324600"/>
          </a:xfrm>
          <a:prstGeom prst="rect">
            <a:avLst/>
          </a:prstGeom>
          <a:noFill/>
          <a:extLst>
            <a:ext uri="{909E8E84-426E-40DD-AFC4-6F175D3DCCD1}">
              <a14:hiddenFill xmlns:a14="http://schemas.microsoft.com/office/drawing/2010/main">
                <a:solidFill>
                  <a:srgbClr val="FFFFFF"/>
                </a:solidFill>
              </a14:hiddenFill>
            </a:ext>
          </a:extLst>
        </p:spPr>
      </p:pic>
      <p:sp>
        <p:nvSpPr>
          <p:cNvPr id="23557" name="Text Box 5"/>
          <p:cNvSpPr txBox="1">
            <a:spLocks noChangeArrowheads="1"/>
          </p:cNvSpPr>
          <p:nvPr/>
        </p:nvSpPr>
        <p:spPr bwMode="auto">
          <a:xfrm>
            <a:off x="7239000" y="381000"/>
            <a:ext cx="1905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t>Arabia &amp; Egypt</a:t>
            </a:r>
          </a:p>
        </p:txBody>
      </p:sp>
    </p:spTree>
  </p:cSld>
  <p:clrMapOvr>
    <a:masterClrMapping/>
  </p:clrMapOvr>
  <p:transition advTm="28081"/>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4" name="Picture 4" descr="PlanetarySystem05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609600"/>
            <a:ext cx="8610600" cy="6030913"/>
          </a:xfrm>
          <a:prstGeom prst="rect">
            <a:avLst/>
          </a:prstGeom>
          <a:noFill/>
          <a:extLst>
            <a:ext uri="{909E8E84-426E-40DD-AFC4-6F175D3DCCD1}">
              <a14:hiddenFill xmlns:a14="http://schemas.microsoft.com/office/drawing/2010/main">
                <a:solidFill>
                  <a:srgbClr val="FFFFFF"/>
                </a:solidFill>
              </a14:hiddenFill>
            </a:ext>
          </a:extLst>
        </p:spPr>
      </p:pic>
      <p:sp>
        <p:nvSpPr>
          <p:cNvPr id="92165" name="Text Box 5"/>
          <p:cNvSpPr txBox="1">
            <a:spLocks noChangeArrowheads="1"/>
          </p:cNvSpPr>
          <p:nvPr/>
        </p:nvSpPr>
        <p:spPr bwMode="auto">
          <a:xfrm>
            <a:off x="4343400" y="5257800"/>
            <a:ext cx="685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Io</a:t>
            </a:r>
          </a:p>
        </p:txBody>
      </p:sp>
    </p:spTree>
  </p:cSld>
  <p:clrMapOvr>
    <a:masterClrMapping/>
  </p:clrMapOvr>
  <p:transition advTm="18787"/>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8" name="Picture 4" descr="PlanetarySystem056"/>
          <p:cNvPicPr>
            <a:picLocks noChangeAspect="1" noChangeArrowheads="1"/>
          </p:cNvPicPr>
          <p:nvPr/>
        </p:nvPicPr>
        <p:blipFill>
          <a:blip r:embed="rId2">
            <a:extLst>
              <a:ext uri="{28A0092B-C50C-407E-A947-70E740481C1C}">
                <a14:useLocalDpi xmlns:a14="http://schemas.microsoft.com/office/drawing/2010/main" val="0"/>
              </a:ext>
            </a:extLst>
          </a:blip>
          <a:srcRect t="29221" r="10988" b="18831"/>
          <a:stretch>
            <a:fillRect/>
          </a:stretch>
        </p:blipFill>
        <p:spPr bwMode="auto">
          <a:xfrm>
            <a:off x="990600" y="457200"/>
            <a:ext cx="71628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3189" name="Text Box 5"/>
          <p:cNvSpPr txBox="1">
            <a:spLocks noChangeArrowheads="1"/>
          </p:cNvSpPr>
          <p:nvPr/>
        </p:nvSpPr>
        <p:spPr bwMode="auto">
          <a:xfrm>
            <a:off x="5334000" y="3352800"/>
            <a:ext cx="2438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solidFill>
                  <a:schemeClr val="bg1"/>
                </a:solidFill>
              </a:rPr>
              <a:t>Europa surface</a:t>
            </a:r>
          </a:p>
        </p:txBody>
      </p:sp>
    </p:spTree>
  </p:cSld>
  <p:clrMapOvr>
    <a:masterClrMapping/>
  </p:clrMapOvr>
  <p:transition advTm="14831"/>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4" descr="PlanetarySystem05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 y="762000"/>
            <a:ext cx="8648700" cy="5757863"/>
          </a:xfrm>
          <a:prstGeom prst="rect">
            <a:avLst/>
          </a:prstGeom>
          <a:noFill/>
          <a:extLst>
            <a:ext uri="{909E8E84-426E-40DD-AFC4-6F175D3DCCD1}">
              <a14:hiddenFill xmlns:a14="http://schemas.microsoft.com/office/drawing/2010/main">
                <a:solidFill>
                  <a:srgbClr val="FFFFFF"/>
                </a:solidFill>
              </a14:hiddenFill>
            </a:ext>
          </a:extLst>
        </p:spPr>
      </p:pic>
      <p:sp>
        <p:nvSpPr>
          <p:cNvPr id="94213" name="Text Box 5"/>
          <p:cNvSpPr txBox="1">
            <a:spLocks noChangeArrowheads="1"/>
          </p:cNvSpPr>
          <p:nvPr/>
        </p:nvSpPr>
        <p:spPr bwMode="auto">
          <a:xfrm>
            <a:off x="6019800" y="5257800"/>
            <a:ext cx="2514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Ganymede</a:t>
            </a:r>
          </a:p>
        </p:txBody>
      </p:sp>
    </p:spTree>
  </p:cSld>
  <p:clrMapOvr>
    <a:masterClrMapping/>
  </p:clrMapOvr>
  <p:transition advTm="12598"/>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6" name="Picture 4" descr="PlanetarySystem05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304800"/>
            <a:ext cx="4868863" cy="6210300"/>
          </a:xfrm>
          <a:prstGeom prst="rect">
            <a:avLst/>
          </a:prstGeom>
          <a:noFill/>
          <a:extLst>
            <a:ext uri="{909E8E84-426E-40DD-AFC4-6F175D3DCCD1}">
              <a14:hiddenFill xmlns:a14="http://schemas.microsoft.com/office/drawing/2010/main">
                <a:solidFill>
                  <a:srgbClr val="FFFFFF"/>
                </a:solidFill>
              </a14:hiddenFill>
            </a:ext>
          </a:extLst>
        </p:spPr>
      </p:pic>
      <p:sp>
        <p:nvSpPr>
          <p:cNvPr id="95237" name="Text Box 5"/>
          <p:cNvSpPr txBox="1">
            <a:spLocks noChangeArrowheads="1"/>
          </p:cNvSpPr>
          <p:nvPr/>
        </p:nvSpPr>
        <p:spPr bwMode="auto">
          <a:xfrm>
            <a:off x="6096000" y="4495800"/>
            <a:ext cx="2590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Callisto</a:t>
            </a:r>
          </a:p>
        </p:txBody>
      </p:sp>
    </p:spTree>
  </p:cSld>
  <p:clrMapOvr>
    <a:masterClrMapping/>
  </p:clrMapOvr>
  <p:transition advTm="10225"/>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0" name="Picture 4" descr="PlanetarySystem049"/>
          <p:cNvPicPr>
            <a:picLocks noChangeAspect="1" noChangeArrowheads="1"/>
          </p:cNvPicPr>
          <p:nvPr/>
        </p:nvPicPr>
        <p:blipFill>
          <a:blip r:embed="rId2">
            <a:extLst>
              <a:ext uri="{28A0092B-C50C-407E-A947-70E740481C1C}">
                <a14:useLocalDpi xmlns:a14="http://schemas.microsoft.com/office/drawing/2010/main" val="0"/>
              </a:ext>
            </a:extLst>
          </a:blip>
          <a:srcRect l="25871" t="14705" r="18408" b="24266"/>
          <a:stretch>
            <a:fillRect/>
          </a:stretch>
        </p:blipFill>
        <p:spPr bwMode="auto">
          <a:xfrm>
            <a:off x="304800" y="228600"/>
            <a:ext cx="8534400" cy="6324600"/>
          </a:xfrm>
          <a:prstGeom prst="rect">
            <a:avLst/>
          </a:prstGeom>
          <a:noFill/>
          <a:extLst>
            <a:ext uri="{909E8E84-426E-40DD-AFC4-6F175D3DCCD1}">
              <a14:hiddenFill xmlns:a14="http://schemas.microsoft.com/office/drawing/2010/main">
                <a:solidFill>
                  <a:srgbClr val="FFFFFF"/>
                </a:solidFill>
              </a14:hiddenFill>
            </a:ext>
          </a:extLst>
        </p:spPr>
      </p:pic>
      <p:sp>
        <p:nvSpPr>
          <p:cNvPr id="96261" name="Text Box 5"/>
          <p:cNvSpPr txBox="1">
            <a:spLocks noChangeArrowheads="1"/>
          </p:cNvSpPr>
          <p:nvPr/>
        </p:nvSpPr>
        <p:spPr bwMode="auto">
          <a:xfrm>
            <a:off x="838200" y="1066800"/>
            <a:ext cx="2743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Jupiter's Radio Image</a:t>
            </a:r>
          </a:p>
        </p:txBody>
      </p:sp>
    </p:spTree>
  </p:cSld>
  <p:clrMapOvr>
    <a:masterClrMapping/>
  </p:clrMapOvr>
  <p:transition advTm="22132"/>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4" name="Picture 6" descr="Saturn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1143000"/>
            <a:ext cx="8128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78852" name="Rectangle 4"/>
          <p:cNvSpPr>
            <a:spLocks noGrp="1" noChangeArrowheads="1"/>
          </p:cNvSpPr>
          <p:nvPr>
            <p:ph type="ctrTitle"/>
          </p:nvPr>
        </p:nvSpPr>
        <p:spPr/>
        <p:txBody>
          <a:bodyPr/>
          <a:lstStyle/>
          <a:p>
            <a:r>
              <a:rPr lang="en-US" altLang="en-US">
                <a:solidFill>
                  <a:schemeClr val="bg1"/>
                </a:solidFill>
              </a:rPr>
              <a:t>Saturn</a:t>
            </a:r>
          </a:p>
        </p:txBody>
      </p:sp>
      <p:sp>
        <p:nvSpPr>
          <p:cNvPr id="78853"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359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8852"/>
                                        </p:tgtEl>
                                        <p:attrNameLst>
                                          <p:attrName>style.visibility</p:attrName>
                                        </p:attrNameLst>
                                      </p:cBhvr>
                                      <p:to>
                                        <p:strVal val="visible"/>
                                      </p:to>
                                    </p:set>
                                    <p:anim calcmode="lin" valueType="num">
                                      <p:cBhvr>
                                        <p:cTn id="7" dur="500" fill="hold"/>
                                        <p:tgtEl>
                                          <p:spTgt spid="78852"/>
                                        </p:tgtEl>
                                        <p:attrNameLst>
                                          <p:attrName>ppt_w</p:attrName>
                                        </p:attrNameLst>
                                      </p:cBhvr>
                                      <p:tavLst>
                                        <p:tav tm="0">
                                          <p:val>
                                            <p:fltVal val="0"/>
                                          </p:val>
                                        </p:tav>
                                        <p:tav tm="100000">
                                          <p:val>
                                            <p:strVal val="#ppt_w"/>
                                          </p:val>
                                        </p:tav>
                                      </p:tavLst>
                                    </p:anim>
                                    <p:anim calcmode="lin" valueType="num">
                                      <p:cBhvr>
                                        <p:cTn id="8" dur="500" fill="hold"/>
                                        <p:tgtEl>
                                          <p:spTgt spid="78852"/>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78854"/>
                                        </p:tgtEl>
                                        <p:attrNameLst>
                                          <p:attrName>style.visibility</p:attrName>
                                        </p:attrNameLst>
                                      </p:cBhvr>
                                      <p:to>
                                        <p:strVal val="visible"/>
                                      </p:to>
                                    </p:set>
                                    <p:anim calcmode="lin" valueType="num">
                                      <p:cBhvr>
                                        <p:cTn id="11" dur="500" fill="hold"/>
                                        <p:tgtEl>
                                          <p:spTgt spid="78854"/>
                                        </p:tgtEl>
                                        <p:attrNameLst>
                                          <p:attrName>ppt_w</p:attrName>
                                        </p:attrNameLst>
                                      </p:cBhvr>
                                      <p:tavLst>
                                        <p:tav tm="0">
                                          <p:val>
                                            <p:fltVal val="0"/>
                                          </p:val>
                                        </p:tav>
                                        <p:tav tm="100000">
                                          <p:val>
                                            <p:strVal val="#ppt_w"/>
                                          </p:val>
                                        </p:tav>
                                      </p:tavLst>
                                    </p:anim>
                                    <p:anim calcmode="lin" valueType="num">
                                      <p:cBhvr>
                                        <p:cTn id="12" dur="500" fill="hold"/>
                                        <p:tgtEl>
                                          <p:spTgt spid="788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ltLang="en-US"/>
              <a:t>Saturn</a:t>
            </a:r>
          </a:p>
        </p:txBody>
      </p:sp>
      <p:sp>
        <p:nvSpPr>
          <p:cNvPr id="97283" name="Rectangle 3"/>
          <p:cNvSpPr>
            <a:spLocks noGrp="1" noChangeArrowheads="1"/>
          </p:cNvSpPr>
          <p:nvPr>
            <p:ph type="body" idx="1"/>
          </p:nvPr>
        </p:nvSpPr>
        <p:spPr/>
        <p:txBody>
          <a:bodyPr/>
          <a:lstStyle/>
          <a:p>
            <a:r>
              <a:rPr lang="en-US" altLang="en-US"/>
              <a:t>Saturn is the 2</a:t>
            </a:r>
            <a:r>
              <a:rPr lang="en-US" altLang="en-US" baseline="30000"/>
              <a:t>nd</a:t>
            </a:r>
            <a:r>
              <a:rPr lang="en-US" altLang="en-US"/>
              <a:t> largest of the solar system</a:t>
            </a:r>
            <a:r>
              <a:rPr lang="en-US" altLang="en-US">
                <a:cs typeface="Arial" charset="0"/>
              </a:rPr>
              <a:t>'</a:t>
            </a:r>
            <a:r>
              <a:rPr lang="en-US" altLang="en-US"/>
              <a:t>s planets, with a radius 9.5 times that of earth and a mass 95 times larger.</a:t>
            </a:r>
          </a:p>
          <a:p>
            <a:r>
              <a:rPr lang="en-US" altLang="en-US"/>
              <a:t>It is the least dense of the planets, with a density less than that of water.</a:t>
            </a:r>
          </a:p>
          <a:p>
            <a:r>
              <a:rPr lang="en-US" altLang="en-US"/>
              <a:t>Saturn</a:t>
            </a:r>
            <a:r>
              <a:rPr lang="en-US" altLang="en-US">
                <a:cs typeface="Arial" charset="0"/>
              </a:rPr>
              <a:t>'</a:t>
            </a:r>
            <a:r>
              <a:rPr lang="en-US" altLang="en-US"/>
              <a:t>s orbit has a radius of 9.5 AU and a period of 29.5 years.</a:t>
            </a:r>
          </a:p>
        </p:txBody>
      </p:sp>
    </p:spTree>
    <p:custDataLst>
      <p:tags r:id="rId1"/>
    </p:custDataLst>
  </p:cSld>
  <p:clrMapOvr>
    <a:masterClrMapping/>
  </p:clrMapOvr>
  <p:transition advTm="4777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7283">
                                            <p:txEl>
                                              <p:pRg st="0" end="0"/>
                                            </p:txEl>
                                          </p:spTgt>
                                        </p:tgtEl>
                                        <p:attrNameLst>
                                          <p:attrName>style.visibility</p:attrName>
                                        </p:attrNameLst>
                                      </p:cBhvr>
                                      <p:to>
                                        <p:strVal val="visible"/>
                                      </p:to>
                                    </p:set>
                                    <p:anim calcmode="lin" valueType="num">
                                      <p:cBhvr additive="base">
                                        <p:cTn id="7" dur="500" fill="hold"/>
                                        <p:tgtEl>
                                          <p:spTgt spid="972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72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7283">
                                            <p:txEl>
                                              <p:pRg st="1" end="1"/>
                                            </p:txEl>
                                          </p:spTgt>
                                        </p:tgtEl>
                                        <p:attrNameLst>
                                          <p:attrName>style.visibility</p:attrName>
                                        </p:attrNameLst>
                                      </p:cBhvr>
                                      <p:to>
                                        <p:strVal val="visible"/>
                                      </p:to>
                                    </p:set>
                                    <p:anim calcmode="lin" valueType="num">
                                      <p:cBhvr additive="base">
                                        <p:cTn id="13" dur="500" fill="hold"/>
                                        <p:tgtEl>
                                          <p:spTgt spid="972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72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7283">
                                            <p:txEl>
                                              <p:pRg st="2" end="2"/>
                                            </p:txEl>
                                          </p:spTgt>
                                        </p:tgtEl>
                                        <p:attrNameLst>
                                          <p:attrName>style.visibility</p:attrName>
                                        </p:attrNameLst>
                                      </p:cBhvr>
                                      <p:to>
                                        <p:strVal val="visible"/>
                                      </p:to>
                                    </p:set>
                                    <p:anim calcmode="lin" valueType="num">
                                      <p:cBhvr additive="base">
                                        <p:cTn id="19" dur="500" fill="hold"/>
                                        <p:tgtEl>
                                          <p:spTgt spid="972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728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altLang="en-US"/>
              <a:t>Saturn</a:t>
            </a:r>
            <a:r>
              <a:rPr lang="en-US" altLang="en-US">
                <a:cs typeface="Arial" charset="0"/>
              </a:rPr>
              <a:t>'</a:t>
            </a:r>
            <a:r>
              <a:rPr lang="en-US" altLang="en-US"/>
              <a:t>s Rings</a:t>
            </a:r>
          </a:p>
        </p:txBody>
      </p:sp>
      <p:sp>
        <p:nvSpPr>
          <p:cNvPr id="98307" name="Rectangle 3"/>
          <p:cNvSpPr>
            <a:spLocks noGrp="1" noChangeArrowheads="1"/>
          </p:cNvSpPr>
          <p:nvPr>
            <p:ph type="body" idx="1"/>
          </p:nvPr>
        </p:nvSpPr>
        <p:spPr/>
        <p:txBody>
          <a:bodyPr/>
          <a:lstStyle/>
          <a:p>
            <a:pPr>
              <a:lnSpc>
                <a:spcPct val="90000"/>
              </a:lnSpc>
            </a:pPr>
            <a:r>
              <a:rPr lang="en-US" altLang="en-US" sz="2800"/>
              <a:t>Saturn is best known for its spectacular rings, though we now realize that Jupiter, Uranus and Neptune also have rings.</a:t>
            </a:r>
          </a:p>
          <a:p>
            <a:pPr>
              <a:lnSpc>
                <a:spcPct val="90000"/>
              </a:lnSpc>
            </a:pPr>
            <a:r>
              <a:rPr lang="en-US" altLang="en-US" sz="2800"/>
              <a:t>There are five rings visible from earth, but on close approach these resolve into thousands of separate rings.</a:t>
            </a:r>
          </a:p>
          <a:p>
            <a:pPr>
              <a:lnSpc>
                <a:spcPct val="90000"/>
              </a:lnSpc>
            </a:pPr>
            <a:r>
              <a:rPr lang="en-US" altLang="en-US" sz="2800"/>
              <a:t>The ring system is about 170,000 miles across, but only about 10 miles thick.</a:t>
            </a:r>
          </a:p>
          <a:p>
            <a:pPr>
              <a:lnSpc>
                <a:spcPct val="90000"/>
              </a:lnSpc>
            </a:pPr>
            <a:r>
              <a:rPr lang="en-US" altLang="en-US" sz="2800"/>
              <a:t>The rings are apparently made of ice particles a few inches to a foot in diameter.</a:t>
            </a:r>
          </a:p>
        </p:txBody>
      </p:sp>
    </p:spTree>
    <p:custDataLst>
      <p:tags r:id="rId1"/>
    </p:custDataLst>
  </p:cSld>
  <p:clrMapOvr>
    <a:masterClrMapping/>
  </p:clrMapOvr>
  <p:transition advTm="3491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8307">
                                            <p:txEl>
                                              <p:pRg st="0" end="0"/>
                                            </p:txEl>
                                          </p:spTgt>
                                        </p:tgtEl>
                                        <p:attrNameLst>
                                          <p:attrName>style.visibility</p:attrName>
                                        </p:attrNameLst>
                                      </p:cBhvr>
                                      <p:to>
                                        <p:strVal val="visible"/>
                                      </p:to>
                                    </p:set>
                                    <p:anim calcmode="lin" valueType="num">
                                      <p:cBhvr additive="base">
                                        <p:cTn id="7" dur="500" fill="hold"/>
                                        <p:tgtEl>
                                          <p:spTgt spid="983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83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8307">
                                            <p:txEl>
                                              <p:pRg st="1" end="1"/>
                                            </p:txEl>
                                          </p:spTgt>
                                        </p:tgtEl>
                                        <p:attrNameLst>
                                          <p:attrName>style.visibility</p:attrName>
                                        </p:attrNameLst>
                                      </p:cBhvr>
                                      <p:to>
                                        <p:strVal val="visible"/>
                                      </p:to>
                                    </p:set>
                                    <p:anim calcmode="lin" valueType="num">
                                      <p:cBhvr additive="base">
                                        <p:cTn id="13" dur="500" fill="hold"/>
                                        <p:tgtEl>
                                          <p:spTgt spid="983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83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8307">
                                            <p:txEl>
                                              <p:pRg st="2" end="2"/>
                                            </p:txEl>
                                          </p:spTgt>
                                        </p:tgtEl>
                                        <p:attrNameLst>
                                          <p:attrName>style.visibility</p:attrName>
                                        </p:attrNameLst>
                                      </p:cBhvr>
                                      <p:to>
                                        <p:strVal val="visible"/>
                                      </p:to>
                                    </p:set>
                                    <p:anim calcmode="lin" valueType="num">
                                      <p:cBhvr additive="base">
                                        <p:cTn id="19" dur="500" fill="hold"/>
                                        <p:tgtEl>
                                          <p:spTgt spid="983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83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8307">
                                            <p:txEl>
                                              <p:pRg st="3" end="3"/>
                                            </p:txEl>
                                          </p:spTgt>
                                        </p:tgtEl>
                                        <p:attrNameLst>
                                          <p:attrName>style.visibility</p:attrName>
                                        </p:attrNameLst>
                                      </p:cBhvr>
                                      <p:to>
                                        <p:strVal val="visible"/>
                                      </p:to>
                                    </p:set>
                                    <p:anim calcmode="lin" valueType="num">
                                      <p:cBhvr additive="base">
                                        <p:cTn id="25" dur="500" fill="hold"/>
                                        <p:tgtEl>
                                          <p:spTgt spid="9830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830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altLang="en-US"/>
              <a:t>Saturn</a:t>
            </a:r>
            <a:r>
              <a:rPr lang="en-US" altLang="en-US">
                <a:cs typeface="Arial" charset="0"/>
              </a:rPr>
              <a:t>'</a:t>
            </a:r>
            <a:r>
              <a:rPr lang="en-US" altLang="en-US"/>
              <a:t>s Moons</a:t>
            </a:r>
          </a:p>
        </p:txBody>
      </p:sp>
      <p:sp>
        <p:nvSpPr>
          <p:cNvPr id="99331" name="Rectangle 3"/>
          <p:cNvSpPr>
            <a:spLocks noGrp="1" noChangeArrowheads="1"/>
          </p:cNvSpPr>
          <p:nvPr>
            <p:ph type="body" idx="1"/>
          </p:nvPr>
        </p:nvSpPr>
        <p:spPr/>
        <p:txBody>
          <a:bodyPr/>
          <a:lstStyle/>
          <a:p>
            <a:pPr>
              <a:lnSpc>
                <a:spcPct val="90000"/>
              </a:lnSpc>
            </a:pPr>
            <a:r>
              <a:rPr lang="en-US" altLang="en-US"/>
              <a:t>Saturn, too, has lots of moons, but only one large one, Titan, which is larger than our moon, and (like Ganymede) larger than Mercury also.</a:t>
            </a:r>
          </a:p>
          <a:p>
            <a:pPr>
              <a:lnSpc>
                <a:spcPct val="90000"/>
              </a:lnSpc>
            </a:pPr>
            <a:r>
              <a:rPr lang="en-US" altLang="en-US"/>
              <a:t>Titan has a significant atmosphere, mostly nitrogen, and a thick haze, at about 200 miles.  It appears to have methane seas.</a:t>
            </a:r>
          </a:p>
          <a:p>
            <a:pPr>
              <a:lnSpc>
                <a:spcPct val="90000"/>
              </a:lnSpc>
            </a:pPr>
            <a:r>
              <a:rPr lang="en-US" altLang="en-US"/>
              <a:t>Five other moons are over 100 miles in radius.</a:t>
            </a:r>
          </a:p>
        </p:txBody>
      </p:sp>
    </p:spTree>
    <p:custDataLst>
      <p:tags r:id="rId1"/>
    </p:custDataLst>
  </p:cSld>
  <p:clrMapOvr>
    <a:masterClrMapping/>
  </p:clrMapOvr>
  <p:transition advTm="3255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9331">
                                            <p:txEl>
                                              <p:pRg st="0" end="0"/>
                                            </p:txEl>
                                          </p:spTgt>
                                        </p:tgtEl>
                                        <p:attrNameLst>
                                          <p:attrName>style.visibility</p:attrName>
                                        </p:attrNameLst>
                                      </p:cBhvr>
                                      <p:to>
                                        <p:strVal val="visible"/>
                                      </p:to>
                                    </p:set>
                                    <p:anim calcmode="lin" valueType="num">
                                      <p:cBhvr additive="base">
                                        <p:cTn id="7" dur="500" fill="hold"/>
                                        <p:tgtEl>
                                          <p:spTgt spid="993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93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9331">
                                            <p:txEl>
                                              <p:pRg st="1" end="1"/>
                                            </p:txEl>
                                          </p:spTgt>
                                        </p:tgtEl>
                                        <p:attrNameLst>
                                          <p:attrName>style.visibility</p:attrName>
                                        </p:attrNameLst>
                                      </p:cBhvr>
                                      <p:to>
                                        <p:strVal val="visible"/>
                                      </p:to>
                                    </p:set>
                                    <p:anim calcmode="lin" valueType="num">
                                      <p:cBhvr additive="base">
                                        <p:cTn id="13" dur="500" fill="hold"/>
                                        <p:tgtEl>
                                          <p:spTgt spid="993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93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9331">
                                            <p:txEl>
                                              <p:pRg st="2" end="2"/>
                                            </p:txEl>
                                          </p:spTgt>
                                        </p:tgtEl>
                                        <p:attrNameLst>
                                          <p:attrName>style.visibility</p:attrName>
                                        </p:attrNameLst>
                                      </p:cBhvr>
                                      <p:to>
                                        <p:strVal val="visible"/>
                                      </p:to>
                                    </p:set>
                                    <p:anim calcmode="lin" valueType="num">
                                      <p:cBhvr additive="base">
                                        <p:cTn id="19" dur="500" fill="hold"/>
                                        <p:tgtEl>
                                          <p:spTgt spid="993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933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0" name="Picture 4" descr="PlanetarySystem06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762000"/>
            <a:ext cx="8610600" cy="5876925"/>
          </a:xfrm>
          <a:prstGeom prst="rect">
            <a:avLst/>
          </a:prstGeom>
          <a:noFill/>
          <a:extLst>
            <a:ext uri="{909E8E84-426E-40DD-AFC4-6F175D3DCCD1}">
              <a14:hiddenFill xmlns:a14="http://schemas.microsoft.com/office/drawing/2010/main">
                <a:solidFill>
                  <a:srgbClr val="FFFFFF"/>
                </a:solidFill>
              </a14:hiddenFill>
            </a:ext>
          </a:extLst>
        </p:spPr>
      </p:pic>
      <p:sp>
        <p:nvSpPr>
          <p:cNvPr id="101381" name="Text Box 5"/>
          <p:cNvSpPr txBox="1">
            <a:spLocks noChangeArrowheads="1"/>
          </p:cNvSpPr>
          <p:nvPr/>
        </p:nvSpPr>
        <p:spPr bwMode="auto">
          <a:xfrm>
            <a:off x="4724400" y="1066800"/>
            <a:ext cx="3733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Crescent Saturn</a:t>
            </a:r>
          </a:p>
        </p:txBody>
      </p:sp>
    </p:spTree>
  </p:cSld>
  <p:clrMapOvr>
    <a:masterClrMapping/>
  </p:clrMapOvr>
  <p:transition advTm="31415"/>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earth_hawai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08025"/>
            <a:ext cx="8229600" cy="5441950"/>
          </a:xfrm>
          <a:prstGeom prst="rect">
            <a:avLst/>
          </a:prstGeom>
          <a:noFill/>
          <a:extLst>
            <a:ext uri="{909E8E84-426E-40DD-AFC4-6F175D3DCCD1}">
              <a14:hiddenFill xmlns:a14="http://schemas.microsoft.com/office/drawing/2010/main">
                <a:solidFill>
                  <a:srgbClr val="FFFFFF"/>
                </a:solidFill>
              </a14:hiddenFill>
            </a:ext>
          </a:extLst>
        </p:spPr>
      </p:pic>
      <p:sp>
        <p:nvSpPr>
          <p:cNvPr id="24581" name="Text Box 5"/>
          <p:cNvSpPr txBox="1">
            <a:spLocks noChangeArrowheads="1"/>
          </p:cNvSpPr>
          <p:nvPr/>
        </p:nvSpPr>
        <p:spPr bwMode="auto">
          <a:xfrm>
            <a:off x="6781800" y="685800"/>
            <a:ext cx="1600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Hawaii</a:t>
            </a:r>
          </a:p>
        </p:txBody>
      </p:sp>
    </p:spTree>
  </p:cSld>
  <p:clrMapOvr>
    <a:masterClrMapping/>
  </p:clrMapOvr>
  <p:transition advTm="2093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4" name="Picture 4" descr="PlanetarySystem06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914400"/>
            <a:ext cx="8477250" cy="5754688"/>
          </a:xfrm>
          <a:prstGeom prst="rect">
            <a:avLst/>
          </a:prstGeom>
          <a:noFill/>
          <a:extLst>
            <a:ext uri="{909E8E84-426E-40DD-AFC4-6F175D3DCCD1}">
              <a14:hiddenFill xmlns:a14="http://schemas.microsoft.com/office/drawing/2010/main">
                <a:solidFill>
                  <a:srgbClr val="FFFFFF"/>
                </a:solidFill>
              </a14:hiddenFill>
            </a:ext>
          </a:extLst>
        </p:spPr>
      </p:pic>
      <p:sp>
        <p:nvSpPr>
          <p:cNvPr id="102405" name="Text Box 5"/>
          <p:cNvSpPr txBox="1">
            <a:spLocks noChangeArrowheads="1"/>
          </p:cNvSpPr>
          <p:nvPr/>
        </p:nvSpPr>
        <p:spPr bwMode="auto">
          <a:xfrm>
            <a:off x="5105400" y="228600"/>
            <a:ext cx="2819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Ring structure</a:t>
            </a:r>
          </a:p>
        </p:txBody>
      </p:sp>
    </p:spTree>
  </p:cSld>
  <p:clrMapOvr>
    <a:masterClrMapping/>
  </p:clrMapOvr>
  <p:transition advTm="8192"/>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8" name="Picture 4" descr="titan_generic_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118789" name="Text Box 5"/>
          <p:cNvSpPr txBox="1">
            <a:spLocks noChangeArrowheads="1"/>
          </p:cNvSpPr>
          <p:nvPr/>
        </p:nvSpPr>
        <p:spPr bwMode="auto">
          <a:xfrm>
            <a:off x="1676400" y="1371600"/>
            <a:ext cx="1600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Titan</a:t>
            </a:r>
          </a:p>
        </p:txBody>
      </p:sp>
    </p:spTree>
  </p:cSld>
  <p:clrMapOvr>
    <a:masterClrMapping/>
  </p:clrMapOvr>
  <p:transition advTm="9483"/>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8" name="Picture 4" descr="PlanetarySystem070"/>
          <p:cNvPicPr>
            <a:picLocks noChangeAspect="1" noChangeArrowheads="1"/>
          </p:cNvPicPr>
          <p:nvPr/>
        </p:nvPicPr>
        <p:blipFill>
          <a:blip r:embed="rId2" cstate="print">
            <a:extLst>
              <a:ext uri="{28A0092B-C50C-407E-A947-70E740481C1C}">
                <a14:useLocalDpi xmlns:a14="http://schemas.microsoft.com/office/drawing/2010/main" val="0"/>
              </a:ext>
            </a:extLst>
          </a:blip>
          <a:srcRect l="1031" t="2524" r="1031" b="2051"/>
          <a:stretch>
            <a:fillRect/>
          </a:stretch>
        </p:blipFill>
        <p:spPr bwMode="auto">
          <a:xfrm>
            <a:off x="990600" y="1371600"/>
            <a:ext cx="7239000" cy="4800600"/>
          </a:xfrm>
          <a:prstGeom prst="rect">
            <a:avLst/>
          </a:prstGeom>
          <a:noFill/>
          <a:extLst>
            <a:ext uri="{909E8E84-426E-40DD-AFC4-6F175D3DCCD1}">
              <a14:hiddenFill xmlns:a14="http://schemas.microsoft.com/office/drawing/2010/main">
                <a:solidFill>
                  <a:srgbClr val="FFFFFF"/>
                </a:solidFill>
              </a14:hiddenFill>
            </a:ext>
          </a:extLst>
        </p:spPr>
      </p:pic>
      <p:sp>
        <p:nvSpPr>
          <p:cNvPr id="103429" name="Text Box 5"/>
          <p:cNvSpPr txBox="1">
            <a:spLocks noChangeArrowheads="1"/>
          </p:cNvSpPr>
          <p:nvPr/>
        </p:nvSpPr>
        <p:spPr bwMode="auto">
          <a:xfrm>
            <a:off x="2209800" y="533400"/>
            <a:ext cx="4648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Atmospheres Compared</a:t>
            </a:r>
          </a:p>
        </p:txBody>
      </p:sp>
    </p:spTree>
  </p:cSld>
  <p:clrMapOvr>
    <a:masterClrMapping/>
  </p:clrMapOvr>
  <p:transition advTm="123918"/>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2" name="Picture 4" descr="Titan_25km"/>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914400" y="685800"/>
            <a:ext cx="7239000" cy="5429250"/>
          </a:xfrm>
          <a:prstGeom prst="rect">
            <a:avLst/>
          </a:prstGeom>
          <a:noFill/>
          <a:extLst>
            <a:ext uri="{909E8E84-426E-40DD-AFC4-6F175D3DCCD1}">
              <a14:hiddenFill xmlns:a14="http://schemas.microsoft.com/office/drawing/2010/main">
                <a:solidFill>
                  <a:srgbClr val="FFFFFF"/>
                </a:solidFill>
              </a14:hiddenFill>
            </a:ext>
          </a:extLst>
        </p:spPr>
      </p:pic>
      <p:sp>
        <p:nvSpPr>
          <p:cNvPr id="119813" name="Text Box 5"/>
          <p:cNvSpPr txBox="1">
            <a:spLocks noChangeArrowheads="1"/>
          </p:cNvSpPr>
          <p:nvPr/>
        </p:nvSpPr>
        <p:spPr bwMode="auto">
          <a:xfrm>
            <a:off x="457200" y="5334000"/>
            <a:ext cx="3200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Titan Surface</a:t>
            </a:r>
          </a:p>
        </p:txBody>
      </p:sp>
    </p:spTree>
  </p:cSld>
  <p:clrMapOvr>
    <a:masterClrMapping/>
  </p:clrMapOvr>
  <p:transition advTm="21842"/>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2" name="Picture 6" descr="Uranus01"/>
          <p:cNvPicPr>
            <a:picLocks noChangeAspect="1" noChangeArrowheads="1"/>
          </p:cNvPicPr>
          <p:nvPr/>
        </p:nvPicPr>
        <p:blipFill>
          <a:blip r:embed="rId3" cstate="print">
            <a:extLst>
              <a:ext uri="{28A0092B-C50C-407E-A947-70E740481C1C}">
                <a14:useLocalDpi xmlns:a14="http://schemas.microsoft.com/office/drawing/2010/main" val="0"/>
              </a:ext>
            </a:extLst>
          </a:blip>
          <a:srcRect b="6944"/>
          <a:stretch>
            <a:fillRect/>
          </a:stretch>
        </p:blipFill>
        <p:spPr bwMode="auto">
          <a:xfrm>
            <a:off x="1944688" y="685800"/>
            <a:ext cx="5254625" cy="5105400"/>
          </a:xfrm>
          <a:prstGeom prst="rect">
            <a:avLst/>
          </a:prstGeom>
          <a:noFill/>
          <a:extLst>
            <a:ext uri="{909E8E84-426E-40DD-AFC4-6F175D3DCCD1}">
              <a14:hiddenFill xmlns:a14="http://schemas.microsoft.com/office/drawing/2010/main">
                <a:solidFill>
                  <a:srgbClr val="FFFFFF"/>
                </a:solidFill>
              </a14:hiddenFill>
            </a:ext>
          </a:extLst>
        </p:spPr>
      </p:pic>
      <p:sp>
        <p:nvSpPr>
          <p:cNvPr id="80900" name="Rectangle 4"/>
          <p:cNvSpPr>
            <a:spLocks noGrp="1" noChangeArrowheads="1"/>
          </p:cNvSpPr>
          <p:nvPr>
            <p:ph type="ctrTitle"/>
          </p:nvPr>
        </p:nvSpPr>
        <p:spPr/>
        <p:txBody>
          <a:bodyPr/>
          <a:lstStyle/>
          <a:p>
            <a:r>
              <a:rPr lang="en-US" altLang="en-US">
                <a:solidFill>
                  <a:schemeClr val="bg1"/>
                </a:solidFill>
              </a:rPr>
              <a:t>Uranus</a:t>
            </a:r>
          </a:p>
        </p:txBody>
      </p:sp>
      <p:sp>
        <p:nvSpPr>
          <p:cNvPr id="80901"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487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0900"/>
                                        </p:tgtEl>
                                        <p:attrNameLst>
                                          <p:attrName>style.visibility</p:attrName>
                                        </p:attrNameLst>
                                      </p:cBhvr>
                                      <p:to>
                                        <p:strVal val="visible"/>
                                      </p:to>
                                    </p:set>
                                    <p:anim calcmode="lin" valueType="num">
                                      <p:cBhvr>
                                        <p:cTn id="7" dur="500" fill="hold"/>
                                        <p:tgtEl>
                                          <p:spTgt spid="80900"/>
                                        </p:tgtEl>
                                        <p:attrNameLst>
                                          <p:attrName>ppt_w</p:attrName>
                                        </p:attrNameLst>
                                      </p:cBhvr>
                                      <p:tavLst>
                                        <p:tav tm="0">
                                          <p:val>
                                            <p:fltVal val="0"/>
                                          </p:val>
                                        </p:tav>
                                        <p:tav tm="100000">
                                          <p:val>
                                            <p:strVal val="#ppt_w"/>
                                          </p:val>
                                        </p:tav>
                                      </p:tavLst>
                                    </p:anim>
                                    <p:anim calcmode="lin" valueType="num">
                                      <p:cBhvr>
                                        <p:cTn id="8" dur="500" fill="hold"/>
                                        <p:tgtEl>
                                          <p:spTgt spid="80900"/>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80902"/>
                                        </p:tgtEl>
                                        <p:attrNameLst>
                                          <p:attrName>style.visibility</p:attrName>
                                        </p:attrNameLst>
                                      </p:cBhvr>
                                      <p:to>
                                        <p:strVal val="visible"/>
                                      </p:to>
                                    </p:set>
                                    <p:anim calcmode="lin" valueType="num">
                                      <p:cBhvr>
                                        <p:cTn id="11" dur="500" fill="hold"/>
                                        <p:tgtEl>
                                          <p:spTgt spid="80902"/>
                                        </p:tgtEl>
                                        <p:attrNameLst>
                                          <p:attrName>ppt_w</p:attrName>
                                        </p:attrNameLst>
                                      </p:cBhvr>
                                      <p:tavLst>
                                        <p:tav tm="0">
                                          <p:val>
                                            <p:fltVal val="0"/>
                                          </p:val>
                                        </p:tav>
                                        <p:tav tm="100000">
                                          <p:val>
                                            <p:strVal val="#ppt_w"/>
                                          </p:val>
                                        </p:tav>
                                      </p:tavLst>
                                    </p:anim>
                                    <p:anim calcmode="lin" valueType="num">
                                      <p:cBhvr>
                                        <p:cTn id="12" dur="500" fill="hold"/>
                                        <p:tgtEl>
                                          <p:spTgt spid="8090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r>
              <a:rPr lang="en-US" altLang="en-US"/>
              <a:t>Uranus</a:t>
            </a:r>
          </a:p>
        </p:txBody>
      </p:sp>
      <p:sp>
        <p:nvSpPr>
          <p:cNvPr id="104451" name="Rectangle 3"/>
          <p:cNvSpPr>
            <a:spLocks noGrp="1" noChangeArrowheads="1"/>
          </p:cNvSpPr>
          <p:nvPr>
            <p:ph type="body" idx="1"/>
          </p:nvPr>
        </p:nvSpPr>
        <p:spPr/>
        <p:txBody>
          <a:bodyPr/>
          <a:lstStyle/>
          <a:p>
            <a:r>
              <a:rPr lang="en-US" altLang="en-US"/>
              <a:t>Uranus and Neptune are also nearly twin planets.  Uranus has an orbit at 19.2 AU, with a period of 84 years.</a:t>
            </a:r>
          </a:p>
          <a:p>
            <a:r>
              <a:rPr lang="en-US" altLang="en-US"/>
              <a:t>The planet is 4.1 times larger than earth, with a mass 14.5 times earth’s.</a:t>
            </a:r>
          </a:p>
          <a:p>
            <a:r>
              <a:rPr lang="en-US" altLang="en-US"/>
              <a:t>Uranus</a:t>
            </a:r>
            <a:r>
              <a:rPr lang="en-US" altLang="en-US">
                <a:cs typeface="Arial" charset="0"/>
              </a:rPr>
              <a:t>'</a:t>
            </a:r>
            <a:r>
              <a:rPr lang="en-US" altLang="en-US"/>
              <a:t> axis is titled nearly 90 degrees from its orbital plane, giving the planet a very strange sequence of day &amp; night.</a:t>
            </a:r>
          </a:p>
        </p:txBody>
      </p:sp>
    </p:spTree>
    <p:custDataLst>
      <p:tags r:id="rId1"/>
    </p:custDataLst>
  </p:cSld>
  <p:clrMapOvr>
    <a:masterClrMapping/>
  </p:clrMapOvr>
  <p:transition advTm="8101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4451">
                                            <p:txEl>
                                              <p:pRg st="0" end="0"/>
                                            </p:txEl>
                                          </p:spTgt>
                                        </p:tgtEl>
                                        <p:attrNameLst>
                                          <p:attrName>style.visibility</p:attrName>
                                        </p:attrNameLst>
                                      </p:cBhvr>
                                      <p:to>
                                        <p:strVal val="visible"/>
                                      </p:to>
                                    </p:set>
                                    <p:anim calcmode="lin" valueType="num">
                                      <p:cBhvr additive="base">
                                        <p:cTn id="7" dur="500" fill="hold"/>
                                        <p:tgtEl>
                                          <p:spTgt spid="1044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44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4451">
                                            <p:txEl>
                                              <p:pRg st="1" end="1"/>
                                            </p:txEl>
                                          </p:spTgt>
                                        </p:tgtEl>
                                        <p:attrNameLst>
                                          <p:attrName>style.visibility</p:attrName>
                                        </p:attrNameLst>
                                      </p:cBhvr>
                                      <p:to>
                                        <p:strVal val="visible"/>
                                      </p:to>
                                    </p:set>
                                    <p:anim calcmode="lin" valueType="num">
                                      <p:cBhvr additive="base">
                                        <p:cTn id="13" dur="500" fill="hold"/>
                                        <p:tgtEl>
                                          <p:spTgt spid="1044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44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4451">
                                            <p:txEl>
                                              <p:pRg st="2" end="2"/>
                                            </p:txEl>
                                          </p:spTgt>
                                        </p:tgtEl>
                                        <p:attrNameLst>
                                          <p:attrName>style.visibility</p:attrName>
                                        </p:attrNameLst>
                                      </p:cBhvr>
                                      <p:to>
                                        <p:strVal val="visible"/>
                                      </p:to>
                                    </p:set>
                                    <p:anim calcmode="lin" valueType="num">
                                      <p:cBhvr additive="base">
                                        <p:cTn id="19" dur="500" fill="hold"/>
                                        <p:tgtEl>
                                          <p:spTgt spid="1044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445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US" altLang="en-US"/>
              <a:t>Uranus</a:t>
            </a:r>
            <a:r>
              <a:rPr lang="en-US" altLang="en-US">
                <a:cs typeface="Arial" charset="0"/>
              </a:rPr>
              <a:t>'</a:t>
            </a:r>
            <a:r>
              <a:rPr lang="en-US" altLang="en-US"/>
              <a:t> Moons</a:t>
            </a:r>
          </a:p>
        </p:txBody>
      </p:sp>
      <p:sp>
        <p:nvSpPr>
          <p:cNvPr id="105475" name="Rectangle 3"/>
          <p:cNvSpPr>
            <a:spLocks noGrp="1" noChangeArrowheads="1"/>
          </p:cNvSpPr>
          <p:nvPr>
            <p:ph type="body" idx="1"/>
          </p:nvPr>
        </p:nvSpPr>
        <p:spPr/>
        <p:txBody>
          <a:bodyPr/>
          <a:lstStyle/>
          <a:p>
            <a:r>
              <a:rPr lang="en-US" altLang="en-US"/>
              <a:t>Uranus, too, has lots of moons, but only five of them are over 100 miles in radius.  None are half as large as our moon.</a:t>
            </a:r>
          </a:p>
          <a:p>
            <a:r>
              <a:rPr lang="en-US" altLang="en-US"/>
              <a:t>Uranus has a number of rings, at least ten of which are known at present.</a:t>
            </a:r>
          </a:p>
        </p:txBody>
      </p:sp>
    </p:spTree>
    <p:custDataLst>
      <p:tags r:id="rId1"/>
    </p:custDataLst>
  </p:cSld>
  <p:clrMapOvr>
    <a:masterClrMapping/>
  </p:clrMapOvr>
  <p:transition advTm="1321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anim calcmode="lin" valueType="num">
                                      <p:cBhvr additive="base">
                                        <p:cTn id="7" dur="500" fill="hold"/>
                                        <p:tgtEl>
                                          <p:spTgt spid="1054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54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5475">
                                            <p:txEl>
                                              <p:pRg st="1" end="1"/>
                                            </p:txEl>
                                          </p:spTgt>
                                        </p:tgtEl>
                                        <p:attrNameLst>
                                          <p:attrName>style.visibility</p:attrName>
                                        </p:attrNameLst>
                                      </p:cBhvr>
                                      <p:to>
                                        <p:strVal val="visible"/>
                                      </p:to>
                                    </p:set>
                                    <p:anim calcmode="lin" valueType="num">
                                      <p:cBhvr additive="base">
                                        <p:cTn id="13" dur="500" fill="hold"/>
                                        <p:tgtEl>
                                          <p:spTgt spid="1054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547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4" name="Picture 4" descr="uranus_true_and_fal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3" y="857250"/>
            <a:ext cx="8982075"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23694"/>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0" name="Picture 4" descr="Uranus_mo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20675"/>
            <a:ext cx="7315200" cy="6216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16084"/>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8" name="Picture 4" descr="UranusR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85800"/>
            <a:ext cx="6096000" cy="5486400"/>
          </a:xfrm>
          <a:prstGeom prst="rect">
            <a:avLst/>
          </a:prstGeom>
          <a:noFill/>
          <a:extLst>
            <a:ext uri="{909E8E84-426E-40DD-AFC4-6F175D3DCCD1}">
              <a14:hiddenFill xmlns:a14="http://schemas.microsoft.com/office/drawing/2010/main">
                <a:solidFill>
                  <a:srgbClr val="FFFFFF"/>
                </a:solidFill>
              </a14:hiddenFill>
            </a:ext>
          </a:extLst>
        </p:spPr>
      </p:pic>
      <p:sp>
        <p:nvSpPr>
          <p:cNvPr id="108549" name="Text Box 5"/>
          <p:cNvSpPr txBox="1">
            <a:spLocks noChangeArrowheads="1"/>
          </p:cNvSpPr>
          <p:nvPr/>
        </p:nvSpPr>
        <p:spPr bwMode="auto">
          <a:xfrm>
            <a:off x="6248400" y="1295400"/>
            <a:ext cx="2286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Uranus' Rings</a:t>
            </a:r>
          </a:p>
        </p:txBody>
      </p:sp>
    </p:spTree>
  </p:cSld>
  <p:clrMapOvr>
    <a:masterClrMapping/>
  </p:clrMapOvr>
  <p:transition advTm="12958"/>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NoCentU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55638"/>
            <a:ext cx="7543800" cy="5489575"/>
          </a:xfrm>
          <a:prstGeom prst="rect">
            <a:avLst/>
          </a:prstGeom>
          <a:noFill/>
          <a:extLst>
            <a:ext uri="{909E8E84-426E-40DD-AFC4-6F175D3DCCD1}">
              <a14:hiddenFill xmlns:a14="http://schemas.microsoft.com/office/drawing/2010/main">
                <a:solidFill>
                  <a:srgbClr val="FFFFFF"/>
                </a:solidFill>
              </a14:hiddenFill>
            </a:ext>
          </a:extLst>
        </p:spPr>
      </p:pic>
      <p:sp>
        <p:nvSpPr>
          <p:cNvPr id="25605" name="Text Box 5"/>
          <p:cNvSpPr txBox="1">
            <a:spLocks noChangeArrowheads="1"/>
          </p:cNvSpPr>
          <p:nvPr/>
        </p:nvSpPr>
        <p:spPr bwMode="auto">
          <a:xfrm>
            <a:off x="5943600" y="990600"/>
            <a:ext cx="22098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t>United Kingdom on Google Earth</a:t>
            </a:r>
          </a:p>
        </p:txBody>
      </p:sp>
    </p:spTree>
  </p:cSld>
  <p:clrMapOvr>
    <a:masterClrMapping/>
  </p:clrMapOvr>
  <p:transition advTm="39426"/>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50" name="Picture 6" descr="Neptune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3075" y="604838"/>
            <a:ext cx="5657850" cy="5648325"/>
          </a:xfrm>
          <a:prstGeom prst="rect">
            <a:avLst/>
          </a:prstGeom>
          <a:noFill/>
          <a:extLst>
            <a:ext uri="{909E8E84-426E-40DD-AFC4-6F175D3DCCD1}">
              <a14:hiddenFill xmlns:a14="http://schemas.microsoft.com/office/drawing/2010/main">
                <a:solidFill>
                  <a:srgbClr val="FFFFFF"/>
                </a:solidFill>
              </a14:hiddenFill>
            </a:ext>
          </a:extLst>
        </p:spPr>
      </p:pic>
      <p:sp>
        <p:nvSpPr>
          <p:cNvPr id="82948" name="Rectangle 4"/>
          <p:cNvSpPr>
            <a:spLocks noGrp="1" noChangeArrowheads="1"/>
          </p:cNvSpPr>
          <p:nvPr>
            <p:ph type="ctrTitle"/>
          </p:nvPr>
        </p:nvSpPr>
        <p:spPr/>
        <p:txBody>
          <a:bodyPr/>
          <a:lstStyle/>
          <a:p>
            <a:r>
              <a:rPr lang="en-US" altLang="en-US"/>
              <a:t>Neptune</a:t>
            </a:r>
          </a:p>
        </p:txBody>
      </p:sp>
      <p:sp>
        <p:nvSpPr>
          <p:cNvPr id="82949"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668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2948"/>
                                        </p:tgtEl>
                                        <p:attrNameLst>
                                          <p:attrName>style.visibility</p:attrName>
                                        </p:attrNameLst>
                                      </p:cBhvr>
                                      <p:to>
                                        <p:strVal val="visible"/>
                                      </p:to>
                                    </p:set>
                                    <p:anim calcmode="lin" valueType="num">
                                      <p:cBhvr>
                                        <p:cTn id="7" dur="500" fill="hold"/>
                                        <p:tgtEl>
                                          <p:spTgt spid="82948"/>
                                        </p:tgtEl>
                                        <p:attrNameLst>
                                          <p:attrName>ppt_w</p:attrName>
                                        </p:attrNameLst>
                                      </p:cBhvr>
                                      <p:tavLst>
                                        <p:tav tm="0">
                                          <p:val>
                                            <p:fltVal val="0"/>
                                          </p:val>
                                        </p:tav>
                                        <p:tav tm="100000">
                                          <p:val>
                                            <p:strVal val="#ppt_w"/>
                                          </p:val>
                                        </p:tav>
                                      </p:tavLst>
                                    </p:anim>
                                    <p:anim calcmode="lin" valueType="num">
                                      <p:cBhvr>
                                        <p:cTn id="8" dur="500" fill="hold"/>
                                        <p:tgtEl>
                                          <p:spTgt spid="82948"/>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82950"/>
                                        </p:tgtEl>
                                        <p:attrNameLst>
                                          <p:attrName>style.visibility</p:attrName>
                                        </p:attrNameLst>
                                      </p:cBhvr>
                                      <p:to>
                                        <p:strVal val="visible"/>
                                      </p:to>
                                    </p:set>
                                    <p:anim calcmode="lin" valueType="num">
                                      <p:cBhvr>
                                        <p:cTn id="11" dur="500" fill="hold"/>
                                        <p:tgtEl>
                                          <p:spTgt spid="82950"/>
                                        </p:tgtEl>
                                        <p:attrNameLst>
                                          <p:attrName>ppt_w</p:attrName>
                                        </p:attrNameLst>
                                      </p:cBhvr>
                                      <p:tavLst>
                                        <p:tav tm="0">
                                          <p:val>
                                            <p:fltVal val="0"/>
                                          </p:val>
                                        </p:tav>
                                        <p:tav tm="100000">
                                          <p:val>
                                            <p:strVal val="#ppt_w"/>
                                          </p:val>
                                        </p:tav>
                                      </p:tavLst>
                                    </p:anim>
                                    <p:anim calcmode="lin" valueType="num">
                                      <p:cBhvr>
                                        <p:cTn id="12" dur="500" fill="hold"/>
                                        <p:tgtEl>
                                          <p:spTgt spid="829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8"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altLang="en-US"/>
              <a:t>Neptune</a:t>
            </a:r>
          </a:p>
        </p:txBody>
      </p:sp>
      <p:sp>
        <p:nvSpPr>
          <p:cNvPr id="109571" name="Rectangle 3"/>
          <p:cNvSpPr>
            <a:spLocks noGrp="1" noChangeArrowheads="1"/>
          </p:cNvSpPr>
          <p:nvPr>
            <p:ph type="body" idx="1"/>
          </p:nvPr>
        </p:nvSpPr>
        <p:spPr/>
        <p:txBody>
          <a:bodyPr/>
          <a:lstStyle/>
          <a:p>
            <a:r>
              <a:rPr lang="en-US" altLang="en-US"/>
              <a:t>Neptune is the outermost of the giant planets in our solar system.  Its orbit has a radius of 30 AU, and its period is 165 years.</a:t>
            </a:r>
          </a:p>
          <a:p>
            <a:r>
              <a:rPr lang="en-US" altLang="en-US"/>
              <a:t>The planet is 3.9 times larger than earth, with a mass 17 times larger.</a:t>
            </a:r>
          </a:p>
          <a:p>
            <a:r>
              <a:rPr lang="en-US" altLang="en-US"/>
              <a:t>The color of the planet is surprising, as it was expected to be blander than Uranus.</a:t>
            </a:r>
          </a:p>
        </p:txBody>
      </p:sp>
    </p:spTree>
    <p:custDataLst>
      <p:tags r:id="rId1"/>
    </p:custDataLst>
  </p:cSld>
  <p:clrMapOvr>
    <a:masterClrMapping/>
  </p:clrMapOvr>
  <p:transition advTm="4397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anim calcmode="lin" valueType="num">
                                      <p:cBhvr additive="base">
                                        <p:cTn id="7" dur="500" fill="hold"/>
                                        <p:tgtEl>
                                          <p:spTgt spid="1095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95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9571">
                                            <p:txEl>
                                              <p:pRg st="1" end="1"/>
                                            </p:txEl>
                                          </p:spTgt>
                                        </p:tgtEl>
                                        <p:attrNameLst>
                                          <p:attrName>style.visibility</p:attrName>
                                        </p:attrNameLst>
                                      </p:cBhvr>
                                      <p:to>
                                        <p:strVal val="visible"/>
                                      </p:to>
                                    </p:set>
                                    <p:anim calcmode="lin" valueType="num">
                                      <p:cBhvr additive="base">
                                        <p:cTn id="13" dur="500" fill="hold"/>
                                        <p:tgtEl>
                                          <p:spTgt spid="1095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95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9571">
                                            <p:txEl>
                                              <p:pRg st="2" end="2"/>
                                            </p:txEl>
                                          </p:spTgt>
                                        </p:tgtEl>
                                        <p:attrNameLst>
                                          <p:attrName>style.visibility</p:attrName>
                                        </p:attrNameLst>
                                      </p:cBhvr>
                                      <p:to>
                                        <p:strVal val="visible"/>
                                      </p:to>
                                    </p:set>
                                    <p:anim calcmode="lin" valueType="num">
                                      <p:cBhvr additive="base">
                                        <p:cTn id="19" dur="500" fill="hold"/>
                                        <p:tgtEl>
                                          <p:spTgt spid="1095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957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altLang="en-US"/>
              <a:t>Other Features</a:t>
            </a:r>
          </a:p>
        </p:txBody>
      </p:sp>
      <p:sp>
        <p:nvSpPr>
          <p:cNvPr id="111619" name="Rectangle 3"/>
          <p:cNvSpPr>
            <a:spLocks noGrp="1" noChangeArrowheads="1"/>
          </p:cNvSpPr>
          <p:nvPr>
            <p:ph type="body" idx="1"/>
          </p:nvPr>
        </p:nvSpPr>
        <p:spPr/>
        <p:txBody>
          <a:bodyPr/>
          <a:lstStyle/>
          <a:p>
            <a:pPr>
              <a:lnSpc>
                <a:spcPct val="90000"/>
              </a:lnSpc>
            </a:pPr>
            <a:r>
              <a:rPr lang="en-US" altLang="en-US"/>
              <a:t>Neptune has rings, as mentioned before.</a:t>
            </a:r>
          </a:p>
          <a:p>
            <a:pPr>
              <a:lnSpc>
                <a:spcPct val="90000"/>
              </a:lnSpc>
            </a:pPr>
            <a:r>
              <a:rPr lang="en-US" altLang="en-US"/>
              <a:t>The atmosphere has markings, of which the most striking is the Great Dark Spot, thought to be a storm rather like Jupiter</a:t>
            </a:r>
            <a:r>
              <a:rPr lang="en-US" altLang="en-US">
                <a:cs typeface="Arial" charset="0"/>
              </a:rPr>
              <a:t>'</a:t>
            </a:r>
            <a:r>
              <a:rPr lang="en-US" altLang="en-US"/>
              <a:t>s Red Spot.</a:t>
            </a:r>
          </a:p>
          <a:p>
            <a:pPr>
              <a:lnSpc>
                <a:spcPct val="90000"/>
              </a:lnSpc>
            </a:pPr>
            <a:r>
              <a:rPr lang="en-US" altLang="en-US"/>
              <a:t>Neptune has some 8 moons, of which 6 were discovered by the Voyager 2 flyby. The largest moon, Triton, is nearly as big as our moon.</a:t>
            </a:r>
          </a:p>
        </p:txBody>
      </p:sp>
    </p:spTree>
    <p:custDataLst>
      <p:tags r:id="rId1"/>
    </p:custDataLst>
  </p:cSld>
  <p:clrMapOvr>
    <a:masterClrMapping/>
  </p:clrMapOvr>
  <p:transition advTm="2957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 calcmode="lin" valueType="num">
                                      <p:cBhvr additive="base">
                                        <p:cTn id="7" dur="500" fill="hold"/>
                                        <p:tgtEl>
                                          <p:spTgt spid="1116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16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1619">
                                            <p:txEl>
                                              <p:pRg st="1" end="1"/>
                                            </p:txEl>
                                          </p:spTgt>
                                        </p:tgtEl>
                                        <p:attrNameLst>
                                          <p:attrName>style.visibility</p:attrName>
                                        </p:attrNameLst>
                                      </p:cBhvr>
                                      <p:to>
                                        <p:strVal val="visible"/>
                                      </p:to>
                                    </p:set>
                                    <p:anim calcmode="lin" valueType="num">
                                      <p:cBhvr additive="base">
                                        <p:cTn id="13" dur="500" fill="hold"/>
                                        <p:tgtEl>
                                          <p:spTgt spid="1116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16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1619">
                                            <p:txEl>
                                              <p:pRg st="2" end="2"/>
                                            </p:txEl>
                                          </p:spTgt>
                                        </p:tgtEl>
                                        <p:attrNameLst>
                                          <p:attrName>style.visibility</p:attrName>
                                        </p:attrNameLst>
                                      </p:cBhvr>
                                      <p:to>
                                        <p:strVal val="visible"/>
                                      </p:to>
                                    </p:set>
                                    <p:anim calcmode="lin" valueType="num">
                                      <p:cBhvr additive="base">
                                        <p:cTn id="19" dur="500" fill="hold"/>
                                        <p:tgtEl>
                                          <p:spTgt spid="1116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161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7" name="Picture 5" descr="PlanetarySystem092"/>
          <p:cNvPicPr>
            <a:picLocks noChangeAspect="1" noChangeArrowheads="1"/>
          </p:cNvPicPr>
          <p:nvPr/>
        </p:nvPicPr>
        <p:blipFill>
          <a:blip r:embed="rId2" cstate="print">
            <a:lum bright="-12000"/>
            <a:extLst>
              <a:ext uri="{28A0092B-C50C-407E-A947-70E740481C1C}">
                <a14:useLocalDpi xmlns:a14="http://schemas.microsoft.com/office/drawing/2010/main" val="0"/>
              </a:ext>
            </a:extLst>
          </a:blip>
          <a:srcRect/>
          <a:stretch>
            <a:fillRect/>
          </a:stretch>
        </p:blipFill>
        <p:spPr bwMode="auto">
          <a:xfrm>
            <a:off x="1524000" y="1066800"/>
            <a:ext cx="7315200" cy="4962525"/>
          </a:xfrm>
          <a:prstGeom prst="rect">
            <a:avLst/>
          </a:prstGeom>
          <a:noFill/>
          <a:extLst>
            <a:ext uri="{909E8E84-426E-40DD-AFC4-6F175D3DCCD1}">
              <a14:hiddenFill xmlns:a14="http://schemas.microsoft.com/office/drawing/2010/main">
                <a:solidFill>
                  <a:srgbClr val="FFFFFF"/>
                </a:solidFill>
              </a14:hiddenFill>
            </a:ext>
          </a:extLst>
        </p:spPr>
      </p:pic>
      <p:sp>
        <p:nvSpPr>
          <p:cNvPr id="110598" name="Text Box 6"/>
          <p:cNvSpPr txBox="1">
            <a:spLocks noChangeArrowheads="1"/>
          </p:cNvSpPr>
          <p:nvPr/>
        </p:nvSpPr>
        <p:spPr bwMode="auto">
          <a:xfrm>
            <a:off x="685800" y="2667000"/>
            <a:ext cx="2133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Great Dark Spot</a:t>
            </a:r>
          </a:p>
        </p:txBody>
      </p:sp>
    </p:spTree>
  </p:cSld>
  <p:clrMapOvr>
    <a:masterClrMapping/>
  </p:clrMapOvr>
  <p:transition advTm="11667"/>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4" name="Picture 4" descr="PlanetarySystem09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609600"/>
            <a:ext cx="8648700" cy="5881688"/>
          </a:xfrm>
          <a:prstGeom prst="rect">
            <a:avLst/>
          </a:prstGeom>
          <a:noFill/>
          <a:extLst>
            <a:ext uri="{909E8E84-426E-40DD-AFC4-6F175D3DCCD1}">
              <a14:hiddenFill xmlns:a14="http://schemas.microsoft.com/office/drawing/2010/main">
                <a:solidFill>
                  <a:srgbClr val="FFFFFF"/>
                </a:solidFill>
              </a14:hiddenFill>
            </a:ext>
          </a:extLst>
        </p:spPr>
      </p:pic>
      <p:sp>
        <p:nvSpPr>
          <p:cNvPr id="112645" name="Text Box 5"/>
          <p:cNvSpPr txBox="1">
            <a:spLocks noChangeArrowheads="1"/>
          </p:cNvSpPr>
          <p:nvPr/>
        </p:nvSpPr>
        <p:spPr bwMode="auto">
          <a:xfrm>
            <a:off x="6019800" y="1828800"/>
            <a:ext cx="2590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Neptune</a:t>
            </a:r>
            <a:r>
              <a:rPr lang="en-US" altLang="en-US" sz="3200">
                <a:cs typeface="Arial" charset="0"/>
              </a:rPr>
              <a:t>'</a:t>
            </a:r>
            <a:r>
              <a:rPr lang="en-US" altLang="en-US" sz="3200"/>
              <a:t>s Rings</a:t>
            </a:r>
          </a:p>
        </p:txBody>
      </p:sp>
    </p:spTree>
  </p:cSld>
  <p:clrMapOvr>
    <a:masterClrMapping/>
  </p:clrMapOvr>
  <p:transition advTm="10125"/>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8" name="Picture 4" descr="PlanetarySystem096"/>
          <p:cNvPicPr>
            <a:picLocks noChangeAspect="1" noChangeArrowheads="1"/>
          </p:cNvPicPr>
          <p:nvPr/>
        </p:nvPicPr>
        <p:blipFill>
          <a:blip r:embed="rId2" cstate="print">
            <a:extLst>
              <a:ext uri="{28A0092B-C50C-407E-A947-70E740481C1C}">
                <a14:useLocalDpi xmlns:a14="http://schemas.microsoft.com/office/drawing/2010/main" val="0"/>
              </a:ext>
            </a:extLst>
          </a:blip>
          <a:srcRect t="12315"/>
          <a:stretch>
            <a:fillRect/>
          </a:stretch>
        </p:blipFill>
        <p:spPr bwMode="auto">
          <a:xfrm>
            <a:off x="609600" y="990600"/>
            <a:ext cx="8286750" cy="4883150"/>
          </a:xfrm>
          <a:prstGeom prst="rect">
            <a:avLst/>
          </a:prstGeom>
          <a:noFill/>
          <a:extLst>
            <a:ext uri="{909E8E84-426E-40DD-AFC4-6F175D3DCCD1}">
              <a14:hiddenFill xmlns:a14="http://schemas.microsoft.com/office/drawing/2010/main">
                <a:solidFill>
                  <a:srgbClr val="FFFFFF"/>
                </a:solidFill>
              </a14:hiddenFill>
            </a:ext>
          </a:extLst>
        </p:spPr>
      </p:pic>
      <p:sp>
        <p:nvSpPr>
          <p:cNvPr id="113669" name="Text Box 5"/>
          <p:cNvSpPr txBox="1">
            <a:spLocks noChangeArrowheads="1"/>
          </p:cNvSpPr>
          <p:nvPr/>
        </p:nvSpPr>
        <p:spPr bwMode="auto">
          <a:xfrm>
            <a:off x="1524000" y="1905000"/>
            <a:ext cx="2362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Triton</a:t>
            </a:r>
          </a:p>
        </p:txBody>
      </p:sp>
    </p:spTree>
  </p:cSld>
  <p:clrMapOvr>
    <a:masterClrMapping/>
  </p:clrMapOvr>
  <p:transition advTm="12167"/>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9" name="Picture 7" descr="Pluto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33400"/>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84996" name="Rectangle 4"/>
          <p:cNvSpPr>
            <a:spLocks noGrp="1" noChangeArrowheads="1"/>
          </p:cNvSpPr>
          <p:nvPr>
            <p:ph type="ctrTitle"/>
          </p:nvPr>
        </p:nvSpPr>
        <p:spPr/>
        <p:txBody>
          <a:bodyPr/>
          <a:lstStyle/>
          <a:p>
            <a:r>
              <a:rPr lang="en-US" altLang="en-US"/>
              <a:t>Pluto &amp; Beyond</a:t>
            </a:r>
          </a:p>
        </p:txBody>
      </p:sp>
      <p:sp>
        <p:nvSpPr>
          <p:cNvPr id="84997"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982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4996"/>
                                        </p:tgtEl>
                                        <p:attrNameLst>
                                          <p:attrName>style.visibility</p:attrName>
                                        </p:attrNameLst>
                                      </p:cBhvr>
                                      <p:to>
                                        <p:strVal val="visible"/>
                                      </p:to>
                                    </p:set>
                                    <p:anim calcmode="lin" valueType="num">
                                      <p:cBhvr>
                                        <p:cTn id="7" dur="500" fill="hold"/>
                                        <p:tgtEl>
                                          <p:spTgt spid="84996"/>
                                        </p:tgtEl>
                                        <p:attrNameLst>
                                          <p:attrName>ppt_w</p:attrName>
                                        </p:attrNameLst>
                                      </p:cBhvr>
                                      <p:tavLst>
                                        <p:tav tm="0">
                                          <p:val>
                                            <p:fltVal val="0"/>
                                          </p:val>
                                        </p:tav>
                                        <p:tav tm="100000">
                                          <p:val>
                                            <p:strVal val="#ppt_w"/>
                                          </p:val>
                                        </p:tav>
                                      </p:tavLst>
                                    </p:anim>
                                    <p:anim calcmode="lin" valueType="num">
                                      <p:cBhvr>
                                        <p:cTn id="8" dur="500" fill="hold"/>
                                        <p:tgtEl>
                                          <p:spTgt spid="8499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6"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altLang="en-US"/>
              <a:t>Pluto</a:t>
            </a:r>
          </a:p>
        </p:txBody>
      </p:sp>
      <p:sp>
        <p:nvSpPr>
          <p:cNvPr id="114691" name="Rectangle 3"/>
          <p:cNvSpPr>
            <a:spLocks noGrp="1" noChangeArrowheads="1"/>
          </p:cNvSpPr>
          <p:nvPr>
            <p:ph type="body" idx="1"/>
          </p:nvPr>
        </p:nvSpPr>
        <p:spPr>
          <a:xfrm>
            <a:off x="457200" y="1600200"/>
            <a:ext cx="8229600" cy="5029200"/>
          </a:xfrm>
        </p:spPr>
        <p:txBody>
          <a:bodyPr/>
          <a:lstStyle/>
          <a:p>
            <a:r>
              <a:rPr lang="en-US" altLang="en-US" sz="2800"/>
              <a:t>Discovered in 1930, Pluto was long considered the 9</a:t>
            </a:r>
            <a:r>
              <a:rPr lang="en-US" altLang="en-US" sz="2800" baseline="30000"/>
              <a:t>th</a:t>
            </a:r>
            <a:r>
              <a:rPr lang="en-US" altLang="en-US" sz="2800"/>
              <a:t> and outermost planet of the solar system. It was demoted to a new category of ‘dwarf planet’ in 2006 by the IAU, after a still larger object (since named Eris)  was discovered beyond Pluto.</a:t>
            </a:r>
          </a:p>
          <a:p>
            <a:r>
              <a:rPr lang="en-US" altLang="en-US" sz="2800"/>
              <a:t>Pluto is about 18% the size of earth, its mass only about .3% of earth’s.</a:t>
            </a:r>
          </a:p>
          <a:p>
            <a:r>
              <a:rPr lang="en-US" altLang="en-US" sz="2800"/>
              <a:t>Pluto has an elliptical orbit of radius ~39 AU, and takes 248 years to go around the sun.</a:t>
            </a:r>
          </a:p>
        </p:txBody>
      </p:sp>
    </p:spTree>
    <p:custDataLst>
      <p:tags r:id="rId1"/>
    </p:custDataLst>
  </p:cSld>
  <p:clrMapOvr>
    <a:masterClrMapping/>
  </p:clrMapOvr>
  <p:transition advTm="7172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4691">
                                            <p:txEl>
                                              <p:pRg st="0" end="0"/>
                                            </p:txEl>
                                          </p:spTgt>
                                        </p:tgtEl>
                                        <p:attrNameLst>
                                          <p:attrName>style.visibility</p:attrName>
                                        </p:attrNameLst>
                                      </p:cBhvr>
                                      <p:to>
                                        <p:strVal val="visible"/>
                                      </p:to>
                                    </p:set>
                                    <p:anim calcmode="lin" valueType="num">
                                      <p:cBhvr additive="base">
                                        <p:cTn id="7" dur="500" fill="hold"/>
                                        <p:tgtEl>
                                          <p:spTgt spid="1146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46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4691">
                                            <p:txEl>
                                              <p:pRg st="1" end="1"/>
                                            </p:txEl>
                                          </p:spTgt>
                                        </p:tgtEl>
                                        <p:attrNameLst>
                                          <p:attrName>style.visibility</p:attrName>
                                        </p:attrNameLst>
                                      </p:cBhvr>
                                      <p:to>
                                        <p:strVal val="visible"/>
                                      </p:to>
                                    </p:set>
                                    <p:anim calcmode="lin" valueType="num">
                                      <p:cBhvr additive="base">
                                        <p:cTn id="13" dur="500" fill="hold"/>
                                        <p:tgtEl>
                                          <p:spTgt spid="1146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46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4691">
                                            <p:txEl>
                                              <p:pRg st="2" end="2"/>
                                            </p:txEl>
                                          </p:spTgt>
                                        </p:tgtEl>
                                        <p:attrNameLst>
                                          <p:attrName>style.visibility</p:attrName>
                                        </p:attrNameLst>
                                      </p:cBhvr>
                                      <p:to>
                                        <p:strVal val="visible"/>
                                      </p:to>
                                    </p:set>
                                    <p:anim calcmode="lin" valueType="num">
                                      <p:cBhvr additive="base">
                                        <p:cTn id="19" dur="500" fill="hold"/>
                                        <p:tgtEl>
                                          <p:spTgt spid="1146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469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r>
              <a:rPr lang="en-US" altLang="en-US"/>
              <a:t>More on Pluto</a:t>
            </a:r>
          </a:p>
        </p:txBody>
      </p:sp>
      <p:sp>
        <p:nvSpPr>
          <p:cNvPr id="115715" name="Rectangle 3"/>
          <p:cNvSpPr>
            <a:spLocks noGrp="1" noChangeArrowheads="1"/>
          </p:cNvSpPr>
          <p:nvPr>
            <p:ph type="body" idx="1"/>
          </p:nvPr>
        </p:nvSpPr>
        <p:spPr/>
        <p:txBody>
          <a:bodyPr/>
          <a:lstStyle/>
          <a:p>
            <a:r>
              <a:rPr lang="en-US" altLang="en-US" sz="2800"/>
              <a:t>Pluto has a large moon Charon, that is about ½ the size of Pluto.</a:t>
            </a:r>
          </a:p>
          <a:p>
            <a:r>
              <a:rPr lang="en-US" altLang="en-US" sz="2800"/>
              <a:t>It is now thought that Pluto, Charon, Eris, and several other objects about ¾ Pluto’s size (Quaor, Orcus, and Sedna) are all Kuiper Belt objects, and there may be hundreds of these orbiting our sun.</a:t>
            </a:r>
          </a:p>
          <a:p>
            <a:r>
              <a:rPr lang="en-US" altLang="en-US" sz="2800"/>
              <a:t>Contrasted with Pluto</a:t>
            </a:r>
            <a:r>
              <a:rPr lang="en-US" altLang="en-US" sz="2800">
                <a:cs typeface="Arial" charset="0"/>
              </a:rPr>
              <a:t>'</a:t>
            </a:r>
            <a:r>
              <a:rPr lang="en-US" altLang="en-US" sz="2800"/>
              <a:t>s 39 AU orbit, Eris ranges from 38 to 97 AU, Sedna from 76 to 975 AU.</a:t>
            </a:r>
          </a:p>
        </p:txBody>
      </p:sp>
    </p:spTree>
    <p:custDataLst>
      <p:tags r:id="rId1"/>
    </p:custDataLst>
  </p:cSld>
  <p:clrMapOvr>
    <a:masterClrMapping/>
  </p:clrMapOvr>
  <p:transition advTm="4507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5715">
                                            <p:txEl>
                                              <p:pRg st="0" end="0"/>
                                            </p:txEl>
                                          </p:spTgt>
                                        </p:tgtEl>
                                        <p:attrNameLst>
                                          <p:attrName>style.visibility</p:attrName>
                                        </p:attrNameLst>
                                      </p:cBhvr>
                                      <p:to>
                                        <p:strVal val="visible"/>
                                      </p:to>
                                    </p:set>
                                    <p:anim calcmode="lin" valueType="num">
                                      <p:cBhvr additive="base">
                                        <p:cTn id="7" dur="500" fill="hold"/>
                                        <p:tgtEl>
                                          <p:spTgt spid="1157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57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5715">
                                            <p:txEl>
                                              <p:pRg st="1" end="1"/>
                                            </p:txEl>
                                          </p:spTgt>
                                        </p:tgtEl>
                                        <p:attrNameLst>
                                          <p:attrName>style.visibility</p:attrName>
                                        </p:attrNameLst>
                                      </p:cBhvr>
                                      <p:to>
                                        <p:strVal val="visible"/>
                                      </p:to>
                                    </p:set>
                                    <p:anim calcmode="lin" valueType="num">
                                      <p:cBhvr additive="base">
                                        <p:cTn id="13" dur="500" fill="hold"/>
                                        <p:tgtEl>
                                          <p:spTgt spid="1157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57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5715">
                                            <p:txEl>
                                              <p:pRg st="2" end="2"/>
                                            </p:txEl>
                                          </p:spTgt>
                                        </p:tgtEl>
                                        <p:attrNameLst>
                                          <p:attrName>style.visibility</p:attrName>
                                        </p:attrNameLst>
                                      </p:cBhvr>
                                      <p:to>
                                        <p:strVal val="visible"/>
                                      </p:to>
                                    </p:set>
                                    <p:anim calcmode="lin" valueType="num">
                                      <p:cBhvr additive="base">
                                        <p:cTn id="19" dur="500" fill="hold"/>
                                        <p:tgtEl>
                                          <p:spTgt spid="1157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571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40" name="Picture 4" descr="poor_plu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8788400" cy="4943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20159"/>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6.1"/>
</p:tagLst>
</file>

<file path=ppt/tags/tag10.xml><?xml version="1.0" encoding="utf-8"?>
<p:tagLst xmlns:a="http://schemas.openxmlformats.org/drawingml/2006/main" xmlns:r="http://schemas.openxmlformats.org/officeDocument/2006/relationships" xmlns:p="http://schemas.openxmlformats.org/presentationml/2006/main">
  <p:tag name="TIMING" val="|0.4|7.5|5.3"/>
</p:tagLst>
</file>

<file path=ppt/tags/tag11.xml><?xml version="1.0" encoding="utf-8"?>
<p:tagLst xmlns:a="http://schemas.openxmlformats.org/drawingml/2006/main" xmlns:r="http://schemas.openxmlformats.org/officeDocument/2006/relationships" xmlns:p="http://schemas.openxmlformats.org/presentationml/2006/main">
  <p:tag name="TIMING" val="|0.7|0.8"/>
</p:tagLst>
</file>

<file path=ppt/tags/tag12.xml><?xml version="1.0" encoding="utf-8"?>
<p:tagLst xmlns:a="http://schemas.openxmlformats.org/drawingml/2006/main" xmlns:r="http://schemas.openxmlformats.org/officeDocument/2006/relationships" xmlns:p="http://schemas.openxmlformats.org/presentationml/2006/main">
  <p:tag name="TIMING" val="|0.3|3.6|5.6|3.3|15.9|21"/>
</p:tagLst>
</file>

<file path=ppt/tags/tag13.xml><?xml version="1.0" encoding="utf-8"?>
<p:tagLst xmlns:a="http://schemas.openxmlformats.org/drawingml/2006/main" xmlns:r="http://schemas.openxmlformats.org/officeDocument/2006/relationships" xmlns:p="http://schemas.openxmlformats.org/presentationml/2006/main">
  <p:tag name="TIMING" val="|0.7|3.3|10.5|13.5"/>
</p:tagLst>
</file>

<file path=ppt/tags/tag14.xml><?xml version="1.0" encoding="utf-8"?>
<p:tagLst xmlns:a="http://schemas.openxmlformats.org/drawingml/2006/main" xmlns:r="http://schemas.openxmlformats.org/officeDocument/2006/relationships" xmlns:p="http://schemas.openxmlformats.org/presentationml/2006/main">
  <p:tag name="TIMING" val="|0.1|0.7"/>
</p:tagLst>
</file>

<file path=ppt/tags/tag15.xml><?xml version="1.0" encoding="utf-8"?>
<p:tagLst xmlns:a="http://schemas.openxmlformats.org/drawingml/2006/main" xmlns:r="http://schemas.openxmlformats.org/officeDocument/2006/relationships" xmlns:p="http://schemas.openxmlformats.org/presentationml/2006/main">
  <p:tag name="TIMING" val="|0.3|6|40.3"/>
</p:tagLst>
</file>

<file path=ppt/tags/tag16.xml><?xml version="1.0" encoding="utf-8"?>
<p:tagLst xmlns:a="http://schemas.openxmlformats.org/drawingml/2006/main" xmlns:r="http://schemas.openxmlformats.org/officeDocument/2006/relationships" xmlns:p="http://schemas.openxmlformats.org/presentationml/2006/main">
  <p:tag name="TIMING" val="|0.3|25.1|13.3"/>
</p:tagLst>
</file>

<file path=ppt/tags/tag17.xml><?xml version="1.0" encoding="utf-8"?>
<p:tagLst xmlns:a="http://schemas.openxmlformats.org/drawingml/2006/main" xmlns:r="http://schemas.openxmlformats.org/officeDocument/2006/relationships" xmlns:p="http://schemas.openxmlformats.org/presentationml/2006/main">
  <p:tag name="TIMING" val="|0|0.7"/>
</p:tagLst>
</file>

<file path=ppt/tags/tag18.xml><?xml version="1.0" encoding="utf-8"?>
<p:tagLst xmlns:a="http://schemas.openxmlformats.org/drawingml/2006/main" xmlns:r="http://schemas.openxmlformats.org/officeDocument/2006/relationships" xmlns:p="http://schemas.openxmlformats.org/presentationml/2006/main">
  <p:tag name="TIMING" val="|0.8|24.3|21.9"/>
</p:tagLst>
</file>

<file path=ppt/tags/tag19.xml><?xml version="1.0" encoding="utf-8"?>
<p:tagLst xmlns:a="http://schemas.openxmlformats.org/drawingml/2006/main" xmlns:r="http://schemas.openxmlformats.org/officeDocument/2006/relationships" xmlns:p="http://schemas.openxmlformats.org/presentationml/2006/main">
  <p:tag name="TIMING" val="|1.6|29.5|22.2"/>
</p:tagLst>
</file>

<file path=ppt/tags/tag2.xml><?xml version="1.0" encoding="utf-8"?>
<p:tagLst xmlns:a="http://schemas.openxmlformats.org/drawingml/2006/main" xmlns:r="http://schemas.openxmlformats.org/officeDocument/2006/relationships" xmlns:p="http://schemas.openxmlformats.org/presentationml/2006/main">
  <p:tag name="TIMING" val="|0.4|12.8"/>
</p:tagLst>
</file>

<file path=ppt/tags/tag20.xml><?xml version="1.0" encoding="utf-8"?>
<p:tagLst xmlns:a="http://schemas.openxmlformats.org/drawingml/2006/main" xmlns:r="http://schemas.openxmlformats.org/officeDocument/2006/relationships" xmlns:p="http://schemas.openxmlformats.org/presentationml/2006/main">
  <p:tag name="TIMING" val="|0.6|19.7"/>
</p:tagLst>
</file>

<file path=ppt/tags/tag21.xml><?xml version="1.0" encoding="utf-8"?>
<p:tagLst xmlns:a="http://schemas.openxmlformats.org/drawingml/2006/main" xmlns:r="http://schemas.openxmlformats.org/officeDocument/2006/relationships" xmlns:p="http://schemas.openxmlformats.org/presentationml/2006/main">
  <p:tag name="TIMING" val="|1.1|0.7"/>
</p:tagLst>
</file>

<file path=ppt/tags/tag22.xml><?xml version="1.0" encoding="utf-8"?>
<p:tagLst xmlns:a="http://schemas.openxmlformats.org/drawingml/2006/main" xmlns:r="http://schemas.openxmlformats.org/officeDocument/2006/relationships" xmlns:p="http://schemas.openxmlformats.org/presentationml/2006/main">
  <p:tag name="TIMING" val="|0.3|3.2|7.5|4.3|6.3"/>
</p:tagLst>
</file>

<file path=ppt/tags/tag23.xml><?xml version="1.0" encoding="utf-8"?>
<p:tagLst xmlns:a="http://schemas.openxmlformats.org/drawingml/2006/main" xmlns:r="http://schemas.openxmlformats.org/officeDocument/2006/relationships" xmlns:p="http://schemas.openxmlformats.org/presentationml/2006/main">
  <p:tag name="TIMING" val="|0.2|39.8|19.1"/>
</p:tagLst>
</file>

<file path=ppt/tags/tag24.xml><?xml version="1.0" encoding="utf-8"?>
<p:tagLst xmlns:a="http://schemas.openxmlformats.org/drawingml/2006/main" xmlns:r="http://schemas.openxmlformats.org/officeDocument/2006/relationships" xmlns:p="http://schemas.openxmlformats.org/presentationml/2006/main">
  <p:tag name="TIMING" val="|0.3|2.4|11.4|20.3"/>
</p:tagLst>
</file>

<file path=ppt/tags/tag25.xml><?xml version="1.0" encoding="utf-8"?>
<p:tagLst xmlns:a="http://schemas.openxmlformats.org/drawingml/2006/main" xmlns:r="http://schemas.openxmlformats.org/officeDocument/2006/relationships" xmlns:p="http://schemas.openxmlformats.org/presentationml/2006/main">
  <p:tag name="TIMING" val="|0.5"/>
</p:tagLst>
</file>

<file path=ppt/tags/tag26.xml><?xml version="1.0" encoding="utf-8"?>
<p:tagLst xmlns:a="http://schemas.openxmlformats.org/drawingml/2006/main" xmlns:r="http://schemas.openxmlformats.org/officeDocument/2006/relationships" xmlns:p="http://schemas.openxmlformats.org/presentationml/2006/main">
  <p:tag name="TIMING" val="|0.3|2.1|32.3"/>
</p:tagLst>
</file>

<file path=ppt/tags/tag27.xml><?xml version="1.0" encoding="utf-8"?>
<p:tagLst xmlns:a="http://schemas.openxmlformats.org/drawingml/2006/main" xmlns:r="http://schemas.openxmlformats.org/officeDocument/2006/relationships" xmlns:p="http://schemas.openxmlformats.org/presentationml/2006/main">
  <p:tag name="TIMING" val="|0"/>
</p:tagLst>
</file>

<file path=ppt/tags/tag28.xml><?xml version="1.0" encoding="utf-8"?>
<p:tagLst xmlns:a="http://schemas.openxmlformats.org/drawingml/2006/main" xmlns:r="http://schemas.openxmlformats.org/officeDocument/2006/relationships" xmlns:p="http://schemas.openxmlformats.org/presentationml/2006/main">
  <p:tag name="TIMING" val="|0.3|8.2|8.8"/>
</p:tagLst>
</file>

<file path=ppt/tags/tag29.xml><?xml version="1.0" encoding="utf-8"?>
<p:tagLst xmlns:a="http://schemas.openxmlformats.org/drawingml/2006/main" xmlns:r="http://schemas.openxmlformats.org/officeDocument/2006/relationships" xmlns:p="http://schemas.openxmlformats.org/presentationml/2006/main">
  <p:tag name="TIMING" val="|0.8|9.6"/>
</p:tagLst>
</file>

<file path=ppt/tags/tag3.xml><?xml version="1.0" encoding="utf-8"?>
<p:tagLst xmlns:a="http://schemas.openxmlformats.org/drawingml/2006/main" xmlns:r="http://schemas.openxmlformats.org/officeDocument/2006/relationships" xmlns:p="http://schemas.openxmlformats.org/presentationml/2006/main">
  <p:tag name="TIMING" val="|0|1"/>
</p:tagLst>
</file>

<file path=ppt/tags/tag30.xml><?xml version="1.0" encoding="utf-8"?>
<p:tagLst xmlns:a="http://schemas.openxmlformats.org/drawingml/2006/main" xmlns:r="http://schemas.openxmlformats.org/officeDocument/2006/relationships" xmlns:p="http://schemas.openxmlformats.org/presentationml/2006/main">
  <p:tag name="TIMING" val="|0.3|12.4|8.5"/>
</p:tagLst>
</file>

<file path=ppt/tags/tag31.xml><?xml version="1.0" encoding="utf-8"?>
<p:tagLst xmlns:a="http://schemas.openxmlformats.org/drawingml/2006/main" xmlns:r="http://schemas.openxmlformats.org/officeDocument/2006/relationships" xmlns:p="http://schemas.openxmlformats.org/presentationml/2006/main">
  <p:tag name="TIMING" val="|0"/>
</p:tagLst>
</file>

<file path=ppt/tags/tag32.xml><?xml version="1.0" encoding="utf-8"?>
<p:tagLst xmlns:a="http://schemas.openxmlformats.org/drawingml/2006/main" xmlns:r="http://schemas.openxmlformats.org/officeDocument/2006/relationships" xmlns:p="http://schemas.openxmlformats.org/presentationml/2006/main">
  <p:tag name="TIMING" val="|0.9|7.4|5.8"/>
</p:tagLst>
</file>

<file path=ppt/tags/tag33.xml><?xml version="1.0" encoding="utf-8"?>
<p:tagLst xmlns:a="http://schemas.openxmlformats.org/drawingml/2006/main" xmlns:r="http://schemas.openxmlformats.org/officeDocument/2006/relationships" xmlns:p="http://schemas.openxmlformats.org/presentationml/2006/main">
  <p:tag name="TIMING" val="|0.7|10.5|7.3|7.6"/>
</p:tagLst>
</file>

<file path=ppt/tags/tag34.xml><?xml version="1.0" encoding="utf-8"?>
<p:tagLst xmlns:a="http://schemas.openxmlformats.org/drawingml/2006/main" xmlns:r="http://schemas.openxmlformats.org/officeDocument/2006/relationships" xmlns:p="http://schemas.openxmlformats.org/presentationml/2006/main">
  <p:tag name="TIMING" val="|0.4|10.9|12.8"/>
</p:tagLst>
</file>

<file path=ppt/tags/tag35.xml><?xml version="1.0" encoding="utf-8"?>
<p:tagLst xmlns:a="http://schemas.openxmlformats.org/drawingml/2006/main" xmlns:r="http://schemas.openxmlformats.org/officeDocument/2006/relationships" xmlns:p="http://schemas.openxmlformats.org/presentationml/2006/main">
  <p:tag name="TIMING" val="|0"/>
</p:tagLst>
</file>

<file path=ppt/tags/tag36.xml><?xml version="1.0" encoding="utf-8"?>
<p:tagLst xmlns:a="http://schemas.openxmlformats.org/drawingml/2006/main" xmlns:r="http://schemas.openxmlformats.org/officeDocument/2006/relationships" xmlns:p="http://schemas.openxmlformats.org/presentationml/2006/main">
  <p:tag name="TIMING" val="|0.4|16.1|8.8"/>
</p:tagLst>
</file>

<file path=ppt/tags/tag37.xml><?xml version="1.0" encoding="utf-8"?>
<p:tagLst xmlns:a="http://schemas.openxmlformats.org/drawingml/2006/main" xmlns:r="http://schemas.openxmlformats.org/officeDocument/2006/relationships" xmlns:p="http://schemas.openxmlformats.org/presentationml/2006/main">
  <p:tag name="TIMING" val="|0.5|7.1"/>
</p:tagLst>
</file>

<file path=ppt/tags/tag38.xml><?xml version="1.0" encoding="utf-8"?>
<p:tagLst xmlns:a="http://schemas.openxmlformats.org/drawingml/2006/main" xmlns:r="http://schemas.openxmlformats.org/officeDocument/2006/relationships" xmlns:p="http://schemas.openxmlformats.org/presentationml/2006/main">
  <p:tag name="TIMING" val="|0.4"/>
</p:tagLst>
</file>

<file path=ppt/tags/tag39.xml><?xml version="1.0" encoding="utf-8"?>
<p:tagLst xmlns:a="http://schemas.openxmlformats.org/drawingml/2006/main" xmlns:r="http://schemas.openxmlformats.org/officeDocument/2006/relationships" xmlns:p="http://schemas.openxmlformats.org/presentationml/2006/main">
  <p:tag name="TIMING" val="|0.2|10.7|10.2"/>
</p:tagLst>
</file>

<file path=ppt/tags/tag4.xml><?xml version="1.0" encoding="utf-8"?>
<p:tagLst xmlns:a="http://schemas.openxmlformats.org/drawingml/2006/main" xmlns:r="http://schemas.openxmlformats.org/officeDocument/2006/relationships" xmlns:p="http://schemas.openxmlformats.org/presentationml/2006/main">
  <p:tag name="TIMING" val="|0.4|3.7|12.7"/>
</p:tagLst>
</file>

<file path=ppt/tags/tag40.xml><?xml version="1.0" encoding="utf-8"?>
<p:tagLst xmlns:a="http://schemas.openxmlformats.org/drawingml/2006/main" xmlns:r="http://schemas.openxmlformats.org/officeDocument/2006/relationships" xmlns:p="http://schemas.openxmlformats.org/presentationml/2006/main">
  <p:tag name="TIMING" val="|0.4|2.6|15.6"/>
</p:tagLst>
</file>

<file path=ppt/tags/tag41.xml><?xml version="1.0" encoding="utf-8"?>
<p:tagLst xmlns:a="http://schemas.openxmlformats.org/drawingml/2006/main" xmlns:r="http://schemas.openxmlformats.org/officeDocument/2006/relationships" xmlns:p="http://schemas.openxmlformats.org/presentationml/2006/main">
  <p:tag name="TIMING" val="|0.4"/>
</p:tagLst>
</file>

<file path=ppt/tags/tag42.xml><?xml version="1.0" encoding="utf-8"?>
<p:tagLst xmlns:a="http://schemas.openxmlformats.org/drawingml/2006/main" xmlns:r="http://schemas.openxmlformats.org/officeDocument/2006/relationships" xmlns:p="http://schemas.openxmlformats.org/presentationml/2006/main">
  <p:tag name="TIMING" val="|0.3|49.7|9.2"/>
</p:tagLst>
</file>

<file path=ppt/tags/tag43.xml><?xml version="1.0" encoding="utf-8"?>
<p:tagLst xmlns:a="http://schemas.openxmlformats.org/drawingml/2006/main" xmlns:r="http://schemas.openxmlformats.org/officeDocument/2006/relationships" xmlns:p="http://schemas.openxmlformats.org/presentationml/2006/main">
  <p:tag name="TIMING" val="|3|7.5|19.3"/>
</p:tagLst>
</file>

<file path=ppt/tags/tag44.xml><?xml version="1.0" encoding="utf-8"?>
<p:tagLst xmlns:a="http://schemas.openxmlformats.org/drawingml/2006/main" xmlns:r="http://schemas.openxmlformats.org/officeDocument/2006/relationships" xmlns:p="http://schemas.openxmlformats.org/presentationml/2006/main">
  <p:tag name="TIMING" val="|0.8"/>
</p:tagLst>
</file>

<file path=ppt/tags/tag5.xml><?xml version="1.0" encoding="utf-8"?>
<p:tagLst xmlns:a="http://schemas.openxmlformats.org/drawingml/2006/main" xmlns:r="http://schemas.openxmlformats.org/officeDocument/2006/relationships" xmlns:p="http://schemas.openxmlformats.org/presentationml/2006/main">
  <p:tag name="TIMING" val="|0.6|18.6|56"/>
</p:tagLst>
</file>

<file path=ppt/tags/tag6.xml><?xml version="1.0" encoding="utf-8"?>
<p:tagLst xmlns:a="http://schemas.openxmlformats.org/drawingml/2006/main" xmlns:r="http://schemas.openxmlformats.org/officeDocument/2006/relationships" xmlns:p="http://schemas.openxmlformats.org/presentationml/2006/main">
  <p:tag name="TIMING" val="|0|0.7"/>
</p:tagLst>
</file>

<file path=ppt/tags/tag7.xml><?xml version="1.0" encoding="utf-8"?>
<p:tagLst xmlns:a="http://schemas.openxmlformats.org/drawingml/2006/main" xmlns:r="http://schemas.openxmlformats.org/officeDocument/2006/relationships" xmlns:p="http://schemas.openxmlformats.org/presentationml/2006/main">
  <p:tag name="TIMING" val="|0.3|19.5|15.1"/>
</p:tagLst>
</file>

<file path=ppt/tags/tag8.xml><?xml version="1.0" encoding="utf-8"?>
<p:tagLst xmlns:a="http://schemas.openxmlformats.org/drawingml/2006/main" xmlns:r="http://schemas.openxmlformats.org/officeDocument/2006/relationships" xmlns:p="http://schemas.openxmlformats.org/presentationml/2006/main">
  <p:tag name="TIMING" val="|0.4|3|1.1|3|2.9|11.7"/>
</p:tagLst>
</file>

<file path=ppt/tags/tag9.xml><?xml version="1.0" encoding="utf-8"?>
<p:tagLst xmlns:a="http://schemas.openxmlformats.org/drawingml/2006/main" xmlns:r="http://schemas.openxmlformats.org/officeDocument/2006/relationships" xmlns:p="http://schemas.openxmlformats.org/presentationml/2006/main">
  <p:tag name="TIMING" val="|1.1|26.7|5.2|5.6|5.5|3.4"/>
</p:tagLst>
</file>

<file path=ppt/theme/theme1.xml><?xml version="1.0" encoding="utf-8"?>
<a:theme xmlns:a="http://schemas.openxmlformats.org/drawingml/2006/main" name="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760</TotalTime>
  <Words>2158</Words>
  <Application>Microsoft Office PowerPoint</Application>
  <PresentationFormat>On-screen Show (4:3)</PresentationFormat>
  <Paragraphs>204</Paragraphs>
  <Slides>102</Slides>
  <Notes>0</Notes>
  <HiddenSlides>0</HiddenSlides>
  <MMClips>1</MMClips>
  <ScaleCrop>false</ScaleCrop>
  <HeadingPairs>
    <vt:vector size="4" baseType="variant">
      <vt:variant>
        <vt:lpstr>Theme</vt:lpstr>
      </vt:variant>
      <vt:variant>
        <vt:i4>1</vt:i4>
      </vt:variant>
      <vt:variant>
        <vt:lpstr>Slide Titles</vt:lpstr>
      </vt:variant>
      <vt:variant>
        <vt:i4>102</vt:i4>
      </vt:variant>
    </vt:vector>
  </HeadingPairs>
  <TitlesOfParts>
    <vt:vector size="103" baseType="lpstr">
      <vt:lpstr>Default Design</vt:lpstr>
      <vt:lpstr>The Solar System</vt:lpstr>
      <vt:lpstr>The Solar System</vt:lpstr>
      <vt:lpstr>The Earth</vt:lpstr>
      <vt:lpstr>The Earth</vt:lpstr>
      <vt:lpstr>Earth's Other Measurements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Earth's Moon</vt:lpstr>
      <vt:lpstr>The Moon</vt:lpstr>
      <vt:lpstr>Moon's Atmosphere</vt:lpstr>
      <vt:lpstr>Moon's Temperature</vt:lpstr>
      <vt:lpstr>Lunar Landforms</vt:lpstr>
      <vt:lpstr>PowerPoint Presentation</vt:lpstr>
      <vt:lpstr>PowerPoint Presentation</vt:lpstr>
      <vt:lpstr>PowerPoint Presentation</vt:lpstr>
      <vt:lpstr>PowerPoint Presentation</vt:lpstr>
      <vt:lpstr>PowerPoint Presentation</vt:lpstr>
      <vt:lpstr>PowerPoint Presentation</vt:lpstr>
      <vt:lpstr>Venus</vt:lpstr>
      <vt:lpstr>Venus</vt:lpstr>
      <vt:lpstr>Venus' Temperature</vt:lpstr>
      <vt:lpstr>PowerPoint Presentation</vt:lpstr>
      <vt:lpstr>PowerPoint Presentation</vt:lpstr>
      <vt:lpstr>Mercury</vt:lpstr>
      <vt:lpstr>Mercury</vt:lpstr>
      <vt:lpstr>Mercury Features</vt:lpstr>
      <vt:lpstr>PowerPoint Presentation</vt:lpstr>
      <vt:lpstr>PowerPoint Presentation</vt:lpstr>
      <vt:lpstr>PowerPoint Presentation</vt:lpstr>
      <vt:lpstr>PowerPoint Presentation</vt:lpstr>
      <vt:lpstr>The Sun</vt:lpstr>
      <vt:lpstr>The Sun</vt:lpstr>
      <vt:lpstr>The Sun's 'Surface'</vt:lpstr>
      <vt:lpstr>The Sun's Motion</vt:lpstr>
      <vt:lpstr>PowerPoint Presentation</vt:lpstr>
      <vt:lpstr>PowerPoint Presentation</vt:lpstr>
      <vt:lpstr>PowerPoint Presentation</vt:lpstr>
      <vt:lpstr>PowerPoint Presentation</vt:lpstr>
      <vt:lpstr>PowerPoint Presentation</vt:lpstr>
      <vt:lpstr>Mars</vt:lpstr>
      <vt:lpstr>Mars</vt:lpstr>
      <vt:lpstr>Mars' Conditions</vt:lpstr>
      <vt:lpstr>Mars' Moons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Asteroids</vt:lpstr>
      <vt:lpstr>Asteroids</vt:lpstr>
      <vt:lpstr>PowerPoint Presentation</vt:lpstr>
      <vt:lpstr>PowerPoint Presentation</vt:lpstr>
      <vt:lpstr>PowerPoint Presentation</vt:lpstr>
      <vt:lpstr>Jupiter</vt:lpstr>
      <vt:lpstr>Jupiter</vt:lpstr>
      <vt:lpstr>Jupiter's Atmosphere</vt:lpstr>
      <vt:lpstr>Jupiter's Moons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Saturn</vt:lpstr>
      <vt:lpstr>Saturn</vt:lpstr>
      <vt:lpstr>Saturn's Rings</vt:lpstr>
      <vt:lpstr>Saturn's Moons</vt:lpstr>
      <vt:lpstr>PowerPoint Presentation</vt:lpstr>
      <vt:lpstr>PowerPoint Presentation</vt:lpstr>
      <vt:lpstr>PowerPoint Presentation</vt:lpstr>
      <vt:lpstr>PowerPoint Presentation</vt:lpstr>
      <vt:lpstr>PowerPoint Presentation</vt:lpstr>
      <vt:lpstr>Uranus</vt:lpstr>
      <vt:lpstr>Uranus</vt:lpstr>
      <vt:lpstr>Uranus' Moons</vt:lpstr>
      <vt:lpstr>PowerPoint Presentation</vt:lpstr>
      <vt:lpstr>PowerPoint Presentation</vt:lpstr>
      <vt:lpstr>PowerPoint Presentation</vt:lpstr>
      <vt:lpstr>Neptune</vt:lpstr>
      <vt:lpstr>Neptune</vt:lpstr>
      <vt:lpstr>Other Features</vt:lpstr>
      <vt:lpstr>PowerPoint Presentation</vt:lpstr>
      <vt:lpstr>PowerPoint Presentation</vt:lpstr>
      <vt:lpstr>PowerPoint Presentation</vt:lpstr>
      <vt:lpstr>Pluto &amp; Beyond</vt:lpstr>
      <vt:lpstr>Pluto</vt:lpstr>
      <vt:lpstr>More on Pluto</vt:lpstr>
      <vt:lpstr>PowerPoint Presentation</vt:lpstr>
      <vt:lpstr>PowerPoint Presentation</vt:lpstr>
      <vt:lpstr>PowerPoint Presentation</vt:lpstr>
      <vt:lpstr>The End</vt:lpstr>
    </vt:vector>
  </TitlesOfParts>
  <Company>Biblical Theological Seminary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Solar System</dc:title>
  <dc:creator>rnewman</dc:creator>
  <cp:lastModifiedBy>Newman</cp:lastModifiedBy>
  <cp:revision>213</cp:revision>
  <dcterms:created xsi:type="dcterms:W3CDTF">2009-03-30T21:08:12Z</dcterms:created>
  <dcterms:modified xsi:type="dcterms:W3CDTF">2015-07-09T14:13:49Z</dcterms:modified>
</cp:coreProperties>
</file>