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81A74EA-0C70-44A7-853E-A6A39DC7DE1A}" type="slidenum">
              <a:rPr lang="en-US" altLang="en-US"/>
              <a:pPr/>
              <a:t>‹#›</a:t>
            </a:fld>
            <a:endParaRPr lang="en-US" altLang="en-US"/>
          </a:p>
        </p:txBody>
      </p:sp>
    </p:spTree>
    <p:extLst>
      <p:ext uri="{BB962C8B-B14F-4D97-AF65-F5344CB8AC3E}">
        <p14:creationId xmlns:p14="http://schemas.microsoft.com/office/powerpoint/2010/main" val="343653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CE1449-A207-47CB-A1B8-C094A3F26AE9}" type="slidenum">
              <a:rPr lang="en-US" altLang="en-US"/>
              <a:pPr/>
              <a:t>‹#›</a:t>
            </a:fld>
            <a:endParaRPr lang="en-US" altLang="en-US"/>
          </a:p>
        </p:txBody>
      </p:sp>
    </p:spTree>
    <p:extLst>
      <p:ext uri="{BB962C8B-B14F-4D97-AF65-F5344CB8AC3E}">
        <p14:creationId xmlns:p14="http://schemas.microsoft.com/office/powerpoint/2010/main" val="71030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623671-8C8F-4A0A-8571-FC558C25C335}" type="slidenum">
              <a:rPr lang="en-US" altLang="en-US"/>
              <a:pPr/>
              <a:t>‹#›</a:t>
            </a:fld>
            <a:endParaRPr lang="en-US" altLang="en-US"/>
          </a:p>
        </p:txBody>
      </p:sp>
    </p:spTree>
    <p:extLst>
      <p:ext uri="{BB962C8B-B14F-4D97-AF65-F5344CB8AC3E}">
        <p14:creationId xmlns:p14="http://schemas.microsoft.com/office/powerpoint/2010/main" val="260141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8016BC-F37D-4A59-A264-906C3FC43796}" type="slidenum">
              <a:rPr lang="en-US" altLang="en-US"/>
              <a:pPr/>
              <a:t>‹#›</a:t>
            </a:fld>
            <a:endParaRPr lang="en-US" altLang="en-US"/>
          </a:p>
        </p:txBody>
      </p:sp>
    </p:spTree>
    <p:extLst>
      <p:ext uri="{BB962C8B-B14F-4D97-AF65-F5344CB8AC3E}">
        <p14:creationId xmlns:p14="http://schemas.microsoft.com/office/powerpoint/2010/main" val="78955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ED26A5-955A-4244-8961-0A9D03FFF155}" type="slidenum">
              <a:rPr lang="en-US" altLang="en-US"/>
              <a:pPr/>
              <a:t>‹#›</a:t>
            </a:fld>
            <a:endParaRPr lang="en-US" altLang="en-US"/>
          </a:p>
        </p:txBody>
      </p:sp>
    </p:spTree>
    <p:extLst>
      <p:ext uri="{BB962C8B-B14F-4D97-AF65-F5344CB8AC3E}">
        <p14:creationId xmlns:p14="http://schemas.microsoft.com/office/powerpoint/2010/main" val="384325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A71620-2D1A-4299-806D-98D3F79E6105}" type="slidenum">
              <a:rPr lang="en-US" altLang="en-US"/>
              <a:pPr/>
              <a:t>‹#›</a:t>
            </a:fld>
            <a:endParaRPr lang="en-US" altLang="en-US"/>
          </a:p>
        </p:txBody>
      </p:sp>
    </p:spTree>
    <p:extLst>
      <p:ext uri="{BB962C8B-B14F-4D97-AF65-F5344CB8AC3E}">
        <p14:creationId xmlns:p14="http://schemas.microsoft.com/office/powerpoint/2010/main" val="261030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7871CB4-C7DF-4E11-B88F-449491CFE398}" type="slidenum">
              <a:rPr lang="en-US" altLang="en-US"/>
              <a:pPr/>
              <a:t>‹#›</a:t>
            </a:fld>
            <a:endParaRPr lang="en-US" altLang="en-US"/>
          </a:p>
        </p:txBody>
      </p:sp>
    </p:spTree>
    <p:extLst>
      <p:ext uri="{BB962C8B-B14F-4D97-AF65-F5344CB8AC3E}">
        <p14:creationId xmlns:p14="http://schemas.microsoft.com/office/powerpoint/2010/main" val="37578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1F474C0-5AB4-4173-9D26-BCE773F4FD2A}" type="slidenum">
              <a:rPr lang="en-US" altLang="en-US"/>
              <a:pPr/>
              <a:t>‹#›</a:t>
            </a:fld>
            <a:endParaRPr lang="en-US" altLang="en-US"/>
          </a:p>
        </p:txBody>
      </p:sp>
    </p:spTree>
    <p:extLst>
      <p:ext uri="{BB962C8B-B14F-4D97-AF65-F5344CB8AC3E}">
        <p14:creationId xmlns:p14="http://schemas.microsoft.com/office/powerpoint/2010/main" val="190343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7B88205-6AD3-4821-8A9D-5CC4BE0A6F7F}" type="slidenum">
              <a:rPr lang="en-US" altLang="en-US"/>
              <a:pPr/>
              <a:t>‹#›</a:t>
            </a:fld>
            <a:endParaRPr lang="en-US" altLang="en-US"/>
          </a:p>
        </p:txBody>
      </p:sp>
    </p:spTree>
    <p:extLst>
      <p:ext uri="{BB962C8B-B14F-4D97-AF65-F5344CB8AC3E}">
        <p14:creationId xmlns:p14="http://schemas.microsoft.com/office/powerpoint/2010/main" val="164717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8AF817-5737-477E-8216-3FE22CE12D45}" type="slidenum">
              <a:rPr lang="en-US" altLang="en-US"/>
              <a:pPr/>
              <a:t>‹#›</a:t>
            </a:fld>
            <a:endParaRPr lang="en-US" altLang="en-US"/>
          </a:p>
        </p:txBody>
      </p:sp>
    </p:spTree>
    <p:extLst>
      <p:ext uri="{BB962C8B-B14F-4D97-AF65-F5344CB8AC3E}">
        <p14:creationId xmlns:p14="http://schemas.microsoft.com/office/powerpoint/2010/main" val="2705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67EBCB-FE9A-41EA-8317-2EB22A09AF3E}" type="slidenum">
              <a:rPr lang="en-US" altLang="en-US"/>
              <a:pPr/>
              <a:t>‹#›</a:t>
            </a:fld>
            <a:endParaRPr lang="en-US" altLang="en-US"/>
          </a:p>
        </p:txBody>
      </p:sp>
    </p:spTree>
    <p:extLst>
      <p:ext uri="{BB962C8B-B14F-4D97-AF65-F5344CB8AC3E}">
        <p14:creationId xmlns:p14="http://schemas.microsoft.com/office/powerpoint/2010/main" val="51405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EFF33C-C228-4282-9636-D1697681DB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har&amp;TaxColl"/>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990600" y="657225"/>
            <a:ext cx="7086600" cy="548481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Self-Righteousness:</a:t>
            </a:r>
            <a:br>
              <a:rPr lang="en-US" altLang="en-US"/>
            </a:br>
            <a:r>
              <a:rPr lang="en-US" altLang="en-US"/>
              <a:t>Blasphemy of the Holy Spirit?</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Self-Righteousnes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772400" y="5638800"/>
            <a:ext cx="609600" cy="609600"/>
          </a:xfrm>
          <a:prstGeom prst="rect">
            <a:avLst/>
          </a:prstGeom>
        </p:spPr>
      </p:pic>
    </p:spTree>
    <p:custDataLst>
      <p:tags r:id="rId1"/>
    </p:custDataLst>
  </p:cSld>
  <p:clrMapOvr>
    <a:masterClrMapping/>
  </p:clrMapOvr>
  <p:transition advTm="308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4000"/>
              <a:t>Recognizing Self-Righteousness</a:t>
            </a:r>
          </a:p>
        </p:txBody>
      </p:sp>
      <p:sp>
        <p:nvSpPr>
          <p:cNvPr id="12291" name="Rectangle 3"/>
          <p:cNvSpPr>
            <a:spLocks noGrp="1" noChangeArrowheads="1"/>
          </p:cNvSpPr>
          <p:nvPr>
            <p:ph type="body" idx="1"/>
          </p:nvPr>
        </p:nvSpPr>
        <p:spPr/>
        <p:txBody>
          <a:bodyPr/>
          <a:lstStyle/>
          <a:p>
            <a:r>
              <a:rPr lang="en-US" altLang="en-US"/>
              <a:t>In ourselves and others:</a:t>
            </a:r>
          </a:p>
          <a:p>
            <a:pPr lvl="1"/>
            <a:r>
              <a:rPr lang="en-US" altLang="en-US"/>
              <a:t>Evangelizing for reputation, scalp-hunting (M15)</a:t>
            </a:r>
          </a:p>
          <a:p>
            <a:pPr lvl="1"/>
            <a:r>
              <a:rPr lang="en-US" altLang="en-US"/>
              <a:t>Majoring on minors (M16-24)</a:t>
            </a:r>
          </a:p>
          <a:p>
            <a:pPr lvl="1"/>
            <a:r>
              <a:rPr lang="en-US" altLang="en-US"/>
              <a:t>Honoring past heroes (M29-33)</a:t>
            </a:r>
          </a:p>
          <a:p>
            <a:pPr lvl="1"/>
            <a:r>
              <a:rPr lang="en-US" altLang="en-US"/>
              <a:t>Mistreating current heroes (M34-35)</a:t>
            </a:r>
          </a:p>
          <a:p>
            <a:pPr lvl="1"/>
            <a:r>
              <a:rPr lang="en-US" altLang="en-US"/>
              <a:t>Leading people to blaspheme the truth because they confuse your position with God</a:t>
            </a:r>
            <a:r>
              <a:rPr lang="en-US" altLang="en-US">
                <a:cs typeface="Arial" charset="0"/>
              </a:rPr>
              <a:t>'</a:t>
            </a:r>
            <a:r>
              <a:rPr lang="en-US" altLang="en-US"/>
              <a:t>s (R23-24).</a:t>
            </a:r>
          </a:p>
        </p:txBody>
      </p:sp>
    </p:spTree>
    <p:custDataLst>
      <p:tags r:id="rId1"/>
    </p:custDataLst>
  </p:cSld>
  <p:clrMapOvr>
    <a:masterClrMapping/>
  </p:clrMapOvr>
  <p:transition advTm="303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Conclusions</a:t>
            </a:r>
          </a:p>
        </p:txBody>
      </p:sp>
      <p:sp>
        <p:nvSpPr>
          <p:cNvPr id="13315" name="Rectangle 3"/>
          <p:cNvSpPr>
            <a:spLocks noGrp="1" noChangeArrowheads="1"/>
          </p:cNvSpPr>
          <p:nvPr>
            <p:ph type="body" idx="1"/>
          </p:nvPr>
        </p:nvSpPr>
        <p:spPr/>
        <p:txBody>
          <a:bodyPr/>
          <a:lstStyle/>
          <a:p>
            <a:pPr>
              <a:lnSpc>
                <a:spcPct val="90000"/>
              </a:lnSpc>
            </a:pPr>
            <a:r>
              <a:rPr lang="en-US" altLang="en-US"/>
              <a:t>To the extent we are self-righteous, we certainly blaspheme the Holy Spirit, for:</a:t>
            </a:r>
          </a:p>
          <a:p>
            <a:pPr lvl="1">
              <a:lnSpc>
                <a:spcPct val="90000"/>
              </a:lnSpc>
            </a:pPr>
            <a:r>
              <a:rPr lang="en-US" altLang="en-US"/>
              <a:t>We deny we need Him;</a:t>
            </a:r>
          </a:p>
          <a:p>
            <a:pPr lvl="1">
              <a:lnSpc>
                <a:spcPct val="90000"/>
              </a:lnSpc>
            </a:pPr>
            <a:r>
              <a:rPr lang="en-US" altLang="en-US"/>
              <a:t>We view his convicting activity as Satan</a:t>
            </a:r>
            <a:r>
              <a:rPr lang="en-US" altLang="en-US">
                <a:cs typeface="Arial" charset="0"/>
              </a:rPr>
              <a:t>'</a:t>
            </a:r>
            <a:r>
              <a:rPr lang="en-US" altLang="en-US"/>
              <a:t>s temptations;</a:t>
            </a:r>
          </a:p>
          <a:p>
            <a:pPr lvl="1">
              <a:lnSpc>
                <a:spcPct val="90000"/>
              </a:lnSpc>
            </a:pPr>
            <a:r>
              <a:rPr lang="en-US" altLang="en-US"/>
              <a:t>We bring slander from unbelievers upon the name and cause of Christ.</a:t>
            </a:r>
          </a:p>
          <a:p>
            <a:pPr>
              <a:lnSpc>
                <a:spcPct val="90000"/>
              </a:lnSpc>
            </a:pPr>
            <a:r>
              <a:rPr lang="en-US" altLang="en-US"/>
              <a:t>Let us examine our own hearts to see if any of this is springing up there.</a:t>
            </a:r>
          </a:p>
        </p:txBody>
      </p:sp>
    </p:spTree>
    <p:custDataLst>
      <p:tags r:id="rId1"/>
    </p:custDataLst>
  </p:cSld>
  <p:clrMapOvr>
    <a:masterClrMapping/>
  </p:clrMapOvr>
  <p:transition advTm="274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Conclusions</a:t>
            </a:r>
          </a:p>
        </p:txBody>
      </p:sp>
      <p:sp>
        <p:nvSpPr>
          <p:cNvPr id="14339" name="Rectangle 3"/>
          <p:cNvSpPr>
            <a:spLocks noGrp="1" noChangeArrowheads="1"/>
          </p:cNvSpPr>
          <p:nvPr>
            <p:ph type="body" idx="1"/>
          </p:nvPr>
        </p:nvSpPr>
        <p:spPr/>
        <p:txBody>
          <a:bodyPr/>
          <a:lstStyle/>
          <a:p>
            <a:r>
              <a:rPr lang="en-US" altLang="en-US" sz="2800"/>
              <a:t>Let us pray that God may rescue us from self-righteousness.</a:t>
            </a:r>
          </a:p>
          <a:p>
            <a:r>
              <a:rPr lang="en-US" altLang="en-US" sz="2800"/>
              <a:t>May God help us to be filled with his Spirit and inwardly empowered to live lives that truly honor Him.</a:t>
            </a:r>
          </a:p>
          <a:p>
            <a:r>
              <a:rPr lang="en-US" altLang="en-US" sz="2800"/>
              <a:t>May we live as God instructed us thru Micah 6:8:</a:t>
            </a:r>
          </a:p>
          <a:p>
            <a:pPr lvl="1"/>
            <a:r>
              <a:rPr lang="en-US" altLang="en-US" sz="2400"/>
              <a:t>(NIV) He has showed you, O man, what is good. And what does the LORD require of you? To act justly and to love mercy and to walk humbly with your God. </a:t>
            </a:r>
          </a:p>
        </p:txBody>
      </p:sp>
    </p:spTree>
    <p:custDataLst>
      <p:tags r:id="rId1"/>
    </p:custDataLst>
  </p:cSld>
  <p:clrMapOvr>
    <a:masterClrMapping/>
  </p:clrMapOvr>
  <p:transition advTm="277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Phar&amp;TaxColl"/>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990600" y="657225"/>
            <a:ext cx="7086600" cy="5484813"/>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ctrTitle"/>
          </p:nvPr>
        </p:nvSpPr>
        <p:spPr/>
        <p:txBody>
          <a:bodyPr/>
          <a:lstStyle/>
          <a:p>
            <a:r>
              <a:rPr lang="en-US" altLang="en-US"/>
              <a:t>The End</a:t>
            </a:r>
          </a:p>
        </p:txBody>
      </p:sp>
      <p:sp>
        <p:nvSpPr>
          <p:cNvPr id="15365" name="Rectangle 5"/>
          <p:cNvSpPr>
            <a:spLocks noGrp="1" noChangeArrowheads="1"/>
          </p:cNvSpPr>
          <p:nvPr>
            <p:ph type="subTitle" idx="1"/>
          </p:nvPr>
        </p:nvSpPr>
        <p:spPr/>
        <p:txBody>
          <a:bodyPr/>
          <a:lstStyle/>
          <a:p>
            <a:r>
              <a:rPr lang="en-US" altLang="en-US"/>
              <a:t>May this be the end of </a:t>
            </a:r>
          </a:p>
          <a:p>
            <a:r>
              <a:rPr lang="en-US" altLang="en-US"/>
              <a:t>self-righteousness in our lives!</a:t>
            </a:r>
          </a:p>
        </p:txBody>
      </p:sp>
    </p:spTree>
    <p:custDataLst>
      <p:tags r:id="rId1"/>
    </p:custDataLst>
  </p:cSld>
  <p:clrMapOvr>
    <a:masterClrMapping/>
  </p:clrMapOvr>
  <p:transition advTm="98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5365">
                                            <p:txEl>
                                              <p:pRg st="0" end="0"/>
                                            </p:txEl>
                                          </p:spTgt>
                                        </p:tgtEl>
                                        <p:attrNameLst>
                                          <p:attrName>style.visibility</p:attrName>
                                        </p:attrNameLst>
                                      </p:cBhvr>
                                      <p:to>
                                        <p:strVal val="visible"/>
                                      </p:to>
                                    </p:set>
                                    <p:animEffect transition="in" filter="checkerboard(across)">
                                      <p:cBhvr>
                                        <p:cTn id="13" dur="500"/>
                                        <p:tgtEl>
                                          <p:spTgt spid="1536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365">
                                            <p:txEl>
                                              <p:pRg st="1" end="1"/>
                                            </p:txEl>
                                          </p:spTgt>
                                        </p:tgtEl>
                                        <p:attrNameLst>
                                          <p:attrName>style.visibility</p:attrName>
                                        </p:attrNameLst>
                                      </p:cBhvr>
                                      <p:to>
                                        <p:strVal val="visible"/>
                                      </p:to>
                                    </p:set>
                                    <p:animEffect transition="in" filter="checkerboard(across)">
                                      <p:cBhvr>
                                        <p:cTn id="18" dur="500"/>
                                        <p:tgtEl>
                                          <p:spTgt spid="153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Introduction</a:t>
            </a:r>
          </a:p>
        </p:txBody>
      </p:sp>
      <p:sp>
        <p:nvSpPr>
          <p:cNvPr id="3075" name="Rectangle 3"/>
          <p:cNvSpPr>
            <a:spLocks noGrp="1" noChangeArrowheads="1"/>
          </p:cNvSpPr>
          <p:nvPr>
            <p:ph type="body" idx="1"/>
          </p:nvPr>
        </p:nvSpPr>
        <p:spPr>
          <a:xfrm>
            <a:off x="457200" y="1600200"/>
            <a:ext cx="8229600" cy="4800600"/>
          </a:xfrm>
        </p:spPr>
        <p:txBody>
          <a:bodyPr/>
          <a:lstStyle/>
          <a:p>
            <a:r>
              <a:rPr lang="en-US" altLang="en-US" sz="2800"/>
              <a:t>There has been much speculation over what the </a:t>
            </a:r>
            <a:r>
              <a:rPr lang="en-US" altLang="en-US" sz="2800">
                <a:cs typeface="Arial" charset="0"/>
              </a:rPr>
              <a:t>"</a:t>
            </a:r>
            <a:r>
              <a:rPr lang="en-US" altLang="en-US" sz="2800"/>
              <a:t>unpardonable sin</a:t>
            </a:r>
            <a:r>
              <a:rPr lang="en-US" altLang="en-US" sz="2800">
                <a:cs typeface="Arial" charset="0"/>
              </a:rPr>
              <a:t>"</a:t>
            </a:r>
            <a:r>
              <a:rPr lang="en-US" altLang="en-US" sz="2800"/>
              <a:t> or the </a:t>
            </a:r>
            <a:r>
              <a:rPr lang="en-US" altLang="en-US" sz="2800">
                <a:cs typeface="Arial" charset="0"/>
              </a:rPr>
              <a:t>"</a:t>
            </a:r>
            <a:r>
              <a:rPr lang="en-US" altLang="en-US" sz="2800"/>
              <a:t>blasphemy of the Holy Spirit</a:t>
            </a:r>
            <a:r>
              <a:rPr lang="en-US" altLang="en-US" sz="2800">
                <a:cs typeface="Arial" charset="0"/>
              </a:rPr>
              <a:t>"</a:t>
            </a:r>
            <a:r>
              <a:rPr lang="en-US" altLang="en-US" sz="2800"/>
              <a:t> might be.</a:t>
            </a:r>
          </a:p>
          <a:p>
            <a:r>
              <a:rPr lang="en-US" altLang="en-US" sz="2800"/>
              <a:t>The Bible does not give us an explicit identification of this, but here we will suggest a possible candidate:</a:t>
            </a:r>
          </a:p>
          <a:p>
            <a:pPr lvl="1"/>
            <a:r>
              <a:rPr lang="en-US" altLang="en-US" sz="2400"/>
              <a:t>The sin of self-righteousness.</a:t>
            </a:r>
          </a:p>
          <a:p>
            <a:r>
              <a:rPr lang="en-US" altLang="en-US" sz="2800"/>
              <a:t>Jesus</a:t>
            </a:r>
            <a:r>
              <a:rPr lang="en-US" altLang="en-US" sz="2800">
                <a:cs typeface="Arial" charset="0"/>
              </a:rPr>
              <a:t>'</a:t>
            </a:r>
            <a:r>
              <a:rPr lang="en-US" altLang="en-US" sz="2800"/>
              <a:t> strongest denunciations were directed at those who were self-righteous, rather than those who were self-acknowledged sinners.</a:t>
            </a:r>
          </a:p>
        </p:txBody>
      </p:sp>
    </p:spTree>
    <p:custDataLst>
      <p:tags r:id="rId1"/>
    </p:custDataLst>
  </p:cSld>
  <p:clrMapOvr>
    <a:masterClrMapping/>
  </p:clrMapOvr>
  <p:transition advTm="274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4000"/>
              <a:t>Parable of the </a:t>
            </a:r>
            <a:br>
              <a:rPr lang="en-US" altLang="en-US" sz="4000"/>
            </a:br>
            <a:r>
              <a:rPr lang="en-US" altLang="en-US" sz="4000"/>
              <a:t>Pharisee &amp; Tax Collector</a:t>
            </a:r>
          </a:p>
        </p:txBody>
      </p:sp>
      <p:sp>
        <p:nvSpPr>
          <p:cNvPr id="4100" name="Text Box 4"/>
          <p:cNvSpPr txBox="1">
            <a:spLocks noChangeArrowheads="1"/>
          </p:cNvSpPr>
          <p:nvPr/>
        </p:nvSpPr>
        <p:spPr bwMode="auto">
          <a:xfrm>
            <a:off x="304800" y="1676400"/>
            <a:ext cx="8458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Luke 18:9-14 (NIV) To some who were confident of their own righteousness and looked down on everybody else, Jesus told this parable: 10 </a:t>
            </a:r>
            <a:r>
              <a:rPr lang="en-US" altLang="en-US" sz="2400">
                <a:cs typeface="Arial" charset="0"/>
              </a:rPr>
              <a:t>"</a:t>
            </a:r>
            <a:r>
              <a:rPr lang="en-US" altLang="en-US" sz="2400"/>
              <a:t>Two men went up to the temple to pray, one a Pharisee and the other a tax collector. 11 The Pharisee stood up and prayed about himself: </a:t>
            </a:r>
            <a:r>
              <a:rPr lang="en-US" altLang="en-US" sz="2400">
                <a:cs typeface="Arial" charset="0"/>
              </a:rPr>
              <a:t>'</a:t>
            </a:r>
            <a:r>
              <a:rPr lang="en-US" altLang="en-US" sz="2400"/>
              <a:t>God, I thank you that I am not like other men</a:t>
            </a:r>
            <a:r>
              <a:rPr lang="en-US" altLang="en-US" sz="2400">
                <a:cs typeface="Arial" charset="0"/>
              </a:rPr>
              <a:t>–</a:t>
            </a:r>
            <a:r>
              <a:rPr lang="en-US" altLang="en-US" sz="2400"/>
              <a:t>robbers, evildoers, adul-terers</a:t>
            </a:r>
            <a:r>
              <a:rPr lang="en-US" altLang="en-US" sz="2400">
                <a:cs typeface="Arial" charset="0"/>
              </a:rPr>
              <a:t>–</a:t>
            </a:r>
            <a:r>
              <a:rPr lang="en-US" altLang="en-US" sz="2400"/>
              <a:t>or even like this tax collector. 12 I fast twice a week and give a tenth of all I get.</a:t>
            </a:r>
            <a:r>
              <a:rPr lang="en-US" altLang="en-US" sz="2400">
                <a:cs typeface="Arial" charset="0"/>
              </a:rPr>
              <a:t>'</a:t>
            </a:r>
            <a:r>
              <a:rPr lang="en-US" altLang="en-US" sz="2400"/>
              <a:t> 13 But the tax collector stood at a distance. He would not even look up to heaven, but beat his breast and said, </a:t>
            </a:r>
            <a:r>
              <a:rPr lang="en-US" altLang="en-US" sz="2400">
                <a:cs typeface="Arial" charset="0"/>
              </a:rPr>
              <a:t>'</a:t>
            </a:r>
            <a:r>
              <a:rPr lang="en-US" altLang="en-US" sz="2400"/>
              <a:t>God, have mercy on me, a sinner.</a:t>
            </a:r>
            <a:r>
              <a:rPr lang="en-US" altLang="en-US" sz="2400">
                <a:cs typeface="Arial" charset="0"/>
              </a:rPr>
              <a:t>'</a:t>
            </a:r>
            <a:r>
              <a:rPr lang="en-US" altLang="en-US" sz="2400"/>
              <a:t> 14 I tell you that this man, rather than the other, went home justified before God. For everyone who exalts himself will be humbled, and he who humbles himself will be exalted.</a:t>
            </a:r>
            <a:r>
              <a:rPr lang="en-US" altLang="en-US" sz="2400">
                <a:cs typeface="Arial" charset="0"/>
              </a:rPr>
              <a:t>"</a:t>
            </a:r>
            <a:r>
              <a:rPr lang="en-US" altLang="en-US" sz="2400"/>
              <a:t> </a:t>
            </a:r>
          </a:p>
        </p:txBody>
      </p:sp>
    </p:spTree>
    <p:custDataLst>
      <p:tags r:id="rId1"/>
    </p:custDataLst>
  </p:cSld>
  <p:clrMapOvr>
    <a:masterClrMapping/>
  </p:clrMapOvr>
  <p:transition advTm="510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har&amp;TaxColl"/>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990600" y="657225"/>
            <a:ext cx="7086600" cy="548481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r>
              <a:rPr lang="en-US" altLang="en-US" sz="4000"/>
              <a:t>Parable of the </a:t>
            </a:r>
            <a:br>
              <a:rPr lang="en-US" altLang="en-US" sz="4000"/>
            </a:br>
            <a:r>
              <a:rPr lang="en-US" altLang="en-US" sz="4000"/>
              <a:t>Pharisee &amp; Tax Collector</a:t>
            </a:r>
          </a:p>
        </p:txBody>
      </p:sp>
      <p:sp>
        <p:nvSpPr>
          <p:cNvPr id="6147" name="Rectangle 3"/>
          <p:cNvSpPr>
            <a:spLocks noGrp="1" noChangeArrowheads="1"/>
          </p:cNvSpPr>
          <p:nvPr>
            <p:ph type="body" idx="1"/>
          </p:nvPr>
        </p:nvSpPr>
        <p:spPr>
          <a:xfrm>
            <a:off x="457200" y="1600200"/>
            <a:ext cx="8382000" cy="4525963"/>
          </a:xfrm>
        </p:spPr>
        <p:txBody>
          <a:bodyPr/>
          <a:lstStyle/>
          <a:p>
            <a:r>
              <a:rPr lang="en-US" altLang="en-US"/>
              <a:t>Notice this parable is told to </a:t>
            </a:r>
            <a:r>
              <a:rPr lang="en-US" altLang="en-US">
                <a:cs typeface="Arial" charset="0"/>
              </a:rPr>
              <a:t>"</a:t>
            </a:r>
            <a:r>
              <a:rPr lang="en-US" altLang="en-US"/>
              <a:t>those who were confident of their own righteousness.</a:t>
            </a:r>
            <a:r>
              <a:rPr lang="en-US" altLang="en-US">
                <a:cs typeface="Arial" charset="0"/>
              </a:rPr>
              <a:t>"</a:t>
            </a:r>
          </a:p>
          <a:p>
            <a:r>
              <a:rPr lang="en-US" altLang="en-US"/>
              <a:t>The Pharisee here thanks God he is not like other people.</a:t>
            </a:r>
          </a:p>
          <a:p>
            <a:r>
              <a:rPr lang="en-US" altLang="en-US"/>
              <a:t>The tax collector, by contrast, cries out to God for mercy.</a:t>
            </a:r>
          </a:p>
          <a:p>
            <a:r>
              <a:rPr lang="en-US" altLang="en-US"/>
              <a:t>It is the tax collector whom Jesus pronounces justified before God.</a:t>
            </a:r>
          </a:p>
        </p:txBody>
      </p:sp>
    </p:spTree>
    <p:custDataLst>
      <p:tags r:id="rId1"/>
    </p:custDataLst>
  </p:cSld>
  <p:clrMapOvr>
    <a:masterClrMapping/>
  </p:clrMapOvr>
  <p:transition advTm="235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a:t>Jesus</a:t>
            </a:r>
            <a:r>
              <a:rPr lang="en-US" altLang="en-US" sz="4000">
                <a:cs typeface="Arial" charset="0"/>
              </a:rPr>
              <a:t>'</a:t>
            </a:r>
            <a:r>
              <a:rPr lang="en-US" altLang="en-US" sz="4000"/>
              <a:t> Condemnation </a:t>
            </a:r>
            <a:br>
              <a:rPr lang="en-US" altLang="en-US" sz="4000"/>
            </a:br>
            <a:r>
              <a:rPr lang="en-US" altLang="en-US" sz="4000"/>
              <a:t>of the Scribes &amp; Pharisees</a:t>
            </a:r>
          </a:p>
        </p:txBody>
      </p:sp>
      <p:sp>
        <p:nvSpPr>
          <p:cNvPr id="7171" name="Rectangle 3"/>
          <p:cNvSpPr>
            <a:spLocks noGrp="1" noChangeArrowheads="1"/>
          </p:cNvSpPr>
          <p:nvPr>
            <p:ph type="body" idx="1"/>
          </p:nvPr>
        </p:nvSpPr>
        <p:spPr/>
        <p:txBody>
          <a:bodyPr/>
          <a:lstStyle/>
          <a:p>
            <a:pPr>
              <a:lnSpc>
                <a:spcPct val="90000"/>
              </a:lnSpc>
            </a:pPr>
            <a:r>
              <a:rPr lang="en-US" altLang="en-US"/>
              <a:t>This is reported in Matthew 23, with parallels in Mark 14 and Luke 20.</a:t>
            </a:r>
          </a:p>
          <a:p>
            <a:pPr>
              <a:lnSpc>
                <a:spcPct val="90000"/>
              </a:lnSpc>
            </a:pPr>
            <a:r>
              <a:rPr lang="en-US" altLang="en-US"/>
              <a:t>He says they:</a:t>
            </a:r>
          </a:p>
          <a:p>
            <a:pPr lvl="1">
              <a:lnSpc>
                <a:spcPct val="90000"/>
              </a:lnSpc>
            </a:pPr>
            <a:r>
              <a:rPr lang="en-US" altLang="en-US"/>
              <a:t>Don</a:t>
            </a:r>
            <a:r>
              <a:rPr lang="en-US" altLang="en-US">
                <a:cs typeface="Arial" charset="0"/>
              </a:rPr>
              <a:t>'</a:t>
            </a:r>
            <a:r>
              <a:rPr lang="en-US" altLang="en-US"/>
              <a:t>t practice what they preach (vv 3-4)</a:t>
            </a:r>
          </a:p>
          <a:p>
            <a:pPr lvl="1">
              <a:lnSpc>
                <a:spcPct val="90000"/>
              </a:lnSpc>
            </a:pPr>
            <a:r>
              <a:rPr lang="en-US" altLang="en-US"/>
              <a:t>Lay guilt trips on others (4)</a:t>
            </a:r>
          </a:p>
          <a:p>
            <a:pPr lvl="1">
              <a:lnSpc>
                <a:spcPct val="90000"/>
              </a:lnSpc>
            </a:pPr>
            <a:r>
              <a:rPr lang="en-US" altLang="en-US"/>
              <a:t>Do good works for show (5-7)</a:t>
            </a:r>
          </a:p>
          <a:p>
            <a:pPr lvl="1">
              <a:lnSpc>
                <a:spcPct val="90000"/>
              </a:lnSpc>
            </a:pPr>
            <a:r>
              <a:rPr lang="en-US" altLang="en-US"/>
              <a:t>Keep people away from God (13)</a:t>
            </a:r>
          </a:p>
          <a:p>
            <a:pPr lvl="1">
              <a:lnSpc>
                <a:spcPct val="90000"/>
              </a:lnSpc>
            </a:pPr>
            <a:r>
              <a:rPr lang="en-US" altLang="en-US"/>
              <a:t>Devour widows</a:t>
            </a:r>
            <a:r>
              <a:rPr lang="en-US" altLang="en-US">
                <a:cs typeface="Arial" charset="0"/>
              </a:rPr>
              <a:t>'</a:t>
            </a:r>
            <a:r>
              <a:rPr lang="en-US" altLang="en-US"/>
              <a:t> houses (14, Mk, Lk)</a:t>
            </a:r>
          </a:p>
          <a:p>
            <a:pPr lvl="1">
              <a:lnSpc>
                <a:spcPct val="90000"/>
              </a:lnSpc>
            </a:pPr>
            <a:r>
              <a:rPr lang="en-US" altLang="en-US"/>
              <a:t>Evangelize for hell (15)</a:t>
            </a:r>
          </a:p>
          <a:p>
            <a:pPr>
              <a:lnSpc>
                <a:spcPct val="90000"/>
              </a:lnSpc>
            </a:pPr>
            <a:endParaRPr lang="en-US" altLang="en-US"/>
          </a:p>
        </p:txBody>
      </p:sp>
    </p:spTree>
    <p:custDataLst>
      <p:tags r:id="rId1"/>
    </p:custDataLst>
  </p:cSld>
  <p:clrMapOvr>
    <a:masterClrMapping/>
  </p:clrMapOvr>
  <p:transition advTm="443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4000"/>
              <a:t>Jesus</a:t>
            </a:r>
            <a:r>
              <a:rPr lang="en-US" altLang="en-US" sz="4000">
                <a:cs typeface="Arial" charset="0"/>
              </a:rPr>
              <a:t>'</a:t>
            </a:r>
            <a:r>
              <a:rPr lang="en-US" altLang="en-US" sz="4000"/>
              <a:t> Condemnation </a:t>
            </a:r>
            <a:br>
              <a:rPr lang="en-US" altLang="en-US" sz="4000"/>
            </a:br>
            <a:r>
              <a:rPr lang="en-US" altLang="en-US" sz="4000"/>
              <a:t>of the Scribes &amp; Pharisees</a:t>
            </a:r>
          </a:p>
        </p:txBody>
      </p:sp>
      <p:sp>
        <p:nvSpPr>
          <p:cNvPr id="8195" name="Rectangle 3"/>
          <p:cNvSpPr>
            <a:spLocks noGrp="1" noChangeArrowheads="1"/>
          </p:cNvSpPr>
          <p:nvPr>
            <p:ph type="body" idx="1"/>
          </p:nvPr>
        </p:nvSpPr>
        <p:spPr/>
        <p:txBody>
          <a:bodyPr/>
          <a:lstStyle/>
          <a:p>
            <a:r>
              <a:rPr lang="en-US" altLang="en-US"/>
              <a:t>Jesus says they:</a:t>
            </a:r>
          </a:p>
          <a:p>
            <a:pPr lvl="1"/>
            <a:r>
              <a:rPr lang="en-US" altLang="en-US"/>
              <a:t>Reason perversely (16-22)</a:t>
            </a:r>
          </a:p>
          <a:p>
            <a:pPr lvl="1"/>
            <a:r>
              <a:rPr lang="en-US" altLang="en-US"/>
              <a:t>Major on the minors (23-24)</a:t>
            </a:r>
          </a:p>
          <a:p>
            <a:pPr lvl="1"/>
            <a:r>
              <a:rPr lang="en-US" altLang="en-US"/>
              <a:t>Emphasize externals (25-28)</a:t>
            </a:r>
          </a:p>
          <a:p>
            <a:pPr lvl="1"/>
            <a:r>
              <a:rPr lang="en-US" altLang="en-US"/>
              <a:t>Honor dead saints who would have condemned them (29-33)</a:t>
            </a:r>
          </a:p>
          <a:p>
            <a:pPr lvl="1"/>
            <a:r>
              <a:rPr lang="en-US" altLang="en-US"/>
              <a:t>Mistreat saints of their own times (34)</a:t>
            </a:r>
          </a:p>
          <a:p>
            <a:pPr lvl="1"/>
            <a:r>
              <a:rPr lang="en-US" altLang="en-US"/>
              <a:t>Will be condemned for all these things (35-36)</a:t>
            </a:r>
          </a:p>
        </p:txBody>
      </p:sp>
    </p:spTree>
    <p:custDataLst>
      <p:tags r:id="rId1"/>
    </p:custDataLst>
  </p:cSld>
  <p:clrMapOvr>
    <a:masterClrMapping/>
  </p:clrMapOvr>
  <p:transition advTm="303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Self-Righteousness</a:t>
            </a:r>
          </a:p>
        </p:txBody>
      </p:sp>
      <p:sp>
        <p:nvSpPr>
          <p:cNvPr id="9219" name="Rectangle 3"/>
          <p:cNvSpPr>
            <a:spLocks noGrp="1" noChangeArrowheads="1"/>
          </p:cNvSpPr>
          <p:nvPr>
            <p:ph type="body" idx="1"/>
          </p:nvPr>
        </p:nvSpPr>
        <p:spPr/>
        <p:txBody>
          <a:bodyPr/>
          <a:lstStyle/>
          <a:p>
            <a:pPr>
              <a:lnSpc>
                <a:spcPct val="90000"/>
              </a:lnSpc>
            </a:pPr>
            <a:r>
              <a:rPr lang="en-US" altLang="en-US"/>
              <a:t>Keeps those who practice it from entering God</a:t>
            </a:r>
            <a:r>
              <a:rPr lang="en-US" altLang="en-US">
                <a:cs typeface="Arial" charset="0"/>
              </a:rPr>
              <a:t>'</a:t>
            </a:r>
            <a:r>
              <a:rPr lang="en-US" altLang="en-US"/>
              <a:t>s kingdom…</a:t>
            </a:r>
          </a:p>
          <a:p>
            <a:pPr lvl="1">
              <a:lnSpc>
                <a:spcPct val="90000"/>
              </a:lnSpc>
            </a:pPr>
            <a:r>
              <a:rPr lang="en-US" altLang="en-US"/>
              <a:t>Because they can</a:t>
            </a:r>
            <a:r>
              <a:rPr lang="en-US" altLang="en-US">
                <a:cs typeface="Arial" charset="0"/>
              </a:rPr>
              <a:t>'</a:t>
            </a:r>
            <a:r>
              <a:rPr lang="en-US" altLang="en-US"/>
              <a:t>t admit their own sin and need of a savior.</a:t>
            </a:r>
          </a:p>
          <a:p>
            <a:pPr>
              <a:lnSpc>
                <a:spcPct val="90000"/>
              </a:lnSpc>
            </a:pPr>
            <a:r>
              <a:rPr lang="en-US" altLang="en-US"/>
              <a:t>May be very evangelistic…</a:t>
            </a:r>
          </a:p>
          <a:p>
            <a:pPr lvl="1">
              <a:lnSpc>
                <a:spcPct val="90000"/>
              </a:lnSpc>
            </a:pPr>
            <a:r>
              <a:rPr lang="en-US" altLang="en-US"/>
              <a:t>But their converts are headed for hell too.</a:t>
            </a:r>
          </a:p>
          <a:p>
            <a:pPr>
              <a:lnSpc>
                <a:spcPct val="90000"/>
              </a:lnSpc>
            </a:pPr>
            <a:r>
              <a:rPr lang="en-US" altLang="en-US"/>
              <a:t>Keeps others from even coming to God…</a:t>
            </a:r>
          </a:p>
          <a:p>
            <a:pPr lvl="1">
              <a:lnSpc>
                <a:spcPct val="90000"/>
              </a:lnSpc>
            </a:pPr>
            <a:r>
              <a:rPr lang="en-US" altLang="en-US"/>
              <a:t>Because they identify self-righteousness with godliness.</a:t>
            </a:r>
          </a:p>
        </p:txBody>
      </p:sp>
    </p:spTree>
    <p:custDataLst>
      <p:tags r:id="rId1"/>
    </p:custDataLst>
  </p:cSld>
  <p:clrMapOvr>
    <a:masterClrMapping/>
  </p:clrMapOvr>
  <p:transition advTm="306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Self-Righteousness</a:t>
            </a:r>
          </a:p>
        </p:txBody>
      </p:sp>
      <p:sp>
        <p:nvSpPr>
          <p:cNvPr id="10243" name="Rectangle 3"/>
          <p:cNvSpPr>
            <a:spLocks noGrp="1" noChangeArrowheads="1"/>
          </p:cNvSpPr>
          <p:nvPr>
            <p:ph type="body" idx="1"/>
          </p:nvPr>
        </p:nvSpPr>
        <p:spPr>
          <a:xfrm>
            <a:off x="457200" y="1676400"/>
            <a:ext cx="8229600" cy="4876800"/>
          </a:xfrm>
        </p:spPr>
        <p:txBody>
          <a:bodyPr/>
          <a:lstStyle/>
          <a:p>
            <a:pPr>
              <a:lnSpc>
                <a:spcPct val="80000"/>
              </a:lnSpc>
            </a:pPr>
            <a:r>
              <a:rPr lang="en-US" altLang="en-US" sz="2400"/>
              <a:t>See Paul</a:t>
            </a:r>
            <a:r>
              <a:rPr lang="en-US" altLang="en-US" sz="2400">
                <a:cs typeface="Arial" charset="0"/>
              </a:rPr>
              <a:t>'</a:t>
            </a:r>
            <a:r>
              <a:rPr lang="en-US" altLang="en-US" sz="2400"/>
              <a:t>s remarks in Romans 2:17-24 regarding Jewish self-righteousness:</a:t>
            </a:r>
          </a:p>
          <a:p>
            <a:pPr lvl="1">
              <a:lnSpc>
                <a:spcPct val="80000"/>
              </a:lnSpc>
            </a:pPr>
            <a:r>
              <a:rPr lang="en-US" altLang="en-US" sz="2000"/>
              <a:t>17 (NIV) Now you, if you call yourself a Jew; if you rely on the law and brag about your relationship to God; 18 if you know his will and approve of what is superior because you are instructed by the law; 19 if you are convinced that you are a guide for the blind, a light for those who are in the dark, 20 an instructor of the foolish, a teacher of infants, because you have in the law the embodiment of knowledge and truth</a:t>
            </a:r>
            <a:r>
              <a:rPr lang="en-US" altLang="en-US" sz="2000">
                <a:cs typeface="Arial" charset="0"/>
              </a:rPr>
              <a:t>–</a:t>
            </a:r>
            <a:r>
              <a:rPr lang="en-US" altLang="en-US" sz="2000"/>
              <a:t> 21 you, then, who teach others, do you not teach yourself? You who preach against stealing, do you steal? 22 You who say that people should not commit adultery, do you commit adultery? You who abhor idols, do you rob temples? 23 You who brag about the law, do you dishonor God by breaking the law? 24 As it is written: </a:t>
            </a:r>
            <a:r>
              <a:rPr lang="en-US" altLang="en-US" sz="2000">
                <a:cs typeface="Arial" charset="0"/>
              </a:rPr>
              <a:t>"</a:t>
            </a:r>
            <a:r>
              <a:rPr lang="en-US" altLang="en-US" sz="2000"/>
              <a:t>God's name is blasphemed among the Gentiles because of you.</a:t>
            </a:r>
            <a:r>
              <a:rPr lang="en-US" altLang="en-US" sz="2000">
                <a:cs typeface="Arial" charset="0"/>
              </a:rPr>
              <a:t>"</a:t>
            </a:r>
          </a:p>
          <a:p>
            <a:pPr>
              <a:lnSpc>
                <a:spcPct val="80000"/>
              </a:lnSpc>
            </a:pPr>
            <a:r>
              <a:rPr lang="en-US" altLang="en-US" sz="2400"/>
              <a:t>Self-righteousness is by no means confined to ancient times or to non-Christian religions!</a:t>
            </a:r>
          </a:p>
        </p:txBody>
      </p:sp>
    </p:spTree>
    <p:custDataLst>
      <p:tags r:id="rId1"/>
    </p:custDataLst>
  </p:cSld>
  <p:clrMapOvr>
    <a:masterClrMapping/>
  </p:clrMapOvr>
  <p:transition advTm="643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4000"/>
              <a:t>Recognizing Self-Righteousness</a:t>
            </a:r>
          </a:p>
        </p:txBody>
      </p:sp>
      <p:sp>
        <p:nvSpPr>
          <p:cNvPr id="11267" name="Rectangle 3"/>
          <p:cNvSpPr>
            <a:spLocks noGrp="1" noChangeArrowheads="1"/>
          </p:cNvSpPr>
          <p:nvPr>
            <p:ph type="body" idx="1"/>
          </p:nvPr>
        </p:nvSpPr>
        <p:spPr/>
        <p:txBody>
          <a:bodyPr/>
          <a:lstStyle/>
          <a:p>
            <a:pPr>
              <a:lnSpc>
                <a:spcPct val="90000"/>
              </a:lnSpc>
            </a:pPr>
            <a:r>
              <a:rPr lang="en-US" altLang="en-US" sz="2800"/>
              <a:t>We may detect it in ourselves and others by these items given in Luke 18, Matthew 23 and Romans 2:</a:t>
            </a:r>
          </a:p>
          <a:p>
            <a:pPr lvl="1">
              <a:lnSpc>
                <a:spcPct val="90000"/>
              </a:lnSpc>
            </a:pPr>
            <a:r>
              <a:rPr lang="en-US" altLang="en-US" sz="2400"/>
              <a:t>Trusting in ourselves and viewing others with contempt (L9, R17-19)</a:t>
            </a:r>
          </a:p>
          <a:p>
            <a:pPr lvl="1">
              <a:lnSpc>
                <a:spcPct val="90000"/>
              </a:lnSpc>
            </a:pPr>
            <a:r>
              <a:rPr lang="en-US" altLang="en-US" sz="2400"/>
              <a:t>Teaching as a substitute for doing (M3, R19-23)</a:t>
            </a:r>
          </a:p>
          <a:p>
            <a:pPr lvl="1">
              <a:lnSpc>
                <a:spcPct val="90000"/>
              </a:lnSpc>
            </a:pPr>
            <a:r>
              <a:rPr lang="en-US" altLang="en-US" sz="2400"/>
              <a:t>Laying guilt-trips on others (M4)</a:t>
            </a:r>
          </a:p>
          <a:p>
            <a:pPr lvl="1">
              <a:lnSpc>
                <a:spcPct val="90000"/>
              </a:lnSpc>
            </a:pPr>
            <a:r>
              <a:rPr lang="en-US" altLang="en-US" sz="2400"/>
              <a:t>Seeking approval of others (M5-7)</a:t>
            </a:r>
          </a:p>
          <a:p>
            <a:pPr lvl="1">
              <a:lnSpc>
                <a:spcPct val="90000"/>
              </a:lnSpc>
            </a:pPr>
            <a:r>
              <a:rPr lang="en-US" altLang="en-US" sz="2400"/>
              <a:t>Emphasizing externals, outward reform (M5-7, 25-28)</a:t>
            </a:r>
          </a:p>
          <a:p>
            <a:pPr lvl="1">
              <a:lnSpc>
                <a:spcPct val="90000"/>
              </a:lnSpc>
            </a:pPr>
            <a:r>
              <a:rPr lang="en-US" altLang="en-US" sz="2400"/>
              <a:t>Misusing funds raised by the great sacrifice of others (M14)</a:t>
            </a:r>
          </a:p>
        </p:txBody>
      </p:sp>
    </p:spTree>
    <p:custDataLst>
      <p:tags r:id="rId1"/>
    </p:custDataLst>
  </p:cSld>
  <p:clrMapOvr>
    <a:masterClrMapping/>
  </p:clrMapOvr>
  <p:transition advTm="597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5.1"/>
</p:tagLst>
</file>

<file path=ppt/tags/tag10.xml><?xml version="1.0" encoding="utf-8"?>
<p:tagLst xmlns:a="http://schemas.openxmlformats.org/drawingml/2006/main" xmlns:r="http://schemas.openxmlformats.org/officeDocument/2006/relationships" xmlns:p="http://schemas.openxmlformats.org/presentationml/2006/main">
  <p:tag name="TIMING" val="|0.3|0.9|3.9|3.7|4.4|5.4"/>
</p:tagLst>
</file>

<file path=ppt/tags/tag11.xml><?xml version="1.0" encoding="utf-8"?>
<p:tagLst xmlns:a="http://schemas.openxmlformats.org/drawingml/2006/main" xmlns:r="http://schemas.openxmlformats.org/officeDocument/2006/relationships" xmlns:p="http://schemas.openxmlformats.org/presentationml/2006/main">
  <p:tag name="TIMING" val="|0.3|6.7|2.7|5.5|5.9"/>
</p:tagLst>
</file>

<file path=ppt/tags/tag12.xml><?xml version="1.0" encoding="utf-8"?>
<p:tagLst xmlns:a="http://schemas.openxmlformats.org/drawingml/2006/main" xmlns:r="http://schemas.openxmlformats.org/officeDocument/2006/relationships" xmlns:p="http://schemas.openxmlformats.org/presentationml/2006/main">
  <p:tag name="TIMING" val="|0.3|5|6.1|4.2"/>
</p:tagLst>
</file>

<file path=ppt/tags/tag13.xml><?xml version="1.0" encoding="utf-8"?>
<p:tagLst xmlns:a="http://schemas.openxmlformats.org/drawingml/2006/main" xmlns:r="http://schemas.openxmlformats.org/officeDocument/2006/relationships" xmlns:p="http://schemas.openxmlformats.org/presentationml/2006/main">
  <p:tag name="TIMING" val="|0.7|1.7|1.2"/>
</p:tagLst>
</file>

<file path=ppt/tags/tag2.xml><?xml version="1.0" encoding="utf-8"?>
<p:tagLst xmlns:a="http://schemas.openxmlformats.org/drawingml/2006/main" xmlns:r="http://schemas.openxmlformats.org/officeDocument/2006/relationships" xmlns:p="http://schemas.openxmlformats.org/presentationml/2006/main">
  <p:tag name="TIMING" val="|0.4|7.8|4.9|4.3"/>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2|6.6|4.4|6.2"/>
</p:tagLst>
</file>

<file path=ppt/tags/tag5.xml><?xml version="1.0" encoding="utf-8"?>
<p:tagLst xmlns:a="http://schemas.openxmlformats.org/drawingml/2006/main" xmlns:r="http://schemas.openxmlformats.org/officeDocument/2006/relationships" xmlns:p="http://schemas.openxmlformats.org/presentationml/2006/main">
  <p:tag name="TIMING" val="|5.8|7.1|5.2|5.9|2.6|4.1|2.2|7.8"/>
</p:tagLst>
</file>

<file path=ppt/tags/tag6.xml><?xml version="1.0" encoding="utf-8"?>
<p:tagLst xmlns:a="http://schemas.openxmlformats.org/drawingml/2006/main" xmlns:r="http://schemas.openxmlformats.org/officeDocument/2006/relationships" xmlns:p="http://schemas.openxmlformats.org/presentationml/2006/main">
  <p:tag name="TIMING" val="|0.3|1.8|2.8|4.1|4.4|5|4.6"/>
</p:tagLst>
</file>

<file path=ppt/tags/tag7.xml><?xml version="1.0" encoding="utf-8"?>
<p:tagLst xmlns:a="http://schemas.openxmlformats.org/drawingml/2006/main" xmlns:r="http://schemas.openxmlformats.org/officeDocument/2006/relationships" xmlns:p="http://schemas.openxmlformats.org/presentationml/2006/main">
  <p:tag name="TIMING" val="|0.4|5.1|4.5|2.5|4.5|4.8"/>
</p:tagLst>
</file>

<file path=ppt/tags/tag8.xml><?xml version="1.0" encoding="utf-8"?>
<p:tagLst xmlns:a="http://schemas.openxmlformats.org/drawingml/2006/main" xmlns:r="http://schemas.openxmlformats.org/officeDocument/2006/relationships" xmlns:p="http://schemas.openxmlformats.org/presentationml/2006/main">
  <p:tag name="TIMING" val="|0.7|4.8|53.2"/>
</p:tagLst>
</file>

<file path=ppt/tags/tag9.xml><?xml version="1.0" encoding="utf-8"?>
<p:tagLst xmlns:a="http://schemas.openxmlformats.org/drawingml/2006/main" xmlns:r="http://schemas.openxmlformats.org/officeDocument/2006/relationships" xmlns:p="http://schemas.openxmlformats.org/presentationml/2006/main">
  <p:tag name="TIMING" val="|0.5|13.7|10.4|8|4.3|3.8|1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TotalTime>
  <Words>984</Words>
  <Application>Microsoft Office PowerPoint</Application>
  <PresentationFormat>On-screen Show (4:3)</PresentationFormat>
  <Paragraphs>71</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Self-Righteousness: Blasphemy of the Holy Spirit?</vt:lpstr>
      <vt:lpstr>Introduction</vt:lpstr>
      <vt:lpstr>Parable of the  Pharisee &amp; Tax Collector</vt:lpstr>
      <vt:lpstr>Parable of the  Pharisee &amp; Tax Collector</vt:lpstr>
      <vt:lpstr>Jesus' Condemnation  of the Scribes &amp; Pharisees</vt:lpstr>
      <vt:lpstr>Jesus' Condemnation  of the Scribes &amp; Pharisees</vt:lpstr>
      <vt:lpstr>Self-Righteousness</vt:lpstr>
      <vt:lpstr>Self-Righteousness</vt:lpstr>
      <vt:lpstr>Recognizing Self-Righteousness</vt:lpstr>
      <vt:lpstr>Recognizing Self-Righteousness</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Self-Righteousness: Blasphemy of the Holy Spirit?</dc:title>
  <dc:creator>rnewman</dc:creator>
  <cp:lastModifiedBy>Newman</cp:lastModifiedBy>
  <cp:revision>40</cp:revision>
  <dcterms:created xsi:type="dcterms:W3CDTF">2007-09-14T14:37:09Z</dcterms:created>
  <dcterms:modified xsi:type="dcterms:W3CDTF">2015-07-09T14:07:40Z</dcterms:modified>
</cp:coreProperties>
</file>