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handoutMasterIdLst>
    <p:handoutMasterId r:id="rId35"/>
  </p:handoutMasterIdLst>
  <p:sldIdLst>
    <p:sldId id="256" r:id="rId2"/>
    <p:sldId id="289" r:id="rId3"/>
    <p:sldId id="257" r:id="rId4"/>
    <p:sldId id="258" r:id="rId5"/>
    <p:sldId id="259" r:id="rId6"/>
    <p:sldId id="260" r:id="rId7"/>
    <p:sldId id="261" r:id="rId8"/>
    <p:sldId id="262" r:id="rId9"/>
    <p:sldId id="287" r:id="rId10"/>
    <p:sldId id="263" r:id="rId11"/>
    <p:sldId id="264" r:id="rId12"/>
    <p:sldId id="265" r:id="rId13"/>
    <p:sldId id="266" r:id="rId14"/>
    <p:sldId id="267" r:id="rId15"/>
    <p:sldId id="268" r:id="rId16"/>
    <p:sldId id="269" r:id="rId17"/>
    <p:sldId id="274"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Lst>
  <p:sldSz cx="9144000" cy="6858000" type="screen4x3"/>
  <p:notesSz cx="6858000" cy="9144000"/>
  <p:embeddedFontLst>
    <p:embeddedFont>
      <p:font typeface="Arial Narrow" panose="020B0606020202030204" pitchFamily="34" charset="0"/>
      <p:regular r:id="rId36"/>
      <p:bold r:id="rId37"/>
      <p:italic r:id="rId38"/>
      <p:boldItalic r:id="rId39"/>
    </p:embeddedFont>
    <p:embeddedFont>
      <p:font typeface="Impact" panose="020B0806030902050204" pitchFamily="34" charset="0"/>
      <p:regular r:id="rId40"/>
    </p:embeddedFont>
  </p:embeddedFont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55" autoAdjust="0"/>
  </p:normalViewPr>
  <p:slideViewPr>
    <p:cSldViewPr>
      <p:cViewPr varScale="1">
        <p:scale>
          <a:sx n="110" d="100"/>
          <a:sy n="110"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16"/>
    </p:cViewPr>
  </p:sorterViewPr>
  <p:notesViewPr>
    <p:cSldViewPr>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Narrow" pitchFamily="34" charset="0"/>
              </a:defRPr>
            </a:lvl1pPr>
          </a:lstStyle>
          <a:p>
            <a:endParaRPr lang="en-US" altLang="en-US"/>
          </a:p>
        </p:txBody>
      </p:sp>
      <p:sp>
        <p:nvSpPr>
          <p:cNvPr id="9318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Narrow" pitchFamily="34" charset="0"/>
              </a:defRPr>
            </a:lvl1pPr>
          </a:lstStyle>
          <a:p>
            <a:endParaRPr lang="en-US" altLang="en-US"/>
          </a:p>
        </p:txBody>
      </p:sp>
      <p:sp>
        <p:nvSpPr>
          <p:cNvPr id="9318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Narrow" pitchFamily="34" charset="0"/>
              </a:defRPr>
            </a:lvl1pPr>
          </a:lstStyle>
          <a:p>
            <a:endParaRPr lang="en-US" altLang="en-US"/>
          </a:p>
        </p:txBody>
      </p:sp>
      <p:sp>
        <p:nvSpPr>
          <p:cNvPr id="9318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Narrow" pitchFamily="34" charset="0"/>
              </a:defRPr>
            </a:lvl1pPr>
          </a:lstStyle>
          <a:p>
            <a:fld id="{9CD3733A-0972-46EA-9A6D-A8F34C03A603}" type="slidenum">
              <a:rPr lang="en-US" altLang="en-US"/>
              <a:pPr/>
              <a:t>‹#›</a:t>
            </a:fld>
            <a:endParaRPr lang="en-US" altLang="en-US"/>
          </a:p>
        </p:txBody>
      </p:sp>
    </p:spTree>
    <p:extLst>
      <p:ext uri="{BB962C8B-B14F-4D97-AF65-F5344CB8AC3E}">
        <p14:creationId xmlns:p14="http://schemas.microsoft.com/office/powerpoint/2010/main" val="34039327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807" name="Group 15"/>
          <p:cNvGrpSpPr>
            <a:grpSpLocks/>
          </p:cNvGrpSpPr>
          <p:nvPr/>
        </p:nvGrpSpPr>
        <p:grpSpPr bwMode="auto">
          <a:xfrm>
            <a:off x="0" y="0"/>
            <a:ext cx="9144000" cy="6858000"/>
            <a:chOff x="0" y="0"/>
            <a:chExt cx="5760" cy="4320"/>
          </a:xfrm>
        </p:grpSpPr>
        <p:sp>
          <p:nvSpPr>
            <p:cNvPr id="33794" name="Rectangle 2"/>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795" name="Rectangle 3"/>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3803" name="Picture 11" descr="URBBANND"/>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extLst>
              <a:ext uri="{909E8E84-426E-40DD-AFC4-6F175D3DCCD1}">
                <a14:hiddenFill xmlns:a14="http://schemas.microsoft.com/office/drawing/2010/main">
                  <a:solidFill>
                    <a:srgbClr val="FFFFFF"/>
                  </a:solidFill>
                </a14:hiddenFill>
              </a:ext>
            </a:extLst>
          </p:spPr>
        </p:pic>
      </p:grpSp>
      <p:sp>
        <p:nvSpPr>
          <p:cNvPr id="33796" name="Rectangle 4"/>
          <p:cNvSpPr>
            <a:spLocks noGrp="1" noChangeArrowheads="1"/>
          </p:cNvSpPr>
          <p:nvPr>
            <p:ph type="ctrTitle"/>
          </p:nvPr>
        </p:nvSpPr>
        <p:spPr>
          <a:xfrm>
            <a:off x="685800" y="2438400"/>
            <a:ext cx="7772400" cy="1143000"/>
          </a:xfrm>
        </p:spPr>
        <p:txBody>
          <a:bodyPr/>
          <a:lstStyle>
            <a:lvl1pPr>
              <a:defRPr/>
            </a:lvl1pPr>
          </a:lstStyle>
          <a:p>
            <a:pPr lvl="0"/>
            <a:r>
              <a:rPr lang="en-US" altLang="en-US" noProof="0" smtClean="0"/>
              <a:t>Click to edit Master title style</a:t>
            </a:r>
          </a:p>
        </p:txBody>
      </p:sp>
      <p:sp>
        <p:nvSpPr>
          <p:cNvPr id="33797" name="Rectangle 5"/>
          <p:cNvSpPr>
            <a:spLocks noGrp="1" noChangeArrowheads="1"/>
          </p:cNvSpPr>
          <p:nvPr>
            <p:ph type="subTitle" idx="1"/>
          </p:nvPr>
        </p:nvSpPr>
        <p:spPr>
          <a:xfrm>
            <a:off x="1371600" y="39624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33798" name="Rectangle 6"/>
          <p:cNvSpPr>
            <a:spLocks noGrp="1" noChangeArrowheads="1"/>
          </p:cNvSpPr>
          <p:nvPr>
            <p:ph type="dt" sz="half" idx="2"/>
          </p:nvPr>
        </p:nvSpPr>
        <p:spPr>
          <a:xfrm>
            <a:off x="685800" y="6248400"/>
            <a:ext cx="1905000" cy="457200"/>
          </a:xfrm>
        </p:spPr>
        <p:txBody>
          <a:bodyPr/>
          <a:lstStyle>
            <a:lvl1pPr>
              <a:defRPr/>
            </a:lvl1pPr>
          </a:lstStyle>
          <a:p>
            <a:endParaRPr lang="en-US" altLang="en-US"/>
          </a:p>
        </p:txBody>
      </p:sp>
      <p:sp>
        <p:nvSpPr>
          <p:cNvPr id="33799" name="Rectangle 7"/>
          <p:cNvSpPr>
            <a:spLocks noGrp="1" noChangeArrowheads="1"/>
          </p:cNvSpPr>
          <p:nvPr>
            <p:ph type="ftr" sz="quarter" idx="3"/>
          </p:nvPr>
        </p:nvSpPr>
        <p:spPr>
          <a:xfrm>
            <a:off x="3124200" y="6248400"/>
            <a:ext cx="2895600" cy="457200"/>
          </a:xfrm>
        </p:spPr>
        <p:txBody>
          <a:bodyPr/>
          <a:lstStyle>
            <a:lvl1pPr>
              <a:defRPr/>
            </a:lvl1pPr>
          </a:lstStyle>
          <a:p>
            <a:endParaRPr lang="en-US" altLang="en-US"/>
          </a:p>
        </p:txBody>
      </p:sp>
      <p:sp>
        <p:nvSpPr>
          <p:cNvPr id="33800" name="Rectangle 8"/>
          <p:cNvSpPr>
            <a:spLocks noGrp="1" noChangeArrowheads="1"/>
          </p:cNvSpPr>
          <p:nvPr>
            <p:ph type="sldNum" sz="quarter" idx="4"/>
          </p:nvPr>
        </p:nvSpPr>
        <p:spPr>
          <a:xfrm>
            <a:off x="6553200" y="6248400"/>
            <a:ext cx="1905000" cy="457200"/>
          </a:xfrm>
        </p:spPr>
        <p:txBody>
          <a:bodyPr/>
          <a:lstStyle>
            <a:lvl1pPr>
              <a:defRPr/>
            </a:lvl1pPr>
          </a:lstStyle>
          <a:p>
            <a:fld id="{6089879C-9B33-4029-97F1-6FC30285ABF2}"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88995A8-EC3B-4CB1-86B3-59D735E2D41E}" type="slidenum">
              <a:rPr lang="en-US" altLang="en-US"/>
              <a:pPr/>
              <a:t>‹#›</a:t>
            </a:fld>
            <a:endParaRPr lang="en-US" altLang="en-US"/>
          </a:p>
        </p:txBody>
      </p:sp>
    </p:spTree>
    <p:extLst>
      <p:ext uri="{BB962C8B-B14F-4D97-AF65-F5344CB8AC3E}">
        <p14:creationId xmlns:p14="http://schemas.microsoft.com/office/powerpoint/2010/main" val="329066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1B7B642-08C4-496C-A4CE-0BF5D2F5E0FF}" type="slidenum">
              <a:rPr lang="en-US" altLang="en-US"/>
              <a:pPr/>
              <a:t>‹#›</a:t>
            </a:fld>
            <a:endParaRPr lang="en-US" altLang="en-US"/>
          </a:p>
        </p:txBody>
      </p:sp>
    </p:spTree>
    <p:extLst>
      <p:ext uri="{BB962C8B-B14F-4D97-AF65-F5344CB8AC3E}">
        <p14:creationId xmlns:p14="http://schemas.microsoft.com/office/powerpoint/2010/main" val="256534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DA551BF5-783E-4B8F-A0C4-C40F243F40B8}" type="slidenum">
              <a:rPr lang="en-US" altLang="en-US"/>
              <a:pPr/>
              <a:t>‹#›</a:t>
            </a:fld>
            <a:endParaRPr lang="en-US" altLang="en-US"/>
          </a:p>
        </p:txBody>
      </p:sp>
    </p:spTree>
    <p:extLst>
      <p:ext uri="{BB962C8B-B14F-4D97-AF65-F5344CB8AC3E}">
        <p14:creationId xmlns:p14="http://schemas.microsoft.com/office/powerpoint/2010/main" val="835456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F984CB8-4209-4049-839B-0C2BBDB7530E}" type="slidenum">
              <a:rPr lang="en-US" altLang="en-US"/>
              <a:pPr/>
              <a:t>‹#›</a:t>
            </a:fld>
            <a:endParaRPr lang="en-US" altLang="en-US"/>
          </a:p>
        </p:txBody>
      </p:sp>
    </p:spTree>
    <p:extLst>
      <p:ext uri="{BB962C8B-B14F-4D97-AF65-F5344CB8AC3E}">
        <p14:creationId xmlns:p14="http://schemas.microsoft.com/office/powerpoint/2010/main" val="348002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57D20C9-5F30-4F9A-904A-E43AC2288C25}" type="slidenum">
              <a:rPr lang="en-US" altLang="en-US"/>
              <a:pPr/>
              <a:t>‹#›</a:t>
            </a:fld>
            <a:endParaRPr lang="en-US" altLang="en-US"/>
          </a:p>
        </p:txBody>
      </p:sp>
    </p:spTree>
    <p:extLst>
      <p:ext uri="{BB962C8B-B14F-4D97-AF65-F5344CB8AC3E}">
        <p14:creationId xmlns:p14="http://schemas.microsoft.com/office/powerpoint/2010/main" val="334431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DC1A6D-44A9-472C-ADE6-6703B164D635}" type="slidenum">
              <a:rPr lang="en-US" altLang="en-US"/>
              <a:pPr/>
              <a:t>‹#›</a:t>
            </a:fld>
            <a:endParaRPr lang="en-US" altLang="en-US"/>
          </a:p>
        </p:txBody>
      </p:sp>
    </p:spTree>
    <p:extLst>
      <p:ext uri="{BB962C8B-B14F-4D97-AF65-F5344CB8AC3E}">
        <p14:creationId xmlns:p14="http://schemas.microsoft.com/office/powerpoint/2010/main" val="267698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09CDF3A-51AB-40D0-9181-7718DED183C4}" type="slidenum">
              <a:rPr lang="en-US" altLang="en-US"/>
              <a:pPr/>
              <a:t>‹#›</a:t>
            </a:fld>
            <a:endParaRPr lang="en-US" altLang="en-US"/>
          </a:p>
        </p:txBody>
      </p:sp>
    </p:spTree>
    <p:extLst>
      <p:ext uri="{BB962C8B-B14F-4D97-AF65-F5344CB8AC3E}">
        <p14:creationId xmlns:p14="http://schemas.microsoft.com/office/powerpoint/2010/main" val="100757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7894C20-00DC-4866-AE2C-21208E9448CC}" type="slidenum">
              <a:rPr lang="en-US" altLang="en-US"/>
              <a:pPr/>
              <a:t>‹#›</a:t>
            </a:fld>
            <a:endParaRPr lang="en-US" altLang="en-US"/>
          </a:p>
        </p:txBody>
      </p:sp>
    </p:spTree>
    <p:extLst>
      <p:ext uri="{BB962C8B-B14F-4D97-AF65-F5344CB8AC3E}">
        <p14:creationId xmlns:p14="http://schemas.microsoft.com/office/powerpoint/2010/main" val="110636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930CEDA-6EFA-414B-B9C5-9973D1FF724C}" type="slidenum">
              <a:rPr lang="en-US" altLang="en-US"/>
              <a:pPr/>
              <a:t>‹#›</a:t>
            </a:fld>
            <a:endParaRPr lang="en-US" altLang="en-US"/>
          </a:p>
        </p:txBody>
      </p:sp>
    </p:spTree>
    <p:extLst>
      <p:ext uri="{BB962C8B-B14F-4D97-AF65-F5344CB8AC3E}">
        <p14:creationId xmlns:p14="http://schemas.microsoft.com/office/powerpoint/2010/main" val="336496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CF866E-6620-4398-8500-CAD9728B571B}" type="slidenum">
              <a:rPr lang="en-US" altLang="en-US"/>
              <a:pPr/>
              <a:t>‹#›</a:t>
            </a:fld>
            <a:endParaRPr lang="en-US" altLang="en-US"/>
          </a:p>
        </p:txBody>
      </p:sp>
    </p:spTree>
    <p:extLst>
      <p:ext uri="{BB962C8B-B14F-4D97-AF65-F5344CB8AC3E}">
        <p14:creationId xmlns:p14="http://schemas.microsoft.com/office/powerpoint/2010/main" val="126423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143AFF2-660B-4748-BE02-2E710478D6F1}" type="slidenum">
              <a:rPr lang="en-US" altLang="en-US"/>
              <a:pPr/>
              <a:t>‹#›</a:t>
            </a:fld>
            <a:endParaRPr lang="en-US" altLang="en-US"/>
          </a:p>
        </p:txBody>
      </p:sp>
    </p:spTree>
    <p:extLst>
      <p:ext uri="{BB962C8B-B14F-4D97-AF65-F5344CB8AC3E}">
        <p14:creationId xmlns:p14="http://schemas.microsoft.com/office/powerpoint/2010/main" val="5271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42" name="Group 14"/>
          <p:cNvGrpSpPr>
            <a:grpSpLocks/>
          </p:cNvGrpSpPr>
          <p:nvPr/>
        </p:nvGrpSpPr>
        <p:grpSpPr bwMode="auto">
          <a:xfrm>
            <a:off x="0" y="0"/>
            <a:ext cx="9144000" cy="6858000"/>
            <a:chOff x="0" y="0"/>
            <a:chExt cx="5760" cy="4320"/>
          </a:xfrm>
        </p:grpSpPr>
        <p:sp>
          <p:nvSpPr>
            <p:cNvPr id="22530" name="Rectangle 2"/>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2"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538" name="Picture 10" descr="URBBANND"/>
            <p:cNvPicPr>
              <a:picLocks noChangeAspect="1" noChangeArrowheads="1"/>
            </p:cNvPicPr>
            <p:nvPr/>
          </p:nvPicPr>
          <p:blipFill>
            <a:blip r:embed="rId14">
              <a:extLst>
                <a:ext uri="{28A0092B-C50C-407E-A947-70E740481C1C}">
                  <a14:useLocalDpi xmlns:a14="http://schemas.microsoft.com/office/drawing/2010/main" val="0"/>
                </a:ext>
              </a:extLst>
            </a:blip>
            <a:srcRect t="66667"/>
            <a:stretch>
              <a:fillRect/>
            </a:stretch>
          </p:blipFill>
          <p:spPr bwMode="ltGray">
            <a:xfrm>
              <a:off x="0" y="0"/>
              <a:ext cx="5760" cy="192"/>
            </a:xfrm>
            <a:prstGeom prst="rect">
              <a:avLst/>
            </a:prstGeom>
            <a:noFill/>
            <a:extLst>
              <a:ext uri="{909E8E84-426E-40DD-AFC4-6F175D3DCCD1}">
                <a14:hiddenFill xmlns:a14="http://schemas.microsoft.com/office/drawing/2010/main">
                  <a:solidFill>
                    <a:srgbClr val="FFFFFF"/>
                  </a:solidFill>
                </a14:hiddenFill>
              </a:ext>
            </a:extLst>
          </p:spPr>
        </p:pic>
      </p:grpSp>
      <p:sp>
        <p:nvSpPr>
          <p:cNvPr id="22533" name="Rectangle 5"/>
          <p:cNvSpPr>
            <a:spLocks noGrp="1" noChangeArrowheads="1"/>
          </p:cNvSpPr>
          <p:nvPr>
            <p:ph type="title"/>
          </p:nvPr>
        </p:nvSpPr>
        <p:spPr bwMode="auto">
          <a:xfrm>
            <a:off x="685800" y="533400"/>
            <a:ext cx="7772400" cy="114300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2534"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535" name="Rectangle 7"/>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ltLang="en-US"/>
          </a:p>
        </p:txBody>
      </p:sp>
      <p:sp>
        <p:nvSpPr>
          <p:cNvPr id="22536" name="Rectangle 8"/>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ltLang="en-US"/>
          </a:p>
        </p:txBody>
      </p:sp>
      <p:sp>
        <p:nvSpPr>
          <p:cNvPr id="22537" name="Rectangle 9"/>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atin typeface="+mn-lt"/>
              </a:defRPr>
            </a:lvl1pPr>
          </a:lstStyle>
          <a:p>
            <a:fld id="{727BED30-AB03-4D50-8CFD-3FEB68F0185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Impact" pitchFamily="34" charset="0"/>
        </a:defRPr>
      </a:lvl2pPr>
      <a:lvl3pPr algn="l" rtl="0" fontAlgn="base">
        <a:spcBef>
          <a:spcPct val="0"/>
        </a:spcBef>
        <a:spcAft>
          <a:spcPct val="0"/>
        </a:spcAft>
        <a:defRPr sz="4400">
          <a:solidFill>
            <a:schemeClr val="tx2"/>
          </a:solidFill>
          <a:latin typeface="Impact" pitchFamily="34" charset="0"/>
        </a:defRPr>
      </a:lvl3pPr>
      <a:lvl4pPr algn="l" rtl="0" fontAlgn="base">
        <a:spcBef>
          <a:spcPct val="0"/>
        </a:spcBef>
        <a:spcAft>
          <a:spcPct val="0"/>
        </a:spcAft>
        <a:defRPr sz="4400">
          <a:solidFill>
            <a:schemeClr val="tx2"/>
          </a:solidFill>
          <a:latin typeface="Impact" pitchFamily="34" charset="0"/>
        </a:defRPr>
      </a:lvl4pPr>
      <a:lvl5pPr algn="l" rtl="0" fontAlgn="base">
        <a:spcBef>
          <a:spcPct val="0"/>
        </a:spcBef>
        <a:spcAft>
          <a:spcPct val="0"/>
        </a:spcAft>
        <a:defRPr sz="4400">
          <a:solidFill>
            <a:schemeClr val="tx2"/>
          </a:solidFill>
          <a:latin typeface="Impact" pitchFamily="34" charset="0"/>
        </a:defRPr>
      </a:lvl5pPr>
      <a:lvl6pPr marL="457200" algn="l" rtl="0" fontAlgn="base">
        <a:spcBef>
          <a:spcPct val="0"/>
        </a:spcBef>
        <a:spcAft>
          <a:spcPct val="0"/>
        </a:spcAft>
        <a:defRPr sz="4400">
          <a:solidFill>
            <a:schemeClr val="tx2"/>
          </a:solidFill>
          <a:latin typeface="Impact" pitchFamily="34" charset="0"/>
        </a:defRPr>
      </a:lvl6pPr>
      <a:lvl7pPr marL="914400" algn="l" rtl="0" fontAlgn="base">
        <a:spcBef>
          <a:spcPct val="0"/>
        </a:spcBef>
        <a:spcAft>
          <a:spcPct val="0"/>
        </a:spcAft>
        <a:defRPr sz="4400">
          <a:solidFill>
            <a:schemeClr val="tx2"/>
          </a:solidFill>
          <a:latin typeface="Impact" pitchFamily="34" charset="0"/>
        </a:defRPr>
      </a:lvl7pPr>
      <a:lvl8pPr marL="1371600" algn="l" rtl="0" fontAlgn="base">
        <a:spcBef>
          <a:spcPct val="0"/>
        </a:spcBef>
        <a:spcAft>
          <a:spcPct val="0"/>
        </a:spcAft>
        <a:defRPr sz="4400">
          <a:solidFill>
            <a:schemeClr val="tx2"/>
          </a:solidFill>
          <a:latin typeface="Impact" pitchFamily="34" charset="0"/>
        </a:defRPr>
      </a:lvl8pPr>
      <a:lvl9pPr marL="1828800" algn="l" rtl="0" fontAlgn="base">
        <a:spcBef>
          <a:spcPct val="0"/>
        </a:spcBef>
        <a:spcAft>
          <a:spcPct val="0"/>
        </a:spcAft>
        <a:defRPr sz="4400">
          <a:solidFill>
            <a:schemeClr val="tx2"/>
          </a:solidFill>
          <a:latin typeface="Impact" pitchFamily="34" charset="0"/>
        </a:defRPr>
      </a:lvl9pPr>
    </p:titleStyle>
    <p:bodyStyle>
      <a:lvl1pPr marL="342900" indent="-342900" algn="l" rtl="0" fontAlgn="base">
        <a:spcBef>
          <a:spcPct val="20000"/>
        </a:spcBef>
        <a:spcAft>
          <a:spcPct val="0"/>
        </a:spcAft>
        <a:buClr>
          <a:schemeClr val="accent1"/>
        </a:buClr>
        <a:buSzPct val="80000"/>
        <a:buFont typeface="Wingdings" pitchFamily="2" charset="2"/>
        <a:buChar char="Ü"/>
        <a:defRPr sz="3200">
          <a:solidFill>
            <a:schemeClr val="tx1"/>
          </a:solidFill>
          <a:latin typeface="+mn-lt"/>
          <a:ea typeface="+mn-ea"/>
          <a:cs typeface="+mn-cs"/>
        </a:defRPr>
      </a:lvl1pPr>
      <a:lvl2pPr marL="742950" indent="-285750" algn="l" rtl="0" fontAlgn="base">
        <a:spcBef>
          <a:spcPct val="20000"/>
        </a:spcBef>
        <a:spcAft>
          <a:spcPct val="0"/>
        </a:spcAft>
        <a:buSzPct val="130000"/>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w"/>
        <a:defRPr sz="2000">
          <a:solidFill>
            <a:schemeClr val="tx1"/>
          </a:solidFill>
          <a:latin typeface="+mn-lt"/>
        </a:defRPr>
      </a:lvl4pPr>
      <a:lvl5pPr marL="2057400" indent="-228600" algn="l" rtl="0" fontAlgn="base">
        <a:spcBef>
          <a:spcPct val="20000"/>
        </a:spcBef>
        <a:spcAft>
          <a:spcPct val="0"/>
        </a:spcAft>
        <a:buSzPct val="115000"/>
        <a:buBlip>
          <a:blip r:embed="rId15"/>
        </a:buBlip>
        <a:defRPr sz="2000">
          <a:solidFill>
            <a:schemeClr val="tx1"/>
          </a:solidFill>
          <a:latin typeface="+mn-lt"/>
        </a:defRPr>
      </a:lvl5pPr>
      <a:lvl6pPr marL="2514600" indent="-228600" algn="l" rtl="0" fontAlgn="base">
        <a:spcBef>
          <a:spcPct val="20000"/>
        </a:spcBef>
        <a:spcAft>
          <a:spcPct val="0"/>
        </a:spcAft>
        <a:buSzPct val="115000"/>
        <a:buBlip>
          <a:blip r:embed="rId15"/>
        </a:buBlip>
        <a:defRPr sz="2000">
          <a:solidFill>
            <a:schemeClr val="tx1"/>
          </a:solidFill>
          <a:latin typeface="+mn-lt"/>
        </a:defRPr>
      </a:lvl6pPr>
      <a:lvl7pPr marL="2971800" indent="-228600" algn="l" rtl="0" fontAlgn="base">
        <a:spcBef>
          <a:spcPct val="20000"/>
        </a:spcBef>
        <a:spcAft>
          <a:spcPct val="0"/>
        </a:spcAft>
        <a:buSzPct val="115000"/>
        <a:buBlip>
          <a:blip r:embed="rId15"/>
        </a:buBlip>
        <a:defRPr sz="2000">
          <a:solidFill>
            <a:schemeClr val="tx1"/>
          </a:solidFill>
          <a:latin typeface="+mn-lt"/>
        </a:defRPr>
      </a:lvl7pPr>
      <a:lvl8pPr marL="3429000" indent="-228600" algn="l" rtl="0" fontAlgn="base">
        <a:spcBef>
          <a:spcPct val="20000"/>
        </a:spcBef>
        <a:spcAft>
          <a:spcPct val="0"/>
        </a:spcAft>
        <a:buSzPct val="115000"/>
        <a:buBlip>
          <a:blip r:embed="rId15"/>
        </a:buBlip>
        <a:defRPr sz="2000">
          <a:solidFill>
            <a:schemeClr val="tx1"/>
          </a:solidFill>
          <a:latin typeface="+mn-lt"/>
        </a:defRPr>
      </a:lvl8pPr>
      <a:lvl9pPr marL="3886200" indent="-228600" algn="l" rtl="0" fontAlgn="base">
        <a:spcBef>
          <a:spcPct val="20000"/>
        </a:spcBef>
        <a:spcAft>
          <a:spcPct val="0"/>
        </a:spcAft>
        <a:buSzPct val="115000"/>
        <a:buBlip>
          <a:blip r:embed="rId15"/>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p:txBody>
          <a:bodyPr/>
          <a:lstStyle/>
          <a:p>
            <a:pPr algn="ctr"/>
            <a:r>
              <a:rPr lang="en-US" altLang="en-US"/>
              <a:t>Search for the Historical Jesus</a:t>
            </a:r>
          </a:p>
        </p:txBody>
      </p:sp>
      <p:sp>
        <p:nvSpPr>
          <p:cNvPr id="56323" name="Rectangle 3"/>
          <p:cNvSpPr>
            <a:spLocks noGrp="1" noChangeArrowheads="1"/>
          </p:cNvSpPr>
          <p:nvPr>
            <p:ph type="subTitle" idx="1"/>
          </p:nvPr>
        </p:nvSpPr>
        <p:spPr/>
        <p:txBody>
          <a:bodyPr/>
          <a:lstStyle/>
          <a:p>
            <a:r>
              <a:rPr lang="en-US" altLang="en-US"/>
              <a:t>Robert C. Newman</a:t>
            </a:r>
          </a:p>
          <a:p>
            <a:r>
              <a:rPr lang="en-US" altLang="en-US" i="1"/>
              <a:t>Biblical Theological Seminary</a:t>
            </a:r>
          </a:p>
        </p:txBody>
      </p:sp>
      <p:pic>
        <p:nvPicPr>
          <p:cNvPr id="2" name="SearchHistJesu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33400" y="5791200"/>
            <a:ext cx="609600" cy="609600"/>
          </a:xfrm>
          <a:prstGeom prst="rect">
            <a:avLst/>
          </a:prstGeom>
        </p:spPr>
      </p:pic>
    </p:spTree>
    <p:custDataLst>
      <p:tags r:id="rId1"/>
    </p:custDataLst>
  </p:cSld>
  <p:clrMapOvr>
    <a:masterClrMapping/>
  </p:clrMapOvr>
  <p:transition advTm="4794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56322"/>
                                        </p:tgtEl>
                                        <p:attrNameLst>
                                          <p:attrName>style.visibility</p:attrName>
                                        </p:attrNameLst>
                                      </p:cBhvr>
                                      <p:to>
                                        <p:strVal val="visible"/>
                                      </p:to>
                                    </p:set>
                                    <p:anim calcmode="lin" valueType="num">
                                      <p:cBhvr>
                                        <p:cTn id="11" dur="500" fill="hold"/>
                                        <p:tgtEl>
                                          <p:spTgt spid="56322"/>
                                        </p:tgtEl>
                                        <p:attrNameLst>
                                          <p:attrName>ppt_w</p:attrName>
                                        </p:attrNameLst>
                                      </p:cBhvr>
                                      <p:tavLst>
                                        <p:tav tm="0">
                                          <p:val>
                                            <p:fltVal val="0"/>
                                          </p:val>
                                        </p:tav>
                                        <p:tav tm="100000">
                                          <p:val>
                                            <p:strVal val="#ppt_w"/>
                                          </p:val>
                                        </p:tav>
                                      </p:tavLst>
                                    </p:anim>
                                    <p:anim calcmode="lin" valueType="num">
                                      <p:cBhvr>
                                        <p:cTn id="12" dur="500" fill="hold"/>
                                        <p:tgtEl>
                                          <p:spTgt spid="5632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56323">
                                            <p:txEl>
                                              <p:pRg st="0" end="0"/>
                                            </p:txEl>
                                          </p:spTgt>
                                        </p:tgtEl>
                                        <p:attrNameLst>
                                          <p:attrName>style.visibility</p:attrName>
                                        </p:attrNameLst>
                                      </p:cBhvr>
                                      <p:to>
                                        <p:strVal val="visible"/>
                                      </p:to>
                                    </p:set>
                                    <p:anim calcmode="lin" valueType="num">
                                      <p:cBhvr additive="base">
                                        <p:cTn id="1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56323">
                                            <p:txEl>
                                              <p:pRg st="1" end="1"/>
                                            </p:txEl>
                                          </p:spTgt>
                                        </p:tgtEl>
                                        <p:attrNameLst>
                                          <p:attrName>style.visibility</p:attrName>
                                        </p:attrNameLst>
                                      </p:cBhvr>
                                      <p:to>
                                        <p:strVal val="visible"/>
                                      </p:to>
                                    </p:set>
                                    <p:anim calcmode="lin" valueType="num">
                                      <p:cBhvr additive="base">
                                        <p:cTn id="2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5" fill="hold" display="0">
                  <p:stCondLst>
                    <p:cond delay="indefinite"/>
                  </p:stCondLst>
                  <p:endCondLst>
                    <p:cond evt="onStopAudio" delay="0">
                      <p:tgtEl>
                        <p:sldTgt/>
                      </p:tgtEl>
                    </p:cond>
                  </p:endCondLst>
                </p:cTn>
                <p:tgtEl>
                  <p:spTgt spid="2"/>
                </p:tgtEl>
              </p:cMediaNode>
            </p:audio>
          </p:childTnLst>
        </p:cTn>
      </p:par>
    </p:tnLst>
    <p:bldLst>
      <p:bldP spid="56322" grpId="0"/>
      <p:bldP spid="56323" grpI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Why all this variety?</a:t>
            </a:r>
          </a:p>
        </p:txBody>
      </p:sp>
      <p:sp>
        <p:nvSpPr>
          <p:cNvPr id="63491" name="Rectangle 3"/>
          <p:cNvSpPr>
            <a:spLocks noGrp="1" noChangeArrowheads="1"/>
          </p:cNvSpPr>
          <p:nvPr>
            <p:ph type="body" sz="half" idx="1"/>
          </p:nvPr>
        </p:nvSpPr>
        <p:spPr/>
        <p:txBody>
          <a:bodyPr/>
          <a:lstStyle/>
          <a:p>
            <a:r>
              <a:rPr lang="en-US" altLang="en-US" sz="2800"/>
              <a:t>Are the Gospels really this unclear?</a:t>
            </a:r>
          </a:p>
          <a:p>
            <a:r>
              <a:rPr lang="en-US" altLang="en-US" sz="2800"/>
              <a:t>No… </a:t>
            </a:r>
          </a:p>
          <a:p>
            <a:r>
              <a:rPr lang="en-US" altLang="en-US" sz="2800"/>
              <a:t>…but if you haven't read them, you're a sucker for every charlatan that comes along.</a:t>
            </a:r>
          </a:p>
          <a:p>
            <a:r>
              <a:rPr lang="en-US" altLang="en-US" sz="2800"/>
              <a:t>But why all this variety?</a:t>
            </a:r>
          </a:p>
        </p:txBody>
      </p:sp>
      <p:pic>
        <p:nvPicPr>
          <p:cNvPr id="63494" name="Picture 6" descr="Christtriump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300288"/>
            <a:ext cx="3810000"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43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Why all this variety?</a:t>
            </a:r>
          </a:p>
        </p:txBody>
      </p:sp>
      <p:sp>
        <p:nvSpPr>
          <p:cNvPr id="64515" name="Rectangle 3"/>
          <p:cNvSpPr>
            <a:spLocks noGrp="1" noChangeArrowheads="1"/>
          </p:cNvSpPr>
          <p:nvPr>
            <p:ph type="body" idx="1"/>
          </p:nvPr>
        </p:nvSpPr>
        <p:spPr/>
        <p:txBody>
          <a:bodyPr/>
          <a:lstStyle/>
          <a:p>
            <a:pPr>
              <a:lnSpc>
                <a:spcPct val="90000"/>
              </a:lnSpc>
            </a:pPr>
            <a:r>
              <a:rPr lang="en-US" altLang="en-US"/>
              <a:t>Many don't like the biblical Jesus.</a:t>
            </a:r>
          </a:p>
          <a:p>
            <a:pPr lvl="1">
              <a:lnSpc>
                <a:spcPct val="90000"/>
              </a:lnSpc>
            </a:pPr>
            <a:r>
              <a:rPr lang="en-US" altLang="en-US"/>
              <a:t>He interferes with their preferred lifestyle.</a:t>
            </a:r>
          </a:p>
          <a:p>
            <a:pPr>
              <a:lnSpc>
                <a:spcPct val="90000"/>
              </a:lnSpc>
            </a:pPr>
            <a:r>
              <a:rPr lang="en-US" altLang="en-US"/>
              <a:t>Many won't admit the occurrence of miracles.</a:t>
            </a:r>
          </a:p>
          <a:p>
            <a:pPr lvl="1">
              <a:lnSpc>
                <a:spcPct val="90000"/>
              </a:lnSpc>
            </a:pPr>
            <a:r>
              <a:rPr lang="en-US" altLang="en-US"/>
              <a:t>Hume – would you believe a miracle report?</a:t>
            </a:r>
          </a:p>
          <a:p>
            <a:pPr lvl="1">
              <a:lnSpc>
                <a:spcPct val="90000"/>
              </a:lnSpc>
            </a:pPr>
            <a:r>
              <a:rPr lang="en-US" altLang="en-US"/>
              <a:t>Harnack – ancient people ignorant of nature</a:t>
            </a:r>
          </a:p>
          <a:p>
            <a:pPr lvl="1">
              <a:lnSpc>
                <a:spcPct val="90000"/>
              </a:lnSpc>
            </a:pPr>
            <a:r>
              <a:rPr lang="en-US" altLang="en-US"/>
              <a:t>Bultmann – universe a closed system</a:t>
            </a:r>
          </a:p>
          <a:p>
            <a:pPr>
              <a:lnSpc>
                <a:spcPct val="90000"/>
              </a:lnSpc>
            </a:pPr>
            <a:r>
              <a:rPr lang="en-US" altLang="en-US"/>
              <a:t>So they reconstruct Jesus from hypothetical sources.</a:t>
            </a:r>
          </a:p>
        </p:txBody>
      </p:sp>
    </p:spTree>
    <p:custDataLst>
      <p:tags r:id="rId1"/>
    </p:custDataLst>
  </p:cSld>
  <p:clrMapOvr>
    <a:masterClrMapping/>
  </p:clrMapOvr>
  <p:transition advTm="6493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 calcmode="lin" valueType="num">
                                      <p:cBhvr additive="base">
                                        <p:cTn id="31" dur="500" fill="hold"/>
                                        <p:tgtEl>
                                          <p:spTgt spid="645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45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4515">
                                            <p:txEl>
                                              <p:pRg st="5" end="5"/>
                                            </p:txEl>
                                          </p:spTgt>
                                        </p:tgtEl>
                                        <p:attrNameLst>
                                          <p:attrName>style.visibility</p:attrName>
                                        </p:attrNameLst>
                                      </p:cBhvr>
                                      <p:to>
                                        <p:strVal val="visible"/>
                                      </p:to>
                                    </p:set>
                                    <p:anim calcmode="lin" valueType="num">
                                      <p:cBhvr additive="base">
                                        <p:cTn id="37" dur="500" fill="hold"/>
                                        <p:tgtEl>
                                          <p:spTgt spid="645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45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4515">
                                            <p:txEl>
                                              <p:pRg st="6" end="6"/>
                                            </p:txEl>
                                          </p:spTgt>
                                        </p:tgtEl>
                                        <p:attrNameLst>
                                          <p:attrName>style.visibility</p:attrName>
                                        </p:attrNameLst>
                                      </p:cBhvr>
                                      <p:to>
                                        <p:strVal val="visible"/>
                                      </p:to>
                                    </p:set>
                                    <p:anim calcmode="lin" valueType="num">
                                      <p:cBhvr additive="base">
                                        <p:cTn id="43" dur="500" fill="hold"/>
                                        <p:tgtEl>
                                          <p:spTgt spid="645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45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Historical Evidence on Jesus</a:t>
            </a:r>
          </a:p>
        </p:txBody>
      </p:sp>
      <p:sp>
        <p:nvSpPr>
          <p:cNvPr id="65539" name="Rectangle 3"/>
          <p:cNvSpPr>
            <a:spLocks noGrp="1" noChangeArrowheads="1"/>
          </p:cNvSpPr>
          <p:nvPr>
            <p:ph type="body" idx="1"/>
          </p:nvPr>
        </p:nvSpPr>
        <p:spPr/>
        <p:txBody>
          <a:bodyPr/>
          <a:lstStyle/>
          <a:p>
            <a:pPr>
              <a:buFont typeface="Wingdings" pitchFamily="2" charset="2"/>
              <a:buNone/>
            </a:pPr>
            <a:r>
              <a:rPr lang="en-US" altLang="en-US"/>
              <a:t>There is significant historical information about Jesus:</a:t>
            </a:r>
          </a:p>
          <a:p>
            <a:r>
              <a:rPr lang="en-US" altLang="en-US"/>
              <a:t>Early pagan sources</a:t>
            </a:r>
          </a:p>
          <a:p>
            <a:r>
              <a:rPr lang="en-US" altLang="en-US"/>
              <a:t>Early Jewish sources</a:t>
            </a:r>
          </a:p>
          <a:p>
            <a:r>
              <a:rPr lang="en-US" altLang="en-US"/>
              <a:t>Early Christian sources</a:t>
            </a:r>
          </a:p>
          <a:p>
            <a:pPr>
              <a:buFont typeface="Wingdings" pitchFamily="2" charset="2"/>
              <a:buNone/>
            </a:pPr>
            <a:r>
              <a:rPr lang="en-US" altLang="en-US"/>
              <a:t>Let's see.</a:t>
            </a:r>
          </a:p>
        </p:txBody>
      </p:sp>
    </p:spTree>
    <p:custDataLst>
      <p:tags r:id="rId1"/>
    </p:custDataLst>
  </p:cSld>
  <p:clrMapOvr>
    <a:masterClrMapping/>
  </p:clrMapOvr>
  <p:transition advTm="201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Early Pagan Sources</a:t>
            </a:r>
          </a:p>
        </p:txBody>
      </p:sp>
      <p:sp>
        <p:nvSpPr>
          <p:cNvPr id="66563" name="Rectangle 3"/>
          <p:cNvSpPr>
            <a:spLocks noGrp="1" noChangeArrowheads="1"/>
          </p:cNvSpPr>
          <p:nvPr>
            <p:ph type="body" idx="1"/>
          </p:nvPr>
        </p:nvSpPr>
        <p:spPr/>
        <p:txBody>
          <a:bodyPr/>
          <a:lstStyle/>
          <a:p>
            <a:r>
              <a:rPr lang="en-US" altLang="en-US"/>
              <a:t>Cornelius Tacitus (55-120), </a:t>
            </a:r>
            <a:r>
              <a:rPr lang="en-US" altLang="en-US" i="1"/>
              <a:t>Annals</a:t>
            </a:r>
            <a:endParaRPr lang="en-US" altLang="en-US"/>
          </a:p>
          <a:p>
            <a:pPr lvl="1"/>
            <a:r>
              <a:rPr lang="en-US" altLang="en-US"/>
              <a:t>Historian, formerly secretary to emperor</a:t>
            </a:r>
          </a:p>
          <a:p>
            <a:r>
              <a:rPr lang="en-US" altLang="en-US"/>
              <a:t>Pliny the Younger (61-113), </a:t>
            </a:r>
            <a:r>
              <a:rPr lang="en-US" altLang="en-US" i="1"/>
              <a:t>Letters</a:t>
            </a:r>
            <a:endParaRPr lang="en-US" altLang="en-US"/>
          </a:p>
          <a:p>
            <a:pPr lvl="1"/>
            <a:r>
              <a:rPr lang="en-US" altLang="en-US"/>
              <a:t>Governor of Bithynia, writing to emperor Trajan</a:t>
            </a:r>
          </a:p>
          <a:p>
            <a:r>
              <a:rPr lang="en-US" altLang="en-US"/>
              <a:t>Mara bar Serapion (73-160), </a:t>
            </a:r>
            <a:r>
              <a:rPr lang="en-US" altLang="en-US" i="1"/>
              <a:t>Letter to Son</a:t>
            </a:r>
            <a:endParaRPr lang="en-US" altLang="en-US"/>
          </a:p>
          <a:p>
            <a:pPr lvl="1"/>
            <a:r>
              <a:rPr lang="en-US" altLang="en-US"/>
              <a:t>Syrian Stoic philosopher</a:t>
            </a:r>
          </a:p>
        </p:txBody>
      </p:sp>
    </p:spTree>
    <p:custDataLst>
      <p:tags r:id="rId1"/>
    </p:custDataLst>
  </p:cSld>
  <p:clrMapOvr>
    <a:masterClrMapping/>
  </p:clrMapOvr>
  <p:transition advTm="622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6563">
                                            <p:txEl>
                                              <p:pRg st="5" end="5"/>
                                            </p:txEl>
                                          </p:spTgt>
                                        </p:tgtEl>
                                        <p:attrNameLst>
                                          <p:attrName>style.visibility</p:attrName>
                                        </p:attrNameLst>
                                      </p:cBhvr>
                                      <p:to>
                                        <p:strVal val="visible"/>
                                      </p:to>
                                    </p:set>
                                    <p:anim calcmode="lin" valueType="num">
                                      <p:cBhvr additive="base">
                                        <p:cTn id="37" dur="500" fill="hold"/>
                                        <p:tgtEl>
                                          <p:spTgt spid="665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Tacitus, Annals 15.44</a:t>
            </a:r>
          </a:p>
        </p:txBody>
      </p:sp>
      <p:sp>
        <p:nvSpPr>
          <p:cNvPr id="67587" name="Text Box 3"/>
          <p:cNvSpPr txBox="1">
            <a:spLocks noChangeArrowheads="1"/>
          </p:cNvSpPr>
          <p:nvPr/>
        </p:nvSpPr>
        <p:spPr bwMode="auto">
          <a:xfrm>
            <a:off x="685800" y="1946275"/>
            <a:ext cx="7620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But neither human help, nor imperial munificence, nor all the modes of placating Heaven, could stifle scandal or dispel the belief that the fire had taken place by order.  Therefore to scotch the rumor, Nero substituted as culprits, and punished with the utmost refinements of cruelty, a class of men loathed for their vices, whom the crowd styled Christians.  Christus, the founder of the name, had undergone the death penalty in the reign of Tiberius, by sentence of the procurator Pontius Pilatus, and the pernicious superstition was checked for a moment, only to break our once more…</a:t>
            </a:r>
          </a:p>
        </p:txBody>
      </p:sp>
    </p:spTree>
    <p:custDataLst>
      <p:tags r:id="rId1"/>
    </p:custDataLst>
  </p:cSld>
  <p:clrMapOvr>
    <a:masterClrMapping/>
  </p:clrMapOvr>
  <p:transition advTm="668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checkerboard(across)">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Pliny the Younger, Letters 10.96</a:t>
            </a:r>
          </a:p>
        </p:txBody>
      </p:sp>
      <p:sp>
        <p:nvSpPr>
          <p:cNvPr id="68611" name="Text Box 3"/>
          <p:cNvSpPr txBox="1">
            <a:spLocks noChangeArrowheads="1"/>
          </p:cNvSpPr>
          <p:nvPr/>
        </p:nvSpPr>
        <p:spPr bwMode="auto">
          <a:xfrm>
            <a:off x="685800" y="1905000"/>
            <a:ext cx="7924800"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Pliny to the Emperor Trajan:  </a:t>
            </a:r>
          </a:p>
          <a:p>
            <a:pPr>
              <a:spcBef>
                <a:spcPct val="50000"/>
              </a:spcBef>
            </a:pPr>
            <a:r>
              <a:rPr lang="en-US" altLang="en-US"/>
              <a:t>It is my custom to refer all my difficulties to you, Sir, for no one is better able to resolve my doubts and inform my ignorance.  I have never been present at an examination of Christians…  For the moment this is the line I have taken with all persons brought before me on the charge of being Christians.  I have asked them in person if they are Christians, and if they admit it, I repeat the question a second and third time, with a warning of the punishment awaiting them.  If they persist, I order them to be led away for execution…</a:t>
            </a:r>
          </a:p>
        </p:txBody>
      </p:sp>
    </p:spTree>
    <p:custDataLst>
      <p:tags r:id="rId1"/>
    </p:custDataLst>
  </p:cSld>
  <p:clrMapOvr>
    <a:masterClrMapping/>
  </p:clrMapOvr>
  <p:transition advTm="385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checkerboard(across)">
                                      <p:cBhvr>
                                        <p:cTn id="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Pliny the Younger, Letters 10.96</a:t>
            </a:r>
          </a:p>
        </p:txBody>
      </p:sp>
      <p:sp>
        <p:nvSpPr>
          <p:cNvPr id="69635" name="Text Box 3"/>
          <p:cNvSpPr txBox="1">
            <a:spLocks noChangeArrowheads="1"/>
          </p:cNvSpPr>
          <p:nvPr/>
        </p:nvSpPr>
        <p:spPr bwMode="auto">
          <a:xfrm>
            <a:off x="609600" y="1905000"/>
            <a:ext cx="7772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An anonymous pamphlet has been circulated which contains the names of a number of accused persons.  Among these I considered that I should dismiss any who denied that they were or ever had been Christians, when they had repeated after me a formula of invocation to the gods and had made offerings of wine and incense to your statue, none of which things, I understand, any genuine Christian can be induced to do.  Others, whose names were given me by an informer, first admitted the charge and then denied it; they said they had ceased to be Christians two or more years previously…</a:t>
            </a:r>
          </a:p>
        </p:txBody>
      </p:sp>
    </p:spTree>
    <p:custDataLst>
      <p:tags r:id="rId1"/>
    </p:custDataLst>
  </p:cSld>
  <p:clrMapOvr>
    <a:masterClrMapping/>
  </p:clrMapOvr>
  <p:transition advTm="318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checkerboard(across)">
                                      <p:cBhvr>
                                        <p:cTn id="7"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Pliny the Younger, Letters 10.96</a:t>
            </a:r>
          </a:p>
        </p:txBody>
      </p:sp>
      <p:sp>
        <p:nvSpPr>
          <p:cNvPr id="75779" name="Text Box 3"/>
          <p:cNvSpPr txBox="1">
            <a:spLocks noChangeArrowheads="1"/>
          </p:cNvSpPr>
          <p:nvPr/>
        </p:nvSpPr>
        <p:spPr bwMode="auto">
          <a:xfrm>
            <a:off x="457200" y="1981200"/>
            <a:ext cx="8153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They also declared that the sum total of their guilt or error amounted to no more than this:  they had met regularly before dawn on a fixed day to chant verses alternately among themselves in honor of Christ as if to a god…  This made me decide it was all the more necessary to extract the truth by torture from two slave-women, whom they call deaconesses.  I found nothing but a degenerate sort of cult carried to extravagant lengths.  I have therefore postponed any further examination and hastened to consult you.</a:t>
            </a:r>
          </a:p>
        </p:txBody>
      </p:sp>
    </p:spTree>
    <p:custDataLst>
      <p:tags r:id="rId1"/>
    </p:custDataLst>
  </p:cSld>
  <p:clrMapOvr>
    <a:masterClrMapping/>
  </p:clrMapOvr>
  <p:transition advTm="564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checkerboard(across)">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Mara bar Serapion, Letter</a:t>
            </a:r>
          </a:p>
        </p:txBody>
      </p:sp>
      <p:sp>
        <p:nvSpPr>
          <p:cNvPr id="71683" name="Text Box 3"/>
          <p:cNvSpPr txBox="1">
            <a:spLocks noChangeArrowheads="1"/>
          </p:cNvSpPr>
          <p:nvPr/>
        </p:nvSpPr>
        <p:spPr bwMode="auto">
          <a:xfrm>
            <a:off x="609600" y="2133600"/>
            <a:ext cx="73152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For what else have we to say, when wise men are forcibly dragged by the hands of tyrants, and their wisdom is taken captive by calumny, and they are oppressed in their intelligence without defense?  For what advantage did the Athenians gain by their murder of Socrates….  Or the people of Samos by the burning of Pythagoras…  Or the Jews by the death of their wise king, because from that time their kingdom was taken away?</a:t>
            </a:r>
          </a:p>
        </p:txBody>
      </p:sp>
    </p:spTree>
    <p:custDataLst>
      <p:tags r:id="rId1"/>
    </p:custDataLst>
  </p:cSld>
  <p:clrMapOvr>
    <a:masterClrMapping/>
  </p:clrMapOvr>
  <p:transition advTm="474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checkerboard(across)">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Mara bar Serapion, Letter</a:t>
            </a:r>
          </a:p>
        </p:txBody>
      </p:sp>
      <p:sp>
        <p:nvSpPr>
          <p:cNvPr id="72707" name="Text Box 3"/>
          <p:cNvSpPr txBox="1">
            <a:spLocks noChangeArrowheads="1"/>
          </p:cNvSpPr>
          <p:nvPr/>
        </p:nvSpPr>
        <p:spPr bwMode="auto">
          <a:xfrm>
            <a:off x="838200" y="2362200"/>
            <a:ext cx="7467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For with justice did God make recompense to the wisdom of these three:  for the Athenians died of famine; and the Samians were overwhelmed by the sea without remedy; and the Jews, desolate and driven from their own kingdom, are scattered through every country.  Socrates is not dead, because of Plato; neither Pythagoras, because of the statue of Juno; nor the wise King, because of the laws which he promulgated.</a:t>
            </a:r>
          </a:p>
        </p:txBody>
      </p:sp>
    </p:spTree>
    <p:custDataLst>
      <p:tags r:id="rId1"/>
    </p:custDataLst>
  </p:cSld>
  <p:clrMapOvr>
    <a:masterClrMapping/>
  </p:clrMapOvr>
  <p:transition advTm="266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checkerboard(across)">
                                      <p:cBhvr>
                                        <p:cTn id="7" dur="500"/>
                                        <p:tgtEl>
                                          <p:spTgt spid="72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1752600"/>
            <a:ext cx="7772400" cy="1143000"/>
          </a:xfrm>
        </p:spPr>
        <p:txBody>
          <a:bodyPr/>
          <a:lstStyle/>
          <a:p>
            <a:r>
              <a:rPr lang="en-US" altLang="en-US" sz="4000"/>
              <a:t>Will the real Jesus please stand up?</a:t>
            </a:r>
          </a:p>
        </p:txBody>
      </p:sp>
      <p:sp>
        <p:nvSpPr>
          <p:cNvPr id="91140" name="Rectangle 4"/>
          <p:cNvSpPr>
            <a:spLocks noGrp="1" noChangeArrowheads="1"/>
          </p:cNvSpPr>
          <p:nvPr>
            <p:ph type="subTitle" idx="1"/>
          </p:nvPr>
        </p:nvSpPr>
        <p:spPr/>
        <p:txBody>
          <a:bodyPr/>
          <a:lstStyle/>
          <a:p>
            <a:endParaRPr lang="en-US" altLang="en-US"/>
          </a:p>
        </p:txBody>
      </p:sp>
      <p:pic>
        <p:nvPicPr>
          <p:cNvPr id="91141" name="Picture 5" descr="Last-Temptation-of-Christ"/>
          <p:cNvPicPr>
            <a:picLocks noChangeAspect="1" noChangeArrowheads="1"/>
          </p:cNvPicPr>
          <p:nvPr/>
        </p:nvPicPr>
        <p:blipFill>
          <a:blip r:embed="rId3">
            <a:extLst>
              <a:ext uri="{28A0092B-C50C-407E-A947-70E740481C1C}">
                <a14:useLocalDpi xmlns:a14="http://schemas.microsoft.com/office/drawing/2010/main" val="0"/>
              </a:ext>
            </a:extLst>
          </a:blip>
          <a:srcRect t="9123"/>
          <a:stretch>
            <a:fillRect/>
          </a:stretch>
        </p:blipFill>
        <p:spPr bwMode="auto">
          <a:xfrm>
            <a:off x="609600" y="3733800"/>
            <a:ext cx="19145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2" name="Picture 6" descr="JCSuperst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429000"/>
            <a:ext cx="15954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7" descr="passplot"/>
          <p:cNvPicPr>
            <a:picLocks noChangeAspect="1" noChangeArrowheads="1"/>
          </p:cNvPicPr>
          <p:nvPr/>
        </p:nvPicPr>
        <p:blipFill>
          <a:blip r:embed="rId5" cstate="print">
            <a:lum bright="-6000"/>
            <a:extLst>
              <a:ext uri="{28A0092B-C50C-407E-A947-70E740481C1C}">
                <a14:useLocalDpi xmlns:a14="http://schemas.microsoft.com/office/drawing/2010/main" val="0"/>
              </a:ext>
            </a:extLst>
          </a:blip>
          <a:srcRect/>
          <a:stretch>
            <a:fillRect/>
          </a:stretch>
        </p:blipFill>
        <p:spPr bwMode="auto">
          <a:xfrm>
            <a:off x="4876800" y="3429000"/>
            <a:ext cx="17129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8" descr="JesusMagici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3505200"/>
            <a:ext cx="18716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9"/>
          <p:cNvSpPr txBox="1">
            <a:spLocks noChangeArrowheads="1"/>
          </p:cNvSpPr>
          <p:nvPr/>
        </p:nvSpPr>
        <p:spPr bwMode="auto">
          <a:xfrm>
            <a:off x="1219200" y="4648200"/>
            <a:ext cx="565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5400">
                <a:latin typeface="Arial" charset="0"/>
              </a:rPr>
              <a:t>?</a:t>
            </a:r>
          </a:p>
        </p:txBody>
      </p:sp>
      <p:sp>
        <p:nvSpPr>
          <p:cNvPr id="91146" name="Text Box 10"/>
          <p:cNvSpPr txBox="1">
            <a:spLocks noChangeArrowheads="1"/>
          </p:cNvSpPr>
          <p:nvPr/>
        </p:nvSpPr>
        <p:spPr bwMode="auto">
          <a:xfrm>
            <a:off x="3352800" y="4267200"/>
            <a:ext cx="68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a:latin typeface="Arial" charset="0"/>
              </a:rPr>
              <a:t>?</a:t>
            </a:r>
          </a:p>
        </p:txBody>
      </p:sp>
      <p:sp>
        <p:nvSpPr>
          <p:cNvPr id="91147" name="Text Box 11"/>
          <p:cNvSpPr txBox="1">
            <a:spLocks noChangeArrowheads="1"/>
          </p:cNvSpPr>
          <p:nvPr/>
        </p:nvSpPr>
        <p:spPr bwMode="auto">
          <a:xfrm>
            <a:off x="5486400" y="5181600"/>
            <a:ext cx="53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a:latin typeface="Arial" charset="0"/>
              </a:rPr>
              <a:t>?</a:t>
            </a:r>
          </a:p>
        </p:txBody>
      </p:sp>
      <p:sp>
        <p:nvSpPr>
          <p:cNvPr id="91148" name="Text Box 12"/>
          <p:cNvSpPr txBox="1">
            <a:spLocks noChangeArrowheads="1"/>
          </p:cNvSpPr>
          <p:nvPr/>
        </p:nvSpPr>
        <p:spPr bwMode="auto">
          <a:xfrm>
            <a:off x="7620000" y="4953000"/>
            <a:ext cx="457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5400">
                <a:latin typeface="Arial" charset="0"/>
              </a:rPr>
              <a:t>?</a:t>
            </a:r>
          </a:p>
        </p:txBody>
      </p:sp>
    </p:spTree>
    <p:custDataLst>
      <p:tags r:id="rId1"/>
    </p:custDataLst>
  </p:cSld>
  <p:clrMapOvr>
    <a:masterClrMapping/>
  </p:clrMapOvr>
  <p:transition advTm="1575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checkerboard(across)">
                                      <p:cBhvr>
                                        <p:cTn id="7" dur="500"/>
                                        <p:tgtEl>
                                          <p:spTgt spid="911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91142"/>
                                        </p:tgtEl>
                                        <p:attrNameLst>
                                          <p:attrName>style.visibility</p:attrName>
                                        </p:attrNameLst>
                                      </p:cBhvr>
                                      <p:to>
                                        <p:strVal val="visible"/>
                                      </p:to>
                                    </p:set>
                                    <p:animEffect transition="in" filter="checkerboard(across)">
                                      <p:cBhvr>
                                        <p:cTn id="12" dur="500"/>
                                        <p:tgtEl>
                                          <p:spTgt spid="911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91143"/>
                                        </p:tgtEl>
                                        <p:attrNameLst>
                                          <p:attrName>style.visibility</p:attrName>
                                        </p:attrNameLst>
                                      </p:cBhvr>
                                      <p:to>
                                        <p:strVal val="visible"/>
                                      </p:to>
                                    </p:set>
                                    <p:animEffect transition="in" filter="checkerboard(across)">
                                      <p:cBhvr>
                                        <p:cTn id="17" dur="500"/>
                                        <p:tgtEl>
                                          <p:spTgt spid="911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1144"/>
                                        </p:tgtEl>
                                        <p:attrNameLst>
                                          <p:attrName>style.visibility</p:attrName>
                                        </p:attrNameLst>
                                      </p:cBhvr>
                                      <p:to>
                                        <p:strVal val="visible"/>
                                      </p:to>
                                    </p:set>
                                    <p:animEffect transition="in" filter="checkerboard(across)">
                                      <p:cBhvr>
                                        <p:cTn id="22"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en-US"/>
              <a:t>Summary on Pagan Sources</a:t>
            </a:r>
          </a:p>
        </p:txBody>
      </p:sp>
      <p:sp>
        <p:nvSpPr>
          <p:cNvPr id="73731" name="Rectangle 3"/>
          <p:cNvSpPr>
            <a:spLocks noGrp="1" noChangeArrowheads="1"/>
          </p:cNvSpPr>
          <p:nvPr>
            <p:ph type="body" idx="1"/>
          </p:nvPr>
        </p:nvSpPr>
        <p:spPr/>
        <p:txBody>
          <a:bodyPr/>
          <a:lstStyle/>
          <a:p>
            <a:pPr>
              <a:lnSpc>
                <a:spcPct val="90000"/>
              </a:lnSpc>
            </a:pPr>
            <a:r>
              <a:rPr lang="en-US" altLang="en-US" sz="2800"/>
              <a:t>Jesus lived in Judea in the reign of Tiberius.</a:t>
            </a:r>
          </a:p>
          <a:p>
            <a:pPr>
              <a:lnSpc>
                <a:spcPct val="90000"/>
              </a:lnSpc>
            </a:pPr>
            <a:r>
              <a:rPr lang="en-US" altLang="en-US" sz="2800"/>
              <a:t>A Messianic claim was ascribed to him.</a:t>
            </a:r>
          </a:p>
          <a:p>
            <a:pPr>
              <a:lnSpc>
                <a:spcPct val="90000"/>
              </a:lnSpc>
            </a:pPr>
            <a:r>
              <a:rPr lang="en-US" altLang="en-US" sz="2800"/>
              <a:t>He apparently was a teacher.</a:t>
            </a:r>
          </a:p>
          <a:p>
            <a:pPr>
              <a:lnSpc>
                <a:spcPct val="90000"/>
              </a:lnSpc>
            </a:pPr>
            <a:r>
              <a:rPr lang="en-US" altLang="en-US" sz="2800"/>
              <a:t>He was put to death by Pontius Pilate and/or the Jews.</a:t>
            </a:r>
          </a:p>
          <a:p>
            <a:pPr>
              <a:lnSpc>
                <a:spcPct val="90000"/>
              </a:lnSpc>
            </a:pPr>
            <a:r>
              <a:rPr lang="en-US" altLang="en-US" sz="2800"/>
              <a:t>His followers continued after his death.</a:t>
            </a:r>
          </a:p>
          <a:p>
            <a:pPr>
              <a:lnSpc>
                <a:spcPct val="90000"/>
              </a:lnSpc>
            </a:pPr>
            <a:r>
              <a:rPr lang="en-US" altLang="en-US" sz="2800"/>
              <a:t>They worshiped Jesus as God, though they would not worship the gods.</a:t>
            </a:r>
          </a:p>
          <a:p>
            <a:pPr>
              <a:lnSpc>
                <a:spcPct val="90000"/>
              </a:lnSpc>
            </a:pPr>
            <a:r>
              <a:rPr lang="en-US" altLang="en-US" sz="2800"/>
              <a:t>They were willing to endure torture and death rather than curse Jesus.</a:t>
            </a:r>
          </a:p>
        </p:txBody>
      </p:sp>
    </p:spTree>
    <p:custDataLst>
      <p:tags r:id="rId1"/>
    </p:custDataLst>
  </p:cSld>
  <p:clrMapOvr>
    <a:masterClrMapping/>
  </p:clrMapOvr>
  <p:transition advTm="928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additive="base">
                                        <p:cTn id="19" dur="500" fill="hold"/>
                                        <p:tgtEl>
                                          <p:spTgt spid="737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additive="base">
                                        <p:cTn id="25" dur="500" fill="hold"/>
                                        <p:tgtEl>
                                          <p:spTgt spid="737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additive="base">
                                        <p:cTn id="31" dur="500" fill="hold"/>
                                        <p:tgtEl>
                                          <p:spTgt spid="737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37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additive="base">
                                        <p:cTn id="37" dur="500" fill="hold"/>
                                        <p:tgtEl>
                                          <p:spTgt spid="737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37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3731">
                                            <p:txEl>
                                              <p:pRg st="6" end="6"/>
                                            </p:txEl>
                                          </p:spTgt>
                                        </p:tgtEl>
                                        <p:attrNameLst>
                                          <p:attrName>style.visibility</p:attrName>
                                        </p:attrNameLst>
                                      </p:cBhvr>
                                      <p:to>
                                        <p:strVal val="visible"/>
                                      </p:to>
                                    </p:set>
                                    <p:anim calcmode="lin" valueType="num">
                                      <p:cBhvr additive="base">
                                        <p:cTn id="43" dur="500" fill="hold"/>
                                        <p:tgtEl>
                                          <p:spTgt spid="737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37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Early Jewish Sources</a:t>
            </a:r>
          </a:p>
        </p:txBody>
      </p:sp>
      <p:sp>
        <p:nvSpPr>
          <p:cNvPr id="76803" name="Rectangle 3"/>
          <p:cNvSpPr>
            <a:spLocks noGrp="1" noChangeArrowheads="1"/>
          </p:cNvSpPr>
          <p:nvPr>
            <p:ph type="body" idx="1"/>
          </p:nvPr>
        </p:nvSpPr>
        <p:spPr/>
        <p:txBody>
          <a:bodyPr/>
          <a:lstStyle/>
          <a:p>
            <a:r>
              <a:rPr lang="en-US" altLang="en-US"/>
              <a:t>Josephus, </a:t>
            </a:r>
            <a:r>
              <a:rPr lang="en-US" altLang="en-US" i="1"/>
              <a:t>Antiquities of the Jews</a:t>
            </a:r>
            <a:endParaRPr lang="en-US" altLang="en-US"/>
          </a:p>
          <a:p>
            <a:pPr lvl="1"/>
            <a:r>
              <a:rPr lang="en-US" altLang="en-US"/>
              <a:t>Participant on both sides of the Jewish War (66-73)</a:t>
            </a:r>
          </a:p>
          <a:p>
            <a:r>
              <a:rPr lang="en-US" altLang="en-US"/>
              <a:t>Agapius, </a:t>
            </a:r>
            <a:r>
              <a:rPr lang="en-US" altLang="en-US" i="1"/>
              <a:t>Universal History</a:t>
            </a:r>
            <a:endParaRPr lang="en-US" altLang="en-US"/>
          </a:p>
          <a:p>
            <a:pPr lvl="1"/>
            <a:r>
              <a:rPr lang="en-US" altLang="en-US"/>
              <a:t>Condensation of Josephus in Arabic, 10</a:t>
            </a:r>
            <a:r>
              <a:rPr lang="en-US" altLang="en-US" baseline="30000"/>
              <a:t>th</a:t>
            </a:r>
            <a:r>
              <a:rPr lang="en-US" altLang="en-US"/>
              <a:t> century</a:t>
            </a:r>
          </a:p>
          <a:p>
            <a:r>
              <a:rPr lang="en-US" altLang="en-US"/>
              <a:t>Babylonian Talmud, </a:t>
            </a:r>
            <a:r>
              <a:rPr lang="en-US" altLang="en-US" i="1"/>
              <a:t>Sanhedrin</a:t>
            </a:r>
            <a:endParaRPr lang="en-US" altLang="en-US"/>
          </a:p>
          <a:p>
            <a:pPr lvl="1"/>
            <a:r>
              <a:rPr lang="en-US" altLang="en-US"/>
              <a:t>References to "Ben Pantera"</a:t>
            </a:r>
          </a:p>
          <a:p>
            <a:pPr lvl="1"/>
            <a:r>
              <a:rPr lang="en-US" altLang="en-US"/>
              <a:t>A tradition from the period 70-200 </a:t>
            </a:r>
          </a:p>
        </p:txBody>
      </p:sp>
    </p:spTree>
    <p:custDataLst>
      <p:tags r:id="rId1"/>
    </p:custDataLst>
  </p:cSld>
  <p:clrMapOvr>
    <a:masterClrMapping/>
  </p:clrMapOvr>
  <p:transition advTm="1745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6803">
                                            <p:txEl>
                                              <p:pRg st="1" end="1"/>
                                            </p:txEl>
                                          </p:spTgt>
                                        </p:tgtEl>
                                        <p:attrNameLst>
                                          <p:attrName>style.visibility</p:attrName>
                                        </p:attrNameLst>
                                      </p:cBhvr>
                                      <p:to>
                                        <p:strVal val="visible"/>
                                      </p:to>
                                    </p:set>
                                    <p:anim calcmode="lin" valueType="num">
                                      <p:cBhvr additive="base">
                                        <p:cTn id="13"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additive="base">
                                        <p:cTn id="19" dur="500" fill="hold"/>
                                        <p:tgtEl>
                                          <p:spTgt spid="768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68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6803">
                                            <p:txEl>
                                              <p:pRg st="3" end="3"/>
                                            </p:txEl>
                                          </p:spTgt>
                                        </p:tgtEl>
                                        <p:attrNameLst>
                                          <p:attrName>style.visibility</p:attrName>
                                        </p:attrNameLst>
                                      </p:cBhvr>
                                      <p:to>
                                        <p:strVal val="visible"/>
                                      </p:to>
                                    </p:set>
                                    <p:anim calcmode="lin" valueType="num">
                                      <p:cBhvr additive="base">
                                        <p:cTn id="25"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68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 calcmode="lin" valueType="num">
                                      <p:cBhvr additive="base">
                                        <p:cTn id="31"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6803">
                                            <p:txEl>
                                              <p:pRg st="5" end="5"/>
                                            </p:txEl>
                                          </p:spTgt>
                                        </p:tgtEl>
                                        <p:attrNameLst>
                                          <p:attrName>style.visibility</p:attrName>
                                        </p:attrNameLst>
                                      </p:cBhvr>
                                      <p:to>
                                        <p:strVal val="visible"/>
                                      </p:to>
                                    </p:set>
                                    <p:anim calcmode="lin" valueType="num">
                                      <p:cBhvr additive="base">
                                        <p:cTn id="37" dur="500" fill="hold"/>
                                        <p:tgtEl>
                                          <p:spTgt spid="768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68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6803">
                                            <p:txEl>
                                              <p:pRg st="6" end="6"/>
                                            </p:txEl>
                                          </p:spTgt>
                                        </p:tgtEl>
                                        <p:attrNameLst>
                                          <p:attrName>style.visibility</p:attrName>
                                        </p:attrNameLst>
                                      </p:cBhvr>
                                      <p:to>
                                        <p:strVal val="visible"/>
                                      </p:to>
                                    </p:set>
                                    <p:anim calcmode="lin" valueType="num">
                                      <p:cBhvr additive="base">
                                        <p:cTn id="43" dur="500" fill="hold"/>
                                        <p:tgtEl>
                                          <p:spTgt spid="7680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680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en-US"/>
              <a:t>Josephus, Antiquities 18.63-64</a:t>
            </a:r>
          </a:p>
        </p:txBody>
      </p:sp>
      <p:sp>
        <p:nvSpPr>
          <p:cNvPr id="77827" name="Text Box 3"/>
          <p:cNvSpPr txBox="1">
            <a:spLocks noChangeArrowheads="1"/>
          </p:cNvSpPr>
          <p:nvPr/>
        </p:nvSpPr>
        <p:spPr bwMode="auto">
          <a:xfrm>
            <a:off x="457200" y="2133600"/>
            <a:ext cx="8153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About this time there lived Jesus, a wise man, if indeed one ought to call him a man.  For he was one who wrought surprising feats and was a teacher of such people as accept the truth gladly.  He won over many Jews and many of the Greeks.  He was the Messiah.  When Pilate, on hearing him accused by men of highest standing among us, had condemned him to be crucified, those who had in the first place come to love him did not give up their affection for him.  On the third day he appeared to them restored to life, for the prophets had prophesied these and countless other marvelous things about him.</a:t>
            </a:r>
          </a:p>
        </p:txBody>
      </p:sp>
    </p:spTree>
    <p:custDataLst>
      <p:tags r:id="rId1"/>
    </p:custDataLst>
  </p:cSld>
  <p:clrMapOvr>
    <a:masterClrMapping/>
  </p:clrMapOvr>
  <p:transition advTm="889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checkerboard(across)">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Agapius, Universal History</a:t>
            </a:r>
          </a:p>
        </p:txBody>
      </p:sp>
      <p:sp>
        <p:nvSpPr>
          <p:cNvPr id="78851" name="Text Box 3"/>
          <p:cNvSpPr txBox="1">
            <a:spLocks noChangeArrowheads="1"/>
          </p:cNvSpPr>
          <p:nvPr/>
        </p:nvSpPr>
        <p:spPr bwMode="auto">
          <a:xfrm>
            <a:off x="533400" y="2133600"/>
            <a:ext cx="8001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Similarly Josephus the Hebrew….  At this time there was a wise man who was called Jesus.  His conduct was good and he was known to be virtuous.  And many people from among the Jews and the other nations became his disciples.  Pilate condemned him to be crucified and to die.  But those who had become his disciples did not abandon his discipleship.  They reported that he had appeared to them three days after his crucifixion, and that he was alive; accordingly he was perhaps the Messiah, concerning whom the prophets have recounted wonders.</a:t>
            </a:r>
          </a:p>
        </p:txBody>
      </p:sp>
    </p:spTree>
    <p:custDataLst>
      <p:tags r:id="rId1"/>
    </p:custDataLst>
  </p:cSld>
  <p:clrMapOvr>
    <a:masterClrMapping/>
  </p:clrMapOvr>
  <p:transition advTm="995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checkerboard(across)">
                                      <p:cBhvr>
                                        <p:cTn id="7" dur="500"/>
                                        <p:tgtEl>
                                          <p:spTgt spid="78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en-US"/>
              <a:t>Babylonian Talmud and Celsus</a:t>
            </a:r>
          </a:p>
        </p:txBody>
      </p:sp>
      <p:sp>
        <p:nvSpPr>
          <p:cNvPr id="79875" name="Rectangle 3"/>
          <p:cNvSpPr>
            <a:spLocks noGrp="1" noChangeArrowheads="1"/>
          </p:cNvSpPr>
          <p:nvPr>
            <p:ph type="body" idx="1"/>
          </p:nvPr>
        </p:nvSpPr>
        <p:spPr/>
        <p:txBody>
          <a:bodyPr/>
          <a:lstStyle/>
          <a:p>
            <a:r>
              <a:rPr lang="en-US" altLang="en-US"/>
              <a:t>The Babylonian Talmud and other early Jewish literature occasionally refer to an opponent named "Ben Pantera."</a:t>
            </a:r>
          </a:p>
          <a:p>
            <a:r>
              <a:rPr lang="en-US" altLang="en-US"/>
              <a:t>The pagan author Celsus (c150), in his anti-Christian work </a:t>
            </a:r>
            <a:r>
              <a:rPr lang="en-US" altLang="en-US" i="1"/>
              <a:t>The True Account</a:t>
            </a:r>
            <a:r>
              <a:rPr lang="en-US" altLang="en-US"/>
              <a:t>, says that Jewish sources claim Jesus is the illegitimate son of a Roman soldier Pantera and the Jewish girl Mary.</a:t>
            </a:r>
          </a:p>
        </p:txBody>
      </p:sp>
    </p:spTree>
    <p:custDataLst>
      <p:tags r:id="rId1"/>
    </p:custDataLst>
  </p:cSld>
  <p:clrMapOvr>
    <a:masterClrMapping/>
  </p:clrMapOvr>
  <p:transition advTm="365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checkerboard(across)">
                                      <p:cBhvr>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checkerboard(across)">
                                      <p:cBhvr>
                                        <p:cTn id="12" dur="5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Talmud, Sanhedrin 43a</a:t>
            </a:r>
          </a:p>
        </p:txBody>
      </p:sp>
      <p:sp>
        <p:nvSpPr>
          <p:cNvPr id="80899" name="Text Box 3"/>
          <p:cNvSpPr txBox="1">
            <a:spLocks noChangeArrowheads="1"/>
          </p:cNvSpPr>
          <p:nvPr/>
        </p:nvSpPr>
        <p:spPr bwMode="auto">
          <a:xfrm>
            <a:off x="914400" y="2057400"/>
            <a:ext cx="693420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t>On the eve of Passover Yeshua was hanged.  For forty days before the execution a herald went forth and cried, </a:t>
            </a:r>
            <a:r>
              <a:rPr lang="en-US" altLang="en-US" sz="2800">
                <a:cs typeface="Times New Roman" pitchFamily="18" charset="0"/>
              </a:rPr>
              <a:t>"</a:t>
            </a:r>
            <a:r>
              <a:rPr lang="en-US" altLang="en-US" sz="2800"/>
              <a:t>He is going to be stoned because he has practiced sorcery and enticed Israel to apostasy.  Anyone who can say anything in his favor, let him come forward and plead on his behalf.</a:t>
            </a:r>
            <a:r>
              <a:rPr lang="en-US" altLang="en-US" sz="2800">
                <a:cs typeface="Times New Roman" pitchFamily="18" charset="0"/>
              </a:rPr>
              <a:t>"</a:t>
            </a:r>
            <a:r>
              <a:rPr lang="en-US" altLang="en-US" sz="2800"/>
              <a:t>  But since nothing was brought forward in his favor he was hanged on the eve of Passover.</a:t>
            </a:r>
          </a:p>
        </p:txBody>
      </p:sp>
    </p:spTree>
    <p:custDataLst>
      <p:tags r:id="rId1"/>
    </p:custDataLst>
  </p:cSld>
  <p:clrMapOvr>
    <a:masterClrMapping/>
  </p:clrMapOvr>
  <p:transition advTm="307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checkerboard(across)">
                                      <p:cBhvr>
                                        <p:cTn id="7" dur="5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Summary on Jewish Sources</a:t>
            </a:r>
          </a:p>
        </p:txBody>
      </p:sp>
      <p:sp>
        <p:nvSpPr>
          <p:cNvPr id="81923" name="Rectangle 3"/>
          <p:cNvSpPr>
            <a:spLocks noGrp="1" noChangeArrowheads="1"/>
          </p:cNvSpPr>
          <p:nvPr>
            <p:ph type="body" idx="1"/>
          </p:nvPr>
        </p:nvSpPr>
        <p:spPr/>
        <p:txBody>
          <a:bodyPr/>
          <a:lstStyle/>
          <a:p>
            <a:pPr>
              <a:lnSpc>
                <a:spcPct val="90000"/>
              </a:lnSpc>
            </a:pPr>
            <a:r>
              <a:rPr lang="en-US" altLang="en-US" sz="2800"/>
              <a:t>Jesus lived in Judea during the rule of Pontius Pilate.</a:t>
            </a:r>
          </a:p>
          <a:p>
            <a:pPr>
              <a:lnSpc>
                <a:spcPct val="90000"/>
              </a:lnSpc>
            </a:pPr>
            <a:r>
              <a:rPr lang="en-US" altLang="en-US" sz="2800"/>
              <a:t>His birth was alleged to be unusual, illegitimate.</a:t>
            </a:r>
          </a:p>
          <a:p>
            <a:pPr>
              <a:lnSpc>
                <a:spcPct val="90000"/>
              </a:lnSpc>
            </a:pPr>
            <a:r>
              <a:rPr lang="en-US" altLang="en-US" sz="2800"/>
              <a:t>His character was controversial.</a:t>
            </a:r>
          </a:p>
          <a:p>
            <a:pPr>
              <a:lnSpc>
                <a:spcPct val="90000"/>
              </a:lnSpc>
            </a:pPr>
            <a:r>
              <a:rPr lang="en-US" altLang="en-US" sz="2800"/>
              <a:t>He worked miracles, also controversial.</a:t>
            </a:r>
          </a:p>
          <a:p>
            <a:pPr>
              <a:lnSpc>
                <a:spcPct val="90000"/>
              </a:lnSpc>
            </a:pPr>
            <a:r>
              <a:rPr lang="en-US" altLang="en-US" sz="2800"/>
              <a:t>He gathered followers, who considered him the Messiah.</a:t>
            </a:r>
          </a:p>
          <a:p>
            <a:pPr>
              <a:lnSpc>
                <a:spcPct val="90000"/>
              </a:lnSpc>
            </a:pPr>
            <a:r>
              <a:rPr lang="en-US" altLang="en-US" sz="2800"/>
              <a:t>He was condemned by Pilate, accused by Jews.</a:t>
            </a:r>
          </a:p>
          <a:p>
            <a:pPr>
              <a:lnSpc>
                <a:spcPct val="90000"/>
              </a:lnSpc>
            </a:pPr>
            <a:r>
              <a:rPr lang="en-US" altLang="en-US" sz="2800"/>
              <a:t>He was hanged/crucified on Passover eve.</a:t>
            </a:r>
          </a:p>
          <a:p>
            <a:pPr>
              <a:lnSpc>
                <a:spcPct val="90000"/>
              </a:lnSpc>
            </a:pPr>
            <a:r>
              <a:rPr lang="en-US" altLang="en-US" sz="2800"/>
              <a:t>His resurrection was reported on the third day.</a:t>
            </a:r>
          </a:p>
        </p:txBody>
      </p:sp>
    </p:spTree>
    <p:custDataLst>
      <p:tags r:id="rId1"/>
    </p:custDataLst>
  </p:cSld>
  <p:clrMapOvr>
    <a:masterClrMapping/>
  </p:clrMapOvr>
  <p:transition advTm="15713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3">
                                            <p:txEl>
                                              <p:pRg st="3" end="3"/>
                                            </p:txEl>
                                          </p:spTgt>
                                        </p:tgtEl>
                                        <p:attrNameLst>
                                          <p:attrName>style.visibility</p:attrName>
                                        </p:attrNameLst>
                                      </p:cBhvr>
                                      <p:to>
                                        <p:strVal val="visible"/>
                                      </p:to>
                                    </p:set>
                                    <p:anim calcmode="lin" valueType="num">
                                      <p:cBhvr additive="base">
                                        <p:cTn id="25" dur="500" fill="hold"/>
                                        <p:tgtEl>
                                          <p:spTgt spid="819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23">
                                            <p:txEl>
                                              <p:pRg st="4" end="4"/>
                                            </p:txEl>
                                          </p:spTgt>
                                        </p:tgtEl>
                                        <p:attrNameLst>
                                          <p:attrName>style.visibility</p:attrName>
                                        </p:attrNameLst>
                                      </p:cBhvr>
                                      <p:to>
                                        <p:strVal val="visible"/>
                                      </p:to>
                                    </p:set>
                                    <p:anim calcmode="lin" valueType="num">
                                      <p:cBhvr additive="base">
                                        <p:cTn id="31" dur="500" fill="hold"/>
                                        <p:tgtEl>
                                          <p:spTgt spid="819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23">
                                            <p:txEl>
                                              <p:pRg st="5" end="5"/>
                                            </p:txEl>
                                          </p:spTgt>
                                        </p:tgtEl>
                                        <p:attrNameLst>
                                          <p:attrName>style.visibility</p:attrName>
                                        </p:attrNameLst>
                                      </p:cBhvr>
                                      <p:to>
                                        <p:strVal val="visible"/>
                                      </p:to>
                                    </p:set>
                                    <p:anim calcmode="lin" valueType="num">
                                      <p:cBhvr additive="base">
                                        <p:cTn id="37" dur="500" fill="hold"/>
                                        <p:tgtEl>
                                          <p:spTgt spid="819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19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1923">
                                            <p:txEl>
                                              <p:pRg st="6" end="6"/>
                                            </p:txEl>
                                          </p:spTgt>
                                        </p:tgtEl>
                                        <p:attrNameLst>
                                          <p:attrName>style.visibility</p:attrName>
                                        </p:attrNameLst>
                                      </p:cBhvr>
                                      <p:to>
                                        <p:strVal val="visible"/>
                                      </p:to>
                                    </p:set>
                                    <p:anim calcmode="lin" valueType="num">
                                      <p:cBhvr additive="base">
                                        <p:cTn id="43" dur="500" fill="hold"/>
                                        <p:tgtEl>
                                          <p:spTgt spid="8192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19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23">
                                            <p:txEl>
                                              <p:pRg st="7" end="7"/>
                                            </p:txEl>
                                          </p:spTgt>
                                        </p:tgtEl>
                                        <p:attrNameLst>
                                          <p:attrName>style.visibility</p:attrName>
                                        </p:attrNameLst>
                                      </p:cBhvr>
                                      <p:to>
                                        <p:strVal val="visible"/>
                                      </p:to>
                                    </p:set>
                                    <p:anim calcmode="lin" valueType="num">
                                      <p:cBhvr additive="base">
                                        <p:cTn id="49" dur="500" fill="hold"/>
                                        <p:tgtEl>
                                          <p:spTgt spid="8192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19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Early Christian Sources</a:t>
            </a:r>
          </a:p>
        </p:txBody>
      </p:sp>
      <p:sp>
        <p:nvSpPr>
          <p:cNvPr id="82947" name="Rectangle 3"/>
          <p:cNvSpPr>
            <a:spLocks noGrp="1" noChangeArrowheads="1"/>
          </p:cNvSpPr>
          <p:nvPr>
            <p:ph type="body" sz="half" idx="1"/>
          </p:nvPr>
        </p:nvSpPr>
        <p:spPr/>
        <p:txBody>
          <a:bodyPr/>
          <a:lstStyle/>
          <a:p>
            <a:r>
              <a:rPr lang="en-US" altLang="en-US" sz="2800"/>
              <a:t>The Gospels</a:t>
            </a:r>
          </a:p>
          <a:p>
            <a:pPr lvl="1"/>
            <a:r>
              <a:rPr lang="en-US" altLang="en-US" sz="2400"/>
              <a:t>Matthew</a:t>
            </a:r>
          </a:p>
          <a:p>
            <a:pPr lvl="1"/>
            <a:r>
              <a:rPr lang="en-US" altLang="en-US" sz="2400"/>
              <a:t>Mark</a:t>
            </a:r>
          </a:p>
          <a:p>
            <a:pPr lvl="1"/>
            <a:r>
              <a:rPr lang="en-US" altLang="en-US" sz="2400"/>
              <a:t>Luke</a:t>
            </a:r>
          </a:p>
          <a:p>
            <a:pPr lvl="1"/>
            <a:r>
              <a:rPr lang="en-US" altLang="en-US" sz="2400"/>
              <a:t>John</a:t>
            </a:r>
          </a:p>
          <a:p>
            <a:r>
              <a:rPr lang="en-US" altLang="en-US" sz="2800"/>
              <a:t>The Letters of Paul</a:t>
            </a:r>
          </a:p>
          <a:p>
            <a:pPr lvl="1"/>
            <a:r>
              <a:rPr lang="en-US" altLang="en-US" sz="2400"/>
              <a:t>An early opponent of Xy</a:t>
            </a:r>
          </a:p>
          <a:p>
            <a:pPr lvl="1"/>
            <a:r>
              <a:rPr lang="en-US" altLang="en-US" sz="2400"/>
              <a:t>Became a Xn when Jesus appeared to him</a:t>
            </a:r>
          </a:p>
        </p:txBody>
      </p:sp>
      <p:pic>
        <p:nvPicPr>
          <p:cNvPr id="82950" name="Picture 6" descr="Paul"/>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30813" y="1981200"/>
            <a:ext cx="2643187"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51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947">
                                            <p:txEl>
                                              <p:pRg st="4" end="4"/>
                                            </p:txEl>
                                          </p:spTgt>
                                        </p:tgtEl>
                                        <p:attrNameLst>
                                          <p:attrName>style.visibility</p:attrName>
                                        </p:attrNameLst>
                                      </p:cBhvr>
                                      <p:to>
                                        <p:strVal val="visible"/>
                                      </p:to>
                                    </p:set>
                                    <p:anim calcmode="lin" valueType="num">
                                      <p:cBhvr additive="base">
                                        <p:cTn id="31" dur="5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947">
                                            <p:txEl>
                                              <p:pRg st="5" end="5"/>
                                            </p:txEl>
                                          </p:spTgt>
                                        </p:tgtEl>
                                        <p:attrNameLst>
                                          <p:attrName>style.visibility</p:attrName>
                                        </p:attrNameLst>
                                      </p:cBhvr>
                                      <p:to>
                                        <p:strVal val="visible"/>
                                      </p:to>
                                    </p:set>
                                    <p:anim calcmode="lin" valueType="num">
                                      <p:cBhvr additive="base">
                                        <p:cTn id="37"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29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947">
                                            <p:txEl>
                                              <p:pRg st="6" end="6"/>
                                            </p:txEl>
                                          </p:spTgt>
                                        </p:tgtEl>
                                        <p:attrNameLst>
                                          <p:attrName>style.visibility</p:attrName>
                                        </p:attrNameLst>
                                      </p:cBhvr>
                                      <p:to>
                                        <p:strVal val="visible"/>
                                      </p:to>
                                    </p:set>
                                    <p:anim calcmode="lin" valueType="num">
                                      <p:cBhvr additive="base">
                                        <p:cTn id="43" dur="500" fill="hold"/>
                                        <p:tgtEl>
                                          <p:spTgt spid="829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29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947">
                                            <p:txEl>
                                              <p:pRg st="7" end="7"/>
                                            </p:txEl>
                                          </p:spTgt>
                                        </p:tgtEl>
                                        <p:attrNameLst>
                                          <p:attrName>style.visibility</p:attrName>
                                        </p:attrNameLst>
                                      </p:cBhvr>
                                      <p:to>
                                        <p:strVal val="visible"/>
                                      </p:to>
                                    </p:set>
                                    <p:anim calcmode="lin" valueType="num">
                                      <p:cBhvr additive="base">
                                        <p:cTn id="49" dur="500" fill="hold"/>
                                        <p:tgtEl>
                                          <p:spTgt spid="8294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29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a:t>Paul, Letters</a:t>
            </a:r>
          </a:p>
        </p:txBody>
      </p:sp>
      <p:sp>
        <p:nvSpPr>
          <p:cNvPr id="83971" name="Rectangle 3"/>
          <p:cNvSpPr>
            <a:spLocks noGrp="1" noChangeArrowheads="1"/>
          </p:cNvSpPr>
          <p:nvPr>
            <p:ph type="body" idx="1"/>
          </p:nvPr>
        </p:nvSpPr>
        <p:spPr/>
        <p:txBody>
          <a:bodyPr/>
          <a:lstStyle/>
          <a:p>
            <a:r>
              <a:rPr lang="en-US" altLang="en-US" sz="2800"/>
              <a:t>Jesus is God.</a:t>
            </a:r>
          </a:p>
          <a:p>
            <a:r>
              <a:rPr lang="en-US" altLang="en-US" sz="2800"/>
              <a:t>He is also human, a descendant of David.</a:t>
            </a:r>
          </a:p>
          <a:p>
            <a:r>
              <a:rPr lang="en-US" altLang="en-US" sz="2800"/>
              <a:t>He had brothers, including James.</a:t>
            </a:r>
          </a:p>
          <a:p>
            <a:r>
              <a:rPr lang="en-US" altLang="en-US" sz="2800"/>
              <a:t>Jesus taught, and appointed apostles.</a:t>
            </a:r>
          </a:p>
          <a:p>
            <a:r>
              <a:rPr lang="en-US" altLang="en-US" sz="2800"/>
              <a:t>He instituted the Lord's Supper.</a:t>
            </a:r>
          </a:p>
          <a:p>
            <a:r>
              <a:rPr lang="en-US" altLang="en-US" sz="2800"/>
              <a:t>He was killed by rulers.</a:t>
            </a:r>
          </a:p>
          <a:p>
            <a:r>
              <a:rPr lang="en-US" altLang="en-US" sz="2800"/>
              <a:t>He rose from the dead on the third day.</a:t>
            </a:r>
          </a:p>
          <a:p>
            <a:r>
              <a:rPr lang="en-US" altLang="en-US" sz="2800"/>
              <a:t>He has ascended to heaven.</a:t>
            </a:r>
          </a:p>
        </p:txBody>
      </p:sp>
      <p:pic>
        <p:nvPicPr>
          <p:cNvPr id="83972" name="Picture 4" descr="StPa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57200"/>
            <a:ext cx="1817688" cy="2286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567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additive="base">
                                        <p:cTn id="25"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3971">
                                            <p:txEl>
                                              <p:pRg st="4" end="4"/>
                                            </p:txEl>
                                          </p:spTgt>
                                        </p:tgtEl>
                                        <p:attrNameLst>
                                          <p:attrName>style.visibility</p:attrName>
                                        </p:attrNameLst>
                                      </p:cBhvr>
                                      <p:to>
                                        <p:strVal val="visible"/>
                                      </p:to>
                                    </p:set>
                                    <p:anim calcmode="lin" valueType="num">
                                      <p:cBhvr additive="base">
                                        <p:cTn id="31" dur="500" fill="hold"/>
                                        <p:tgtEl>
                                          <p:spTgt spid="839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39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3971">
                                            <p:txEl>
                                              <p:pRg st="5" end="5"/>
                                            </p:txEl>
                                          </p:spTgt>
                                        </p:tgtEl>
                                        <p:attrNameLst>
                                          <p:attrName>style.visibility</p:attrName>
                                        </p:attrNameLst>
                                      </p:cBhvr>
                                      <p:to>
                                        <p:strVal val="visible"/>
                                      </p:to>
                                    </p:set>
                                    <p:anim calcmode="lin" valueType="num">
                                      <p:cBhvr additive="base">
                                        <p:cTn id="37" dur="500" fill="hold"/>
                                        <p:tgtEl>
                                          <p:spTgt spid="839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39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3971">
                                            <p:txEl>
                                              <p:pRg st="6" end="6"/>
                                            </p:txEl>
                                          </p:spTgt>
                                        </p:tgtEl>
                                        <p:attrNameLst>
                                          <p:attrName>style.visibility</p:attrName>
                                        </p:attrNameLst>
                                      </p:cBhvr>
                                      <p:to>
                                        <p:strVal val="visible"/>
                                      </p:to>
                                    </p:set>
                                    <p:anim calcmode="lin" valueType="num">
                                      <p:cBhvr additive="base">
                                        <p:cTn id="43" dur="500" fill="hold"/>
                                        <p:tgtEl>
                                          <p:spTgt spid="839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39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3971">
                                            <p:txEl>
                                              <p:pRg st="7" end="7"/>
                                            </p:txEl>
                                          </p:spTgt>
                                        </p:tgtEl>
                                        <p:attrNameLst>
                                          <p:attrName>style.visibility</p:attrName>
                                        </p:attrNameLst>
                                      </p:cBhvr>
                                      <p:to>
                                        <p:strVal val="visible"/>
                                      </p:to>
                                    </p:set>
                                    <p:anim calcmode="lin" valueType="num">
                                      <p:cBhvr additive="base">
                                        <p:cTn id="49" dur="500" fill="hold"/>
                                        <p:tgtEl>
                                          <p:spTgt spid="839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8397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Conclusions</a:t>
            </a:r>
          </a:p>
        </p:txBody>
      </p:sp>
      <p:sp>
        <p:nvSpPr>
          <p:cNvPr id="84995" name="Rectangle 3"/>
          <p:cNvSpPr>
            <a:spLocks noGrp="1" noChangeArrowheads="1"/>
          </p:cNvSpPr>
          <p:nvPr>
            <p:ph type="body" idx="1"/>
          </p:nvPr>
        </p:nvSpPr>
        <p:spPr/>
        <p:txBody>
          <a:bodyPr/>
          <a:lstStyle/>
          <a:p>
            <a:pPr>
              <a:lnSpc>
                <a:spcPct val="90000"/>
              </a:lnSpc>
            </a:pPr>
            <a:r>
              <a:rPr lang="en-US" altLang="en-US" sz="2800"/>
              <a:t>The earliest sources, though they disagree in their estimation of Jesus, agree on several items which moderns often wish to reject:</a:t>
            </a:r>
          </a:p>
          <a:p>
            <a:pPr lvl="1">
              <a:lnSpc>
                <a:spcPct val="90000"/>
              </a:lnSpc>
            </a:pPr>
            <a:r>
              <a:rPr lang="en-US" altLang="en-US"/>
              <a:t>Jesus made a Messianic claim.</a:t>
            </a:r>
          </a:p>
          <a:p>
            <a:pPr lvl="1">
              <a:lnSpc>
                <a:spcPct val="90000"/>
              </a:lnSpc>
            </a:pPr>
            <a:r>
              <a:rPr lang="en-US" altLang="en-US"/>
              <a:t>Jesus worked miracles.</a:t>
            </a:r>
          </a:p>
          <a:p>
            <a:pPr lvl="1">
              <a:lnSpc>
                <a:spcPct val="90000"/>
              </a:lnSpc>
            </a:pPr>
            <a:r>
              <a:rPr lang="en-US" altLang="en-US"/>
              <a:t>Jesus was put to death by Roman-Jewish collaboration.</a:t>
            </a:r>
          </a:p>
          <a:p>
            <a:pPr>
              <a:lnSpc>
                <a:spcPct val="90000"/>
              </a:lnSpc>
            </a:pPr>
            <a:r>
              <a:rPr lang="en-US" altLang="en-US" sz="2800"/>
              <a:t>One can reject miracles only by discarding the very evidence from antiquity that points most strongly in this direction.</a:t>
            </a:r>
          </a:p>
        </p:txBody>
      </p:sp>
    </p:spTree>
    <p:custDataLst>
      <p:tags r:id="rId1"/>
    </p:custDataLst>
  </p:cSld>
  <p:clrMapOvr>
    <a:masterClrMapping/>
  </p:clrMapOvr>
  <p:transition advTm="13798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5">
                                            <p:txEl>
                                              <p:pRg st="3" end="3"/>
                                            </p:txEl>
                                          </p:spTgt>
                                        </p:tgtEl>
                                        <p:attrNameLst>
                                          <p:attrName>style.visibility</p:attrName>
                                        </p:attrNameLst>
                                      </p:cBhvr>
                                      <p:to>
                                        <p:strVal val="visible"/>
                                      </p:to>
                                    </p:set>
                                    <p:anim calcmode="lin" valueType="num">
                                      <p:cBhvr additive="base">
                                        <p:cTn id="25" dur="500" fill="hold"/>
                                        <p:tgtEl>
                                          <p:spTgt spid="849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4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4995">
                                            <p:txEl>
                                              <p:pRg st="4" end="4"/>
                                            </p:txEl>
                                          </p:spTgt>
                                        </p:tgtEl>
                                        <p:attrNameLst>
                                          <p:attrName>style.visibility</p:attrName>
                                        </p:attrNameLst>
                                      </p:cBhvr>
                                      <p:to>
                                        <p:strVal val="visible"/>
                                      </p:to>
                                    </p:set>
                                    <p:anim calcmode="lin" valueType="num">
                                      <p:cBhvr additive="base">
                                        <p:cTn id="31" dur="500" fill="hold"/>
                                        <p:tgtEl>
                                          <p:spTgt spid="849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49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en-US" altLang="en-US"/>
              <a:t>Some Recent Examples</a:t>
            </a:r>
          </a:p>
        </p:txBody>
      </p:sp>
      <p:sp>
        <p:nvSpPr>
          <p:cNvPr id="57347" name="Rectangle 1027"/>
          <p:cNvSpPr>
            <a:spLocks noGrp="1" noChangeArrowheads="1"/>
          </p:cNvSpPr>
          <p:nvPr>
            <p:ph type="body" sz="half" idx="1"/>
          </p:nvPr>
        </p:nvSpPr>
        <p:spPr/>
        <p:txBody>
          <a:bodyPr/>
          <a:lstStyle/>
          <a:p>
            <a:r>
              <a:rPr lang="en-US" altLang="en-US" sz="2800"/>
              <a:t>The Last Temptation of Christ</a:t>
            </a:r>
          </a:p>
          <a:p>
            <a:r>
              <a:rPr lang="en-US" altLang="en-US" sz="2800"/>
              <a:t>Jesus Christ Superstar</a:t>
            </a:r>
          </a:p>
          <a:p>
            <a:r>
              <a:rPr lang="en-US" altLang="en-US" sz="2800"/>
              <a:t>The Passover Plot</a:t>
            </a:r>
          </a:p>
          <a:p>
            <a:r>
              <a:rPr lang="en-US" altLang="en-US" sz="2800"/>
              <a:t>The Sacred Mushroom &amp; the Cross</a:t>
            </a:r>
          </a:p>
          <a:p>
            <a:r>
              <a:rPr lang="en-US" altLang="en-US" sz="2800"/>
              <a:t>Jesus the Magician</a:t>
            </a:r>
          </a:p>
          <a:p>
            <a:r>
              <a:rPr lang="en-US" altLang="en-US" sz="2800"/>
              <a:t>The DaVinci Code</a:t>
            </a:r>
          </a:p>
        </p:txBody>
      </p:sp>
      <p:pic>
        <p:nvPicPr>
          <p:cNvPr id="57350" name="Picture 1030" descr="deadchris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058988"/>
            <a:ext cx="3810000" cy="3957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4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checkerboard(across)">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 calcmode="lin" valueType="num">
                                      <p:cBhvr additive="base">
                                        <p:cTn id="12"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7347">
                                            <p:txEl>
                                              <p:pRg st="1" end="1"/>
                                            </p:txEl>
                                          </p:spTgt>
                                        </p:tgtEl>
                                        <p:attrNameLst>
                                          <p:attrName>style.visibility</p:attrName>
                                        </p:attrNameLst>
                                      </p:cBhvr>
                                      <p:to>
                                        <p:strVal val="visible"/>
                                      </p:to>
                                    </p:set>
                                    <p:anim calcmode="lin" valueType="num">
                                      <p:cBhvr additive="base">
                                        <p:cTn id="18"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7347">
                                            <p:txEl>
                                              <p:pRg st="2" end="2"/>
                                            </p:txEl>
                                          </p:spTgt>
                                        </p:tgtEl>
                                        <p:attrNameLst>
                                          <p:attrName>style.visibility</p:attrName>
                                        </p:attrNameLst>
                                      </p:cBhvr>
                                      <p:to>
                                        <p:strVal val="visible"/>
                                      </p:to>
                                    </p:set>
                                    <p:anim calcmode="lin" valueType="num">
                                      <p:cBhvr additive="base">
                                        <p:cTn id="24"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7347">
                                            <p:txEl>
                                              <p:pRg st="3" end="3"/>
                                            </p:txEl>
                                          </p:spTgt>
                                        </p:tgtEl>
                                        <p:attrNameLst>
                                          <p:attrName>style.visibility</p:attrName>
                                        </p:attrNameLst>
                                      </p:cBhvr>
                                      <p:to>
                                        <p:strVal val="visible"/>
                                      </p:to>
                                    </p:set>
                                    <p:anim calcmode="lin" valueType="num">
                                      <p:cBhvr additive="base">
                                        <p:cTn id="30"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7347">
                                            <p:txEl>
                                              <p:pRg st="4" end="4"/>
                                            </p:txEl>
                                          </p:spTgt>
                                        </p:tgtEl>
                                        <p:attrNameLst>
                                          <p:attrName>style.visibility</p:attrName>
                                        </p:attrNameLst>
                                      </p:cBhvr>
                                      <p:to>
                                        <p:strVal val="visible"/>
                                      </p:to>
                                    </p:set>
                                    <p:anim calcmode="lin" valueType="num">
                                      <p:cBhvr additive="base">
                                        <p:cTn id="36"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7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7347">
                                            <p:txEl>
                                              <p:pRg st="5" end="5"/>
                                            </p:txEl>
                                          </p:spTgt>
                                        </p:tgtEl>
                                        <p:attrNameLst>
                                          <p:attrName>style.visibility</p:attrName>
                                        </p:attrNameLst>
                                      </p:cBhvr>
                                      <p:to>
                                        <p:strVal val="visible"/>
                                      </p:to>
                                    </p:set>
                                    <p:anim calcmode="lin" valueType="num">
                                      <p:cBhvr additive="base">
                                        <p:cTn id="42" dur="500" fill="hold"/>
                                        <p:tgtEl>
                                          <p:spTgt spid="5734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73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Conclusions</a:t>
            </a:r>
          </a:p>
        </p:txBody>
      </p:sp>
      <p:sp>
        <p:nvSpPr>
          <p:cNvPr id="86019" name="Rectangle 3"/>
          <p:cNvSpPr>
            <a:spLocks noGrp="1" noChangeArrowheads="1"/>
          </p:cNvSpPr>
          <p:nvPr>
            <p:ph type="body" idx="1"/>
          </p:nvPr>
        </p:nvSpPr>
        <p:spPr/>
        <p:txBody>
          <a:bodyPr/>
          <a:lstStyle/>
          <a:p>
            <a:pPr>
              <a:lnSpc>
                <a:spcPct val="90000"/>
              </a:lnSpc>
            </a:pPr>
            <a:r>
              <a:rPr lang="en-US" altLang="en-US"/>
              <a:t>If miracles are not rejected in advance, the Gospels look good by the methods used by</a:t>
            </a:r>
          </a:p>
          <a:p>
            <a:pPr lvl="1">
              <a:lnSpc>
                <a:spcPct val="90000"/>
              </a:lnSpc>
            </a:pPr>
            <a:r>
              <a:rPr lang="en-US" altLang="en-US"/>
              <a:t>Secular historians</a:t>
            </a:r>
          </a:p>
          <a:p>
            <a:pPr lvl="1">
              <a:lnSpc>
                <a:spcPct val="90000"/>
              </a:lnSpc>
            </a:pPr>
            <a:r>
              <a:rPr lang="en-US" altLang="en-US"/>
              <a:t>Liberal New Testament scholars</a:t>
            </a:r>
          </a:p>
          <a:p>
            <a:pPr>
              <a:lnSpc>
                <a:spcPct val="90000"/>
              </a:lnSpc>
            </a:pPr>
            <a:r>
              <a:rPr lang="en-US" altLang="en-US"/>
              <a:t>Satan's strategy?</a:t>
            </a:r>
          </a:p>
          <a:p>
            <a:pPr lvl="1">
              <a:lnSpc>
                <a:spcPct val="90000"/>
              </a:lnSpc>
            </a:pPr>
            <a:r>
              <a:rPr lang="en-US" altLang="en-US"/>
              <a:t>Keep people off balance by bringing out a new Jesus every few years.</a:t>
            </a:r>
          </a:p>
          <a:p>
            <a:pPr lvl="1">
              <a:lnSpc>
                <a:spcPct val="90000"/>
              </a:lnSpc>
            </a:pPr>
            <a:r>
              <a:rPr lang="en-US" altLang="en-US"/>
              <a:t>Keep their attention away from the historical records.</a:t>
            </a:r>
          </a:p>
        </p:txBody>
      </p:sp>
    </p:spTree>
    <p:custDataLst>
      <p:tags r:id="rId1"/>
    </p:custDataLst>
  </p:cSld>
  <p:clrMapOvr>
    <a:masterClrMapping/>
  </p:clrMapOvr>
  <p:transition advTm="1219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500" fill="hold"/>
                                        <p:tgtEl>
                                          <p:spTgt spid="860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60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6019">
                                            <p:txEl>
                                              <p:pRg st="5" end="5"/>
                                            </p:txEl>
                                          </p:spTgt>
                                        </p:tgtEl>
                                        <p:attrNameLst>
                                          <p:attrName>style.visibility</p:attrName>
                                        </p:attrNameLst>
                                      </p:cBhvr>
                                      <p:to>
                                        <p:strVal val="visible"/>
                                      </p:to>
                                    </p:set>
                                    <p:anim calcmode="lin" valueType="num">
                                      <p:cBhvr additive="base">
                                        <p:cTn id="37" dur="500" fill="hold"/>
                                        <p:tgtEl>
                                          <p:spTgt spid="860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60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C.S. Lewis' Trilemma</a:t>
            </a:r>
          </a:p>
        </p:txBody>
      </p:sp>
      <p:sp>
        <p:nvSpPr>
          <p:cNvPr id="87043" name="Text Box 3"/>
          <p:cNvSpPr txBox="1">
            <a:spLocks noChangeArrowheads="1"/>
          </p:cNvSpPr>
          <p:nvPr/>
        </p:nvSpPr>
        <p:spPr bwMode="auto">
          <a:xfrm>
            <a:off x="609600" y="2057400"/>
            <a:ext cx="79248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 am trying to prevent anyone saying the really foolish thing that people often say about [Jesus]:  </a:t>
            </a:r>
            <a:r>
              <a:rPr lang="en-US" altLang="en-US">
                <a:cs typeface="Times New Roman" pitchFamily="18" charset="0"/>
              </a:rPr>
              <a:t>"</a:t>
            </a:r>
            <a:r>
              <a:rPr lang="en-US" altLang="en-US"/>
              <a:t>I</a:t>
            </a:r>
            <a:r>
              <a:rPr lang="en-US" altLang="en-US">
                <a:cs typeface="Times New Roman" pitchFamily="18" charset="0"/>
              </a:rPr>
              <a:t>'</a:t>
            </a:r>
            <a:r>
              <a:rPr lang="en-US" altLang="en-US"/>
              <a:t>m ready to accept Jesus as a great moral teacher, but I don’t accept his claim to be God.</a:t>
            </a:r>
            <a:r>
              <a:rPr lang="en-US" altLang="en-US">
                <a:cs typeface="Times New Roman" pitchFamily="18" charset="0"/>
              </a:rPr>
              <a:t>"</a:t>
            </a:r>
            <a:r>
              <a:rPr lang="en-US" altLang="en-US"/>
              <a:t>  This is the one thing we must not say.  A man who was merely a man and said the sort of things Jesus said would not be a great moral teacher.  He would either be a lunatic – on a level with the man who says he is a poached egg – or else he would be the Devil of Hell.  You must make your choice.  Either this man was, and is, the Son of God, or else a madman or something worse.</a:t>
            </a:r>
          </a:p>
        </p:txBody>
      </p:sp>
    </p:spTree>
    <p:custDataLst>
      <p:tags r:id="rId1"/>
    </p:custDataLst>
  </p:cSld>
  <p:clrMapOvr>
    <a:masterClrMapping/>
  </p:clrMapOvr>
  <p:transition advTm="959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Effect transition="in" filter="checkerboard(across)">
                                      <p:cBhvr>
                                        <p:cTn id="7" dur="500"/>
                                        <p:tgtEl>
                                          <p:spTgt spid="87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What will you do with Jesus?</a:t>
            </a:r>
          </a:p>
        </p:txBody>
      </p:sp>
      <p:sp>
        <p:nvSpPr>
          <p:cNvPr id="88067" name="Rectangle 3"/>
          <p:cNvSpPr>
            <a:spLocks noGrp="1" noChangeArrowheads="1"/>
          </p:cNvSpPr>
          <p:nvPr>
            <p:ph type="body" sz="half" idx="1"/>
          </p:nvPr>
        </p:nvSpPr>
        <p:spPr/>
        <p:txBody>
          <a:bodyPr/>
          <a:lstStyle/>
          <a:p>
            <a:pPr>
              <a:lnSpc>
                <a:spcPct val="90000"/>
              </a:lnSpc>
            </a:pPr>
            <a:r>
              <a:rPr lang="en-US" altLang="en-US" sz="2800"/>
              <a:t>Is he:</a:t>
            </a:r>
          </a:p>
          <a:p>
            <a:pPr lvl="1">
              <a:lnSpc>
                <a:spcPct val="90000"/>
              </a:lnSpc>
            </a:pPr>
            <a:r>
              <a:rPr lang="en-US" altLang="en-US" sz="2400"/>
              <a:t>Liar?</a:t>
            </a:r>
          </a:p>
          <a:p>
            <a:pPr lvl="1">
              <a:lnSpc>
                <a:spcPct val="90000"/>
              </a:lnSpc>
            </a:pPr>
            <a:r>
              <a:rPr lang="en-US" altLang="en-US" sz="2400"/>
              <a:t>Lunatic?</a:t>
            </a:r>
          </a:p>
          <a:p>
            <a:pPr lvl="1">
              <a:lnSpc>
                <a:spcPct val="90000"/>
              </a:lnSpc>
            </a:pPr>
            <a:r>
              <a:rPr lang="en-US" altLang="en-US" sz="2400"/>
              <a:t>Lord of  all?</a:t>
            </a:r>
          </a:p>
          <a:p>
            <a:pPr>
              <a:lnSpc>
                <a:spcPct val="90000"/>
              </a:lnSpc>
            </a:pPr>
            <a:r>
              <a:rPr lang="en-US" altLang="en-US" sz="2800"/>
              <a:t>There is no place for postmodernism here:</a:t>
            </a:r>
          </a:p>
          <a:p>
            <a:pPr lvl="1">
              <a:lnSpc>
                <a:spcPct val="90000"/>
              </a:lnSpc>
            </a:pPr>
            <a:r>
              <a:rPr lang="en-US" altLang="en-US" sz="2400"/>
              <a:t>He either is, or isn't, what he claimed to be.</a:t>
            </a:r>
          </a:p>
          <a:p>
            <a:pPr lvl="1">
              <a:lnSpc>
                <a:spcPct val="90000"/>
              </a:lnSpc>
            </a:pPr>
            <a:r>
              <a:rPr lang="en-US" altLang="en-US" sz="2400"/>
              <a:t>If he is, you must face him one day.</a:t>
            </a:r>
          </a:p>
        </p:txBody>
      </p:sp>
      <p:pic>
        <p:nvPicPr>
          <p:cNvPr id="88070" name="Picture 6" descr="Christtriumph"/>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8200" y="2300288"/>
            <a:ext cx="3810000" cy="3476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95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 calcmode="lin" valueType="num">
                                      <p:cBhvr additive="base">
                                        <p:cTn id="25" dur="500" fill="hold"/>
                                        <p:tgtEl>
                                          <p:spTgt spid="880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067">
                                            <p:txEl>
                                              <p:pRg st="4" end="4"/>
                                            </p:txEl>
                                          </p:spTgt>
                                        </p:tgtEl>
                                        <p:attrNameLst>
                                          <p:attrName>style.visibility</p:attrName>
                                        </p:attrNameLst>
                                      </p:cBhvr>
                                      <p:to>
                                        <p:strVal val="visible"/>
                                      </p:to>
                                    </p:set>
                                    <p:anim calcmode="lin" valueType="num">
                                      <p:cBhvr additive="base">
                                        <p:cTn id="31" dur="500" fill="hold"/>
                                        <p:tgtEl>
                                          <p:spTgt spid="880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067">
                                            <p:txEl>
                                              <p:pRg st="5" end="5"/>
                                            </p:txEl>
                                          </p:spTgt>
                                        </p:tgtEl>
                                        <p:attrNameLst>
                                          <p:attrName>style.visibility</p:attrName>
                                        </p:attrNameLst>
                                      </p:cBhvr>
                                      <p:to>
                                        <p:strVal val="visible"/>
                                      </p:to>
                                    </p:set>
                                    <p:anim calcmode="lin" valueType="num">
                                      <p:cBhvr additive="base">
                                        <p:cTn id="37" dur="500" fill="hold"/>
                                        <p:tgtEl>
                                          <p:spTgt spid="880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0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8067">
                                            <p:txEl>
                                              <p:pRg st="6" end="6"/>
                                            </p:txEl>
                                          </p:spTgt>
                                        </p:tgtEl>
                                        <p:attrNameLst>
                                          <p:attrName>style.visibility</p:attrName>
                                        </p:attrNameLst>
                                      </p:cBhvr>
                                      <p:to>
                                        <p:strVal val="visible"/>
                                      </p:to>
                                    </p:set>
                                    <p:anim calcmode="lin" valueType="num">
                                      <p:cBhvr additive="base">
                                        <p:cTn id="43" dur="500" fill="hold"/>
                                        <p:tgtEl>
                                          <p:spTgt spid="880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80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bldLvl="2"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r>
              <a:rPr lang="en-US" altLang="en-US"/>
              <a:t>What will you do with Jesus?</a:t>
            </a:r>
          </a:p>
        </p:txBody>
      </p:sp>
      <p:sp>
        <p:nvSpPr>
          <p:cNvPr id="90115" name="Rectangle 3"/>
          <p:cNvSpPr>
            <a:spLocks noGrp="1" noChangeArrowheads="1"/>
          </p:cNvSpPr>
          <p:nvPr>
            <p:ph type="subTitle" idx="1"/>
          </p:nvPr>
        </p:nvSpPr>
        <p:spPr/>
        <p:txBody>
          <a:bodyPr/>
          <a:lstStyle/>
          <a:p>
            <a:r>
              <a:rPr lang="en-US" altLang="en-US"/>
              <a:t>The choice is yours.</a:t>
            </a:r>
          </a:p>
        </p:txBody>
      </p:sp>
    </p:spTree>
    <p:custDataLst>
      <p:tags r:id="rId1"/>
    </p:custDataLst>
  </p:cSld>
  <p:clrMapOvr>
    <a:masterClrMapping/>
  </p:clrMapOvr>
  <p:transition advTm="113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p:cTn id="7" dur="500" fill="hold"/>
                                        <p:tgtEl>
                                          <p:spTgt spid="90114"/>
                                        </p:tgtEl>
                                        <p:attrNameLst>
                                          <p:attrName>ppt_w</p:attrName>
                                        </p:attrNameLst>
                                      </p:cBhvr>
                                      <p:tavLst>
                                        <p:tav tm="0">
                                          <p:val>
                                            <p:fltVal val="0"/>
                                          </p:val>
                                        </p:tav>
                                        <p:tav tm="100000">
                                          <p:val>
                                            <p:strVal val="#ppt_w"/>
                                          </p:val>
                                        </p:tav>
                                      </p:tavLst>
                                    </p:anim>
                                    <p:anim calcmode="lin" valueType="num">
                                      <p:cBhvr>
                                        <p:cTn id="8" dur="500" fill="hold"/>
                                        <p:tgtEl>
                                          <p:spTgt spid="901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animEffect transition="in" filter="checkerboard(across)">
                                      <p:cBhvr>
                                        <p:cTn id="13" dur="500"/>
                                        <p:tgtEl>
                                          <p:spTgt spid="90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P spid="9011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The Last Temptation of Christ</a:t>
            </a:r>
          </a:p>
        </p:txBody>
      </p:sp>
      <p:sp>
        <p:nvSpPr>
          <p:cNvPr id="58371" name="Rectangle 3"/>
          <p:cNvSpPr>
            <a:spLocks noGrp="1" noChangeArrowheads="1"/>
          </p:cNvSpPr>
          <p:nvPr>
            <p:ph type="body" sz="half" idx="1"/>
          </p:nvPr>
        </p:nvSpPr>
        <p:spPr>
          <a:xfrm>
            <a:off x="685800" y="1981200"/>
            <a:ext cx="4495800" cy="4114800"/>
          </a:xfrm>
        </p:spPr>
        <p:txBody>
          <a:bodyPr/>
          <a:lstStyle/>
          <a:p>
            <a:pPr>
              <a:lnSpc>
                <a:spcPct val="90000"/>
              </a:lnSpc>
            </a:pPr>
            <a:r>
              <a:rPr lang="en-US" altLang="en-US" sz="2400"/>
              <a:t>Novel (1955) - Nikos  Kazantzakas</a:t>
            </a:r>
          </a:p>
          <a:p>
            <a:pPr>
              <a:lnSpc>
                <a:spcPct val="90000"/>
              </a:lnSpc>
            </a:pPr>
            <a:r>
              <a:rPr lang="en-US" altLang="en-US" sz="2400"/>
              <a:t>Film (1988) - Martin Scorsese</a:t>
            </a:r>
          </a:p>
          <a:p>
            <a:pPr>
              <a:lnSpc>
                <a:spcPct val="90000"/>
              </a:lnSpc>
            </a:pPr>
            <a:r>
              <a:rPr lang="en-US" altLang="en-US" sz="2400"/>
              <a:t>Plot:   Jesus…</a:t>
            </a:r>
          </a:p>
          <a:p>
            <a:pPr lvl="1">
              <a:lnSpc>
                <a:spcPct val="90000"/>
              </a:lnSpc>
            </a:pPr>
            <a:r>
              <a:rPr lang="en-US" altLang="en-US" sz="2400"/>
              <a:t>Makes crosses for Romans</a:t>
            </a:r>
          </a:p>
          <a:p>
            <a:pPr lvl="1">
              <a:lnSpc>
                <a:spcPct val="90000"/>
              </a:lnSpc>
            </a:pPr>
            <a:r>
              <a:rPr lang="en-US" altLang="en-US" sz="2400"/>
              <a:t>Gathers followers as prophet</a:t>
            </a:r>
          </a:p>
          <a:p>
            <a:pPr lvl="1">
              <a:lnSpc>
                <a:spcPct val="90000"/>
              </a:lnSpc>
            </a:pPr>
            <a:r>
              <a:rPr lang="en-US" altLang="en-US" sz="2400"/>
              <a:t>Loves or hates Romans?</a:t>
            </a:r>
          </a:p>
          <a:p>
            <a:pPr lvl="1">
              <a:lnSpc>
                <a:spcPct val="90000"/>
              </a:lnSpc>
            </a:pPr>
            <a:r>
              <a:rPr lang="en-US" altLang="en-US" sz="2400"/>
              <a:t>Gets Judas to betray him</a:t>
            </a:r>
          </a:p>
          <a:p>
            <a:pPr lvl="1">
              <a:lnSpc>
                <a:spcPct val="90000"/>
              </a:lnSpc>
            </a:pPr>
            <a:r>
              <a:rPr lang="en-US" altLang="en-US" sz="2400"/>
              <a:t>Fantasizes on cross re/ sex &amp; marriage</a:t>
            </a:r>
          </a:p>
          <a:p>
            <a:pPr lvl="1">
              <a:lnSpc>
                <a:spcPct val="90000"/>
              </a:lnSpc>
            </a:pPr>
            <a:r>
              <a:rPr lang="en-US" altLang="en-US" sz="2400"/>
              <a:t>Rejects temptation, dies</a:t>
            </a:r>
          </a:p>
        </p:txBody>
      </p:sp>
      <p:pic>
        <p:nvPicPr>
          <p:cNvPr id="58377" name="Picture 9" descr="Last-Temptation-of-Christ"/>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t="9123"/>
          <a:stretch>
            <a:fillRect/>
          </a:stretch>
        </p:blipFill>
        <p:spPr>
          <a:xfrm>
            <a:off x="5251450" y="1981200"/>
            <a:ext cx="3171825"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501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checkerboard(across)">
                                      <p:cBhvr>
                                        <p:cTn id="7" dur="500"/>
                                        <p:tgtEl>
                                          <p:spTgt spid="583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 calcmode="lin" valueType="num">
                                      <p:cBhvr additive="base">
                                        <p:cTn id="12"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371">
                                            <p:txEl>
                                              <p:pRg st="1" end="1"/>
                                            </p:txEl>
                                          </p:spTgt>
                                        </p:tgtEl>
                                        <p:attrNameLst>
                                          <p:attrName>style.visibility</p:attrName>
                                        </p:attrNameLst>
                                      </p:cBhvr>
                                      <p:to>
                                        <p:strVal val="visible"/>
                                      </p:to>
                                    </p:set>
                                    <p:anim calcmode="lin" valueType="num">
                                      <p:cBhvr additive="base">
                                        <p:cTn id="18"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8371">
                                            <p:txEl>
                                              <p:pRg st="2" end="2"/>
                                            </p:txEl>
                                          </p:spTgt>
                                        </p:tgtEl>
                                        <p:attrNameLst>
                                          <p:attrName>style.visibility</p:attrName>
                                        </p:attrNameLst>
                                      </p:cBhvr>
                                      <p:to>
                                        <p:strVal val="visible"/>
                                      </p:to>
                                    </p:set>
                                    <p:anim calcmode="lin" valueType="num">
                                      <p:cBhvr additive="base">
                                        <p:cTn id="24"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8371">
                                            <p:txEl>
                                              <p:pRg st="3" end="3"/>
                                            </p:txEl>
                                          </p:spTgt>
                                        </p:tgtEl>
                                        <p:attrNameLst>
                                          <p:attrName>style.visibility</p:attrName>
                                        </p:attrNameLst>
                                      </p:cBhvr>
                                      <p:to>
                                        <p:strVal val="visible"/>
                                      </p:to>
                                    </p:set>
                                    <p:anim calcmode="lin" valueType="num">
                                      <p:cBhvr additive="base">
                                        <p:cTn id="30"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8371">
                                            <p:txEl>
                                              <p:pRg st="4" end="4"/>
                                            </p:txEl>
                                          </p:spTgt>
                                        </p:tgtEl>
                                        <p:attrNameLst>
                                          <p:attrName>style.visibility</p:attrName>
                                        </p:attrNameLst>
                                      </p:cBhvr>
                                      <p:to>
                                        <p:strVal val="visible"/>
                                      </p:to>
                                    </p:set>
                                    <p:anim calcmode="lin" valueType="num">
                                      <p:cBhvr additive="base">
                                        <p:cTn id="36"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8371">
                                            <p:txEl>
                                              <p:pRg st="5" end="5"/>
                                            </p:txEl>
                                          </p:spTgt>
                                        </p:tgtEl>
                                        <p:attrNameLst>
                                          <p:attrName>style.visibility</p:attrName>
                                        </p:attrNameLst>
                                      </p:cBhvr>
                                      <p:to>
                                        <p:strVal val="visible"/>
                                      </p:to>
                                    </p:set>
                                    <p:anim calcmode="lin" valueType="num">
                                      <p:cBhvr additive="base">
                                        <p:cTn id="42"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83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8371">
                                            <p:txEl>
                                              <p:pRg st="6" end="6"/>
                                            </p:txEl>
                                          </p:spTgt>
                                        </p:tgtEl>
                                        <p:attrNameLst>
                                          <p:attrName>style.visibility</p:attrName>
                                        </p:attrNameLst>
                                      </p:cBhvr>
                                      <p:to>
                                        <p:strVal val="visible"/>
                                      </p:to>
                                    </p:set>
                                    <p:anim calcmode="lin" valueType="num">
                                      <p:cBhvr additive="base">
                                        <p:cTn id="48" dur="500" fill="hold"/>
                                        <p:tgtEl>
                                          <p:spTgt spid="58371">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83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8371">
                                            <p:txEl>
                                              <p:pRg st="7" end="7"/>
                                            </p:txEl>
                                          </p:spTgt>
                                        </p:tgtEl>
                                        <p:attrNameLst>
                                          <p:attrName>style.visibility</p:attrName>
                                        </p:attrNameLst>
                                      </p:cBhvr>
                                      <p:to>
                                        <p:strVal val="visible"/>
                                      </p:to>
                                    </p:set>
                                    <p:anim calcmode="lin" valueType="num">
                                      <p:cBhvr additive="base">
                                        <p:cTn id="54" dur="500" fill="hold"/>
                                        <p:tgtEl>
                                          <p:spTgt spid="58371">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583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58371">
                                            <p:txEl>
                                              <p:pRg st="8" end="8"/>
                                            </p:txEl>
                                          </p:spTgt>
                                        </p:tgtEl>
                                        <p:attrNameLst>
                                          <p:attrName>style.visibility</p:attrName>
                                        </p:attrNameLst>
                                      </p:cBhvr>
                                      <p:to>
                                        <p:strVal val="visible"/>
                                      </p:to>
                                    </p:set>
                                    <p:anim calcmode="lin" valueType="num">
                                      <p:cBhvr additive="base">
                                        <p:cTn id="60" dur="500" fill="hold"/>
                                        <p:tgtEl>
                                          <p:spTgt spid="58371">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583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Jesus Christ Superstar</a:t>
            </a:r>
          </a:p>
        </p:txBody>
      </p:sp>
      <p:sp>
        <p:nvSpPr>
          <p:cNvPr id="59395" name="Rectangle 3"/>
          <p:cNvSpPr>
            <a:spLocks noGrp="1" noChangeArrowheads="1"/>
          </p:cNvSpPr>
          <p:nvPr>
            <p:ph type="body" sz="half" idx="1"/>
          </p:nvPr>
        </p:nvSpPr>
        <p:spPr>
          <a:xfrm>
            <a:off x="685800" y="1981200"/>
            <a:ext cx="4648200" cy="4114800"/>
          </a:xfrm>
        </p:spPr>
        <p:txBody>
          <a:bodyPr/>
          <a:lstStyle/>
          <a:p>
            <a:pPr>
              <a:lnSpc>
                <a:spcPct val="90000"/>
              </a:lnSpc>
            </a:pPr>
            <a:r>
              <a:rPr lang="en-US" altLang="en-US" sz="2400"/>
              <a:t>Rock opera (1971) &amp; film (73) by Andrew Lloyd-Weber &amp; Tim Rice</a:t>
            </a:r>
          </a:p>
          <a:p>
            <a:pPr>
              <a:lnSpc>
                <a:spcPct val="90000"/>
              </a:lnSpc>
            </a:pPr>
            <a:r>
              <a:rPr lang="en-US" altLang="en-US" sz="2400"/>
              <a:t>Plot:</a:t>
            </a:r>
          </a:p>
          <a:p>
            <a:pPr lvl="1">
              <a:lnSpc>
                <a:spcPct val="90000"/>
              </a:lnSpc>
            </a:pPr>
            <a:r>
              <a:rPr lang="en-US" altLang="en-US" sz="2400"/>
              <a:t>Jesus a superstar religious guru, his fame goes to his head</a:t>
            </a:r>
          </a:p>
          <a:p>
            <a:pPr lvl="1">
              <a:lnSpc>
                <a:spcPct val="90000"/>
              </a:lnSpc>
            </a:pPr>
            <a:r>
              <a:rPr lang="en-US" altLang="en-US" sz="2400"/>
              <a:t>Begins believing what others say about him, leading to cross</a:t>
            </a:r>
          </a:p>
          <a:p>
            <a:pPr lvl="1">
              <a:lnSpc>
                <a:spcPct val="90000"/>
              </a:lnSpc>
            </a:pPr>
            <a:r>
              <a:rPr lang="en-US" altLang="en-US" sz="2400"/>
              <a:t>Blames God, but dies anyway</a:t>
            </a:r>
          </a:p>
          <a:p>
            <a:pPr lvl="1">
              <a:lnSpc>
                <a:spcPct val="90000"/>
              </a:lnSpc>
            </a:pPr>
            <a:r>
              <a:rPr lang="en-US" altLang="en-US" sz="2400"/>
              <a:t>Judas speaks from grave, also blames God</a:t>
            </a:r>
          </a:p>
          <a:p>
            <a:pPr lvl="1">
              <a:lnSpc>
                <a:spcPct val="90000"/>
              </a:lnSpc>
            </a:pPr>
            <a:r>
              <a:rPr lang="en-US" altLang="en-US" sz="2400"/>
              <a:t>No resurrection</a:t>
            </a:r>
          </a:p>
        </p:txBody>
      </p:sp>
      <p:pic>
        <p:nvPicPr>
          <p:cNvPr id="59398" name="Picture 6" descr="JCSuperstar"/>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6248400" y="2057400"/>
            <a:ext cx="22669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411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checkerboard(across)">
                                      <p:cBhvr>
                                        <p:cTn id="7" dur="500"/>
                                        <p:tgtEl>
                                          <p:spTgt spid="59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 calcmode="lin" valueType="num">
                                      <p:cBhvr additive="base">
                                        <p:cTn id="12"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93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9395">
                                            <p:txEl>
                                              <p:pRg st="1" end="1"/>
                                            </p:txEl>
                                          </p:spTgt>
                                        </p:tgtEl>
                                        <p:attrNameLst>
                                          <p:attrName>style.visibility</p:attrName>
                                        </p:attrNameLst>
                                      </p:cBhvr>
                                      <p:to>
                                        <p:strVal val="visible"/>
                                      </p:to>
                                    </p:set>
                                    <p:anim calcmode="lin" valueType="num">
                                      <p:cBhvr additive="base">
                                        <p:cTn id="18"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9395">
                                            <p:txEl>
                                              <p:pRg st="2" end="2"/>
                                            </p:txEl>
                                          </p:spTgt>
                                        </p:tgtEl>
                                        <p:attrNameLst>
                                          <p:attrName>style.visibility</p:attrName>
                                        </p:attrNameLst>
                                      </p:cBhvr>
                                      <p:to>
                                        <p:strVal val="visible"/>
                                      </p:to>
                                    </p:set>
                                    <p:anim calcmode="lin" valueType="num">
                                      <p:cBhvr additive="base">
                                        <p:cTn id="24"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93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9395">
                                            <p:txEl>
                                              <p:pRg st="3" end="3"/>
                                            </p:txEl>
                                          </p:spTgt>
                                        </p:tgtEl>
                                        <p:attrNameLst>
                                          <p:attrName>style.visibility</p:attrName>
                                        </p:attrNameLst>
                                      </p:cBhvr>
                                      <p:to>
                                        <p:strVal val="visible"/>
                                      </p:to>
                                    </p:set>
                                    <p:anim calcmode="lin" valueType="num">
                                      <p:cBhvr additive="base">
                                        <p:cTn id="30"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9395">
                                            <p:txEl>
                                              <p:pRg st="4" end="4"/>
                                            </p:txEl>
                                          </p:spTgt>
                                        </p:tgtEl>
                                        <p:attrNameLst>
                                          <p:attrName>style.visibility</p:attrName>
                                        </p:attrNameLst>
                                      </p:cBhvr>
                                      <p:to>
                                        <p:strVal val="visible"/>
                                      </p:to>
                                    </p:set>
                                    <p:anim calcmode="lin" valueType="num">
                                      <p:cBhvr additive="base">
                                        <p:cTn id="36"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9395">
                                            <p:txEl>
                                              <p:pRg st="5" end="5"/>
                                            </p:txEl>
                                          </p:spTgt>
                                        </p:tgtEl>
                                        <p:attrNameLst>
                                          <p:attrName>style.visibility</p:attrName>
                                        </p:attrNameLst>
                                      </p:cBhvr>
                                      <p:to>
                                        <p:strVal val="visible"/>
                                      </p:to>
                                    </p:set>
                                    <p:anim calcmode="lin" valueType="num">
                                      <p:cBhvr additive="base">
                                        <p:cTn id="42" dur="5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593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9395">
                                            <p:txEl>
                                              <p:pRg st="6" end="6"/>
                                            </p:txEl>
                                          </p:spTgt>
                                        </p:tgtEl>
                                        <p:attrNameLst>
                                          <p:attrName>style.visibility</p:attrName>
                                        </p:attrNameLst>
                                      </p:cBhvr>
                                      <p:to>
                                        <p:strVal val="visible"/>
                                      </p:to>
                                    </p:set>
                                    <p:anim calcmode="lin" valueType="num">
                                      <p:cBhvr additive="base">
                                        <p:cTn id="48" dur="500" fill="hold"/>
                                        <p:tgtEl>
                                          <p:spTgt spid="59395">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593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The Passover Plot</a:t>
            </a:r>
          </a:p>
        </p:txBody>
      </p:sp>
      <p:sp>
        <p:nvSpPr>
          <p:cNvPr id="60419" name="Rectangle 3"/>
          <p:cNvSpPr>
            <a:spLocks noGrp="1" noChangeArrowheads="1"/>
          </p:cNvSpPr>
          <p:nvPr>
            <p:ph type="body" sz="half" idx="1"/>
          </p:nvPr>
        </p:nvSpPr>
        <p:spPr>
          <a:xfrm>
            <a:off x="685800" y="1981200"/>
            <a:ext cx="4495800" cy="4114800"/>
          </a:xfrm>
        </p:spPr>
        <p:txBody>
          <a:bodyPr/>
          <a:lstStyle/>
          <a:p>
            <a:pPr>
              <a:lnSpc>
                <a:spcPct val="90000"/>
              </a:lnSpc>
            </a:pPr>
            <a:r>
              <a:rPr lang="en-US" altLang="en-US" sz="2400"/>
              <a:t>Book (1966) – Schonfield</a:t>
            </a:r>
          </a:p>
          <a:p>
            <a:pPr>
              <a:lnSpc>
                <a:spcPct val="90000"/>
              </a:lnSpc>
            </a:pPr>
            <a:r>
              <a:rPr lang="en-US" altLang="en-US" sz="2400"/>
              <a:t>Here Jesus has (almost) everything under control:</a:t>
            </a:r>
          </a:p>
          <a:p>
            <a:pPr lvl="1">
              <a:lnSpc>
                <a:spcPct val="90000"/>
              </a:lnSpc>
            </a:pPr>
            <a:r>
              <a:rPr lang="en-US" altLang="en-US" sz="2000"/>
              <a:t>Learns to interpret prophecy</a:t>
            </a:r>
          </a:p>
          <a:p>
            <a:pPr lvl="1">
              <a:lnSpc>
                <a:spcPct val="90000"/>
              </a:lnSpc>
            </a:pPr>
            <a:r>
              <a:rPr lang="en-US" altLang="en-US" sz="2000"/>
              <a:t>Decides he is Messiah</a:t>
            </a:r>
          </a:p>
          <a:p>
            <a:pPr lvl="1">
              <a:lnSpc>
                <a:spcPct val="90000"/>
              </a:lnSpc>
            </a:pPr>
            <a:r>
              <a:rPr lang="en-US" altLang="en-US" sz="2000"/>
              <a:t>Sets out to fulfill prophecy</a:t>
            </a:r>
          </a:p>
          <a:p>
            <a:pPr lvl="1">
              <a:lnSpc>
                <a:spcPct val="90000"/>
              </a:lnSpc>
            </a:pPr>
            <a:r>
              <a:rPr lang="en-US" altLang="en-US" sz="2000"/>
              <a:t>Stages triumphal entry</a:t>
            </a:r>
          </a:p>
          <a:p>
            <a:pPr lvl="1">
              <a:lnSpc>
                <a:spcPct val="90000"/>
              </a:lnSpc>
            </a:pPr>
            <a:r>
              <a:rPr lang="en-US" altLang="en-US" sz="2000"/>
              <a:t>Blows Judas' mind</a:t>
            </a:r>
          </a:p>
          <a:p>
            <a:pPr lvl="1">
              <a:lnSpc>
                <a:spcPct val="90000"/>
              </a:lnSpc>
            </a:pPr>
            <a:r>
              <a:rPr lang="en-US" altLang="en-US" sz="2000"/>
              <a:t>Times events so only on cross briefly</a:t>
            </a:r>
          </a:p>
          <a:p>
            <a:pPr lvl="1">
              <a:lnSpc>
                <a:spcPct val="90000"/>
              </a:lnSpc>
            </a:pPr>
            <a:r>
              <a:rPr lang="en-US" altLang="en-US" sz="2000"/>
              <a:t>(But speared by soldier)</a:t>
            </a:r>
          </a:p>
          <a:p>
            <a:pPr lvl="1">
              <a:lnSpc>
                <a:spcPct val="90000"/>
              </a:lnSpc>
            </a:pPr>
            <a:r>
              <a:rPr lang="en-US" altLang="en-US" sz="2000"/>
              <a:t>Revived in tomb, sends message, dies</a:t>
            </a:r>
          </a:p>
        </p:txBody>
      </p:sp>
      <p:pic>
        <p:nvPicPr>
          <p:cNvPr id="60422" name="Picture 6" descr="passplot"/>
          <p:cNvPicPr>
            <a:picLocks noGrp="1" noChangeAspect="1" noChangeArrowheads="1"/>
          </p:cNvPicPr>
          <p:nvPr>
            <p:ph type="clipArt" sz="half" idx="2"/>
          </p:nvPr>
        </p:nvPicPr>
        <p:blipFill>
          <a:blip r:embed="rId3" cstate="print">
            <a:lum bright="-6000"/>
            <a:extLst>
              <a:ext uri="{28A0092B-C50C-407E-A947-70E740481C1C}">
                <a14:useLocalDpi xmlns:a14="http://schemas.microsoft.com/office/drawing/2010/main" val="0"/>
              </a:ext>
            </a:extLst>
          </a:blip>
          <a:srcRect/>
          <a:stretch>
            <a:fillRect/>
          </a:stretch>
        </p:blipFill>
        <p:spPr>
          <a:xfrm>
            <a:off x="6019800" y="2057400"/>
            <a:ext cx="24336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7411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animEffect transition="in" filter="checkerboard(across)">
                                      <p:cBhvr>
                                        <p:cTn id="7" dur="500"/>
                                        <p:tgtEl>
                                          <p:spTgt spid="60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0419">
                                            <p:txEl>
                                              <p:pRg st="0" end="0"/>
                                            </p:txEl>
                                          </p:spTgt>
                                        </p:tgtEl>
                                        <p:attrNameLst>
                                          <p:attrName>style.visibility</p:attrName>
                                        </p:attrNameLst>
                                      </p:cBhvr>
                                      <p:to>
                                        <p:strVal val="visible"/>
                                      </p:to>
                                    </p:set>
                                    <p:anim calcmode="lin" valueType="num">
                                      <p:cBhvr additive="base">
                                        <p:cTn id="12"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0419">
                                            <p:txEl>
                                              <p:pRg st="1" end="1"/>
                                            </p:txEl>
                                          </p:spTgt>
                                        </p:tgtEl>
                                        <p:attrNameLst>
                                          <p:attrName>style.visibility</p:attrName>
                                        </p:attrNameLst>
                                      </p:cBhvr>
                                      <p:to>
                                        <p:strVal val="visible"/>
                                      </p:to>
                                    </p:set>
                                    <p:anim calcmode="lin" valueType="num">
                                      <p:cBhvr additive="base">
                                        <p:cTn id="18"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0419">
                                            <p:txEl>
                                              <p:pRg st="2" end="2"/>
                                            </p:txEl>
                                          </p:spTgt>
                                        </p:tgtEl>
                                        <p:attrNameLst>
                                          <p:attrName>style.visibility</p:attrName>
                                        </p:attrNameLst>
                                      </p:cBhvr>
                                      <p:to>
                                        <p:strVal val="visible"/>
                                      </p:to>
                                    </p:set>
                                    <p:anim calcmode="lin" valueType="num">
                                      <p:cBhvr additive="base">
                                        <p:cTn id="24"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0419">
                                            <p:txEl>
                                              <p:pRg st="3" end="3"/>
                                            </p:txEl>
                                          </p:spTgt>
                                        </p:tgtEl>
                                        <p:attrNameLst>
                                          <p:attrName>style.visibility</p:attrName>
                                        </p:attrNameLst>
                                      </p:cBhvr>
                                      <p:to>
                                        <p:strVal val="visible"/>
                                      </p:to>
                                    </p:set>
                                    <p:anim calcmode="lin" valueType="num">
                                      <p:cBhvr additive="base">
                                        <p:cTn id="30"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0419">
                                            <p:txEl>
                                              <p:pRg st="4" end="4"/>
                                            </p:txEl>
                                          </p:spTgt>
                                        </p:tgtEl>
                                        <p:attrNameLst>
                                          <p:attrName>style.visibility</p:attrName>
                                        </p:attrNameLst>
                                      </p:cBhvr>
                                      <p:to>
                                        <p:strVal val="visible"/>
                                      </p:to>
                                    </p:set>
                                    <p:anim calcmode="lin" valueType="num">
                                      <p:cBhvr additive="base">
                                        <p:cTn id="36" dur="500" fill="hold"/>
                                        <p:tgtEl>
                                          <p:spTgt spid="60419">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0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0419">
                                            <p:txEl>
                                              <p:pRg st="5" end="5"/>
                                            </p:txEl>
                                          </p:spTgt>
                                        </p:tgtEl>
                                        <p:attrNameLst>
                                          <p:attrName>style.visibility</p:attrName>
                                        </p:attrNameLst>
                                      </p:cBhvr>
                                      <p:to>
                                        <p:strVal val="visible"/>
                                      </p:to>
                                    </p:set>
                                    <p:anim calcmode="lin" valueType="num">
                                      <p:cBhvr additive="base">
                                        <p:cTn id="42" dur="500" fill="hold"/>
                                        <p:tgtEl>
                                          <p:spTgt spid="60419">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0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0419">
                                            <p:txEl>
                                              <p:pRg st="6" end="6"/>
                                            </p:txEl>
                                          </p:spTgt>
                                        </p:tgtEl>
                                        <p:attrNameLst>
                                          <p:attrName>style.visibility</p:attrName>
                                        </p:attrNameLst>
                                      </p:cBhvr>
                                      <p:to>
                                        <p:strVal val="visible"/>
                                      </p:to>
                                    </p:set>
                                    <p:anim calcmode="lin" valueType="num">
                                      <p:cBhvr additive="base">
                                        <p:cTn id="48" dur="500" fill="hold"/>
                                        <p:tgtEl>
                                          <p:spTgt spid="60419">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04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0419">
                                            <p:txEl>
                                              <p:pRg st="7" end="7"/>
                                            </p:txEl>
                                          </p:spTgt>
                                        </p:tgtEl>
                                        <p:attrNameLst>
                                          <p:attrName>style.visibility</p:attrName>
                                        </p:attrNameLst>
                                      </p:cBhvr>
                                      <p:to>
                                        <p:strVal val="visible"/>
                                      </p:to>
                                    </p:set>
                                    <p:anim calcmode="lin" valueType="num">
                                      <p:cBhvr additive="base">
                                        <p:cTn id="54" dur="500" fill="hold"/>
                                        <p:tgtEl>
                                          <p:spTgt spid="60419">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60419">
                                            <p:txEl>
                                              <p:pRg st="8" end="8"/>
                                            </p:txEl>
                                          </p:spTgt>
                                        </p:tgtEl>
                                        <p:attrNameLst>
                                          <p:attrName>style.visibility</p:attrName>
                                        </p:attrNameLst>
                                      </p:cBhvr>
                                      <p:to>
                                        <p:strVal val="visible"/>
                                      </p:to>
                                    </p:set>
                                    <p:anim calcmode="lin" valueType="num">
                                      <p:cBhvr additive="base">
                                        <p:cTn id="60" dur="500" fill="hold"/>
                                        <p:tgtEl>
                                          <p:spTgt spid="60419">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6041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60419">
                                            <p:txEl>
                                              <p:pRg st="9" end="9"/>
                                            </p:txEl>
                                          </p:spTgt>
                                        </p:tgtEl>
                                        <p:attrNameLst>
                                          <p:attrName>style.visibility</p:attrName>
                                        </p:attrNameLst>
                                      </p:cBhvr>
                                      <p:to>
                                        <p:strVal val="visible"/>
                                      </p:to>
                                    </p:set>
                                    <p:anim calcmode="lin" valueType="num">
                                      <p:cBhvr additive="base">
                                        <p:cTn id="66" dur="500" fill="hold"/>
                                        <p:tgtEl>
                                          <p:spTgt spid="60419">
                                            <p:txEl>
                                              <p:pRg st="9" end="9"/>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6041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Sacred Mushroom &amp; the Cross</a:t>
            </a:r>
          </a:p>
        </p:txBody>
      </p:sp>
      <p:sp>
        <p:nvSpPr>
          <p:cNvPr id="61443" name="Rectangle 3"/>
          <p:cNvSpPr>
            <a:spLocks noGrp="1" noChangeArrowheads="1"/>
          </p:cNvSpPr>
          <p:nvPr>
            <p:ph type="body" sz="half" idx="1"/>
          </p:nvPr>
        </p:nvSpPr>
        <p:spPr>
          <a:xfrm>
            <a:off x="685800" y="1981200"/>
            <a:ext cx="4419600" cy="4114800"/>
          </a:xfrm>
        </p:spPr>
        <p:txBody>
          <a:bodyPr/>
          <a:lstStyle/>
          <a:p>
            <a:pPr>
              <a:lnSpc>
                <a:spcPct val="90000"/>
              </a:lnSpc>
            </a:pPr>
            <a:r>
              <a:rPr lang="en-US" altLang="en-US" sz="2400"/>
              <a:t>Book (1970) by John M. Allegro</a:t>
            </a:r>
          </a:p>
          <a:p>
            <a:pPr>
              <a:lnSpc>
                <a:spcPct val="90000"/>
              </a:lnSpc>
            </a:pPr>
            <a:r>
              <a:rPr lang="en-US" altLang="en-US" sz="2400"/>
              <a:t>A super plot theory!</a:t>
            </a:r>
          </a:p>
          <a:p>
            <a:pPr lvl="1">
              <a:lnSpc>
                <a:spcPct val="90000"/>
              </a:lnSpc>
            </a:pPr>
            <a:r>
              <a:rPr lang="en-US" altLang="en-US" sz="2400"/>
              <a:t>Jesus never existed…</a:t>
            </a:r>
          </a:p>
          <a:p>
            <a:pPr lvl="1">
              <a:lnSpc>
                <a:spcPct val="90000"/>
              </a:lnSpc>
            </a:pPr>
            <a:r>
              <a:rPr lang="en-US" altLang="en-US" sz="2400"/>
              <a:t>… neither did Christianity!</a:t>
            </a:r>
          </a:p>
          <a:p>
            <a:pPr lvl="1">
              <a:lnSpc>
                <a:spcPct val="90000"/>
              </a:lnSpc>
            </a:pPr>
            <a:r>
              <a:rPr lang="en-US" altLang="en-US" sz="2400"/>
              <a:t>… nor Judaism!</a:t>
            </a:r>
          </a:p>
          <a:p>
            <a:pPr>
              <a:lnSpc>
                <a:spcPct val="90000"/>
              </a:lnSpc>
            </a:pPr>
            <a:r>
              <a:rPr lang="en-US" altLang="en-US" sz="2400"/>
              <a:t>All are code-words &amp; covers for a super-secret sex-drug cult.</a:t>
            </a:r>
          </a:p>
          <a:p>
            <a:pPr>
              <a:lnSpc>
                <a:spcPct val="90000"/>
              </a:lnSpc>
            </a:pPr>
            <a:r>
              <a:rPr lang="en-US" altLang="en-US" sz="2400"/>
              <a:t>When all in on the secret die off, the movements continue as Christianity &amp; Judaism.</a:t>
            </a:r>
          </a:p>
          <a:p>
            <a:pPr lvl="1">
              <a:lnSpc>
                <a:spcPct val="90000"/>
              </a:lnSpc>
            </a:pPr>
            <a:endParaRPr lang="en-US" altLang="en-US" sz="2000"/>
          </a:p>
        </p:txBody>
      </p:sp>
      <p:pic>
        <p:nvPicPr>
          <p:cNvPr id="61448" name="Picture 8" descr="smushroo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867400" y="1981200"/>
            <a:ext cx="22923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473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448"/>
                                        </p:tgtEl>
                                        <p:attrNameLst>
                                          <p:attrName>style.visibility</p:attrName>
                                        </p:attrNameLst>
                                      </p:cBhvr>
                                      <p:to>
                                        <p:strVal val="visible"/>
                                      </p:to>
                                    </p:set>
                                    <p:animEffect transition="in" filter="checkerboard(across)">
                                      <p:cBhvr>
                                        <p:cTn id="7" dur="500"/>
                                        <p:tgtEl>
                                          <p:spTgt spid="614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additive="base">
                                        <p:cTn id="12" dur="500" fill="hold"/>
                                        <p:tgtEl>
                                          <p:spTgt spid="6144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1443">
                                            <p:txEl>
                                              <p:pRg st="1" end="1"/>
                                            </p:txEl>
                                          </p:spTgt>
                                        </p:tgtEl>
                                        <p:attrNameLst>
                                          <p:attrName>style.visibility</p:attrName>
                                        </p:attrNameLst>
                                      </p:cBhvr>
                                      <p:to>
                                        <p:strVal val="visible"/>
                                      </p:to>
                                    </p:set>
                                    <p:anim calcmode="lin" valueType="num">
                                      <p:cBhvr additive="base">
                                        <p:cTn id="18" dur="500" fill="hold"/>
                                        <p:tgtEl>
                                          <p:spTgt spid="6144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1443">
                                            <p:txEl>
                                              <p:pRg st="2" end="2"/>
                                            </p:txEl>
                                          </p:spTgt>
                                        </p:tgtEl>
                                        <p:attrNameLst>
                                          <p:attrName>style.visibility</p:attrName>
                                        </p:attrNameLst>
                                      </p:cBhvr>
                                      <p:to>
                                        <p:strVal val="visible"/>
                                      </p:to>
                                    </p:set>
                                    <p:anim calcmode="lin" valueType="num">
                                      <p:cBhvr additive="base">
                                        <p:cTn id="24" dur="500" fill="hold"/>
                                        <p:tgtEl>
                                          <p:spTgt spid="6144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1443">
                                            <p:txEl>
                                              <p:pRg st="3" end="3"/>
                                            </p:txEl>
                                          </p:spTgt>
                                        </p:tgtEl>
                                        <p:attrNameLst>
                                          <p:attrName>style.visibility</p:attrName>
                                        </p:attrNameLst>
                                      </p:cBhvr>
                                      <p:to>
                                        <p:strVal val="visible"/>
                                      </p:to>
                                    </p:set>
                                    <p:anim calcmode="lin" valueType="num">
                                      <p:cBhvr additive="base">
                                        <p:cTn id="30" dur="500" fill="hold"/>
                                        <p:tgtEl>
                                          <p:spTgt spid="6144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1443">
                                            <p:txEl>
                                              <p:pRg st="4" end="4"/>
                                            </p:txEl>
                                          </p:spTgt>
                                        </p:tgtEl>
                                        <p:attrNameLst>
                                          <p:attrName>style.visibility</p:attrName>
                                        </p:attrNameLst>
                                      </p:cBhvr>
                                      <p:to>
                                        <p:strVal val="visible"/>
                                      </p:to>
                                    </p:set>
                                    <p:anim calcmode="lin" valueType="num">
                                      <p:cBhvr additive="base">
                                        <p:cTn id="36" dur="500" fill="hold"/>
                                        <p:tgtEl>
                                          <p:spTgt spid="6144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1443">
                                            <p:txEl>
                                              <p:pRg st="5" end="5"/>
                                            </p:txEl>
                                          </p:spTgt>
                                        </p:tgtEl>
                                        <p:attrNameLst>
                                          <p:attrName>style.visibility</p:attrName>
                                        </p:attrNameLst>
                                      </p:cBhvr>
                                      <p:to>
                                        <p:strVal val="visible"/>
                                      </p:to>
                                    </p:set>
                                    <p:anim calcmode="lin" valueType="num">
                                      <p:cBhvr additive="base">
                                        <p:cTn id="42" dur="500" fill="hold"/>
                                        <p:tgtEl>
                                          <p:spTgt spid="6144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14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1443">
                                            <p:txEl>
                                              <p:pRg st="6" end="6"/>
                                            </p:txEl>
                                          </p:spTgt>
                                        </p:tgtEl>
                                        <p:attrNameLst>
                                          <p:attrName>style.visibility</p:attrName>
                                        </p:attrNameLst>
                                      </p:cBhvr>
                                      <p:to>
                                        <p:strVal val="visible"/>
                                      </p:to>
                                    </p:set>
                                    <p:anim calcmode="lin" valueType="num">
                                      <p:cBhvr additive="base">
                                        <p:cTn id="48" dur="500" fill="hold"/>
                                        <p:tgtEl>
                                          <p:spTgt spid="6144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144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Jesus the Magician</a:t>
            </a:r>
          </a:p>
        </p:txBody>
      </p:sp>
      <p:sp>
        <p:nvSpPr>
          <p:cNvPr id="62467" name="Rectangle 3"/>
          <p:cNvSpPr>
            <a:spLocks noGrp="1" noChangeArrowheads="1"/>
          </p:cNvSpPr>
          <p:nvPr>
            <p:ph type="body" sz="half" idx="1"/>
          </p:nvPr>
        </p:nvSpPr>
        <p:spPr>
          <a:xfrm>
            <a:off x="685800" y="1981200"/>
            <a:ext cx="4267200" cy="4114800"/>
          </a:xfrm>
        </p:spPr>
        <p:txBody>
          <a:bodyPr/>
          <a:lstStyle/>
          <a:p>
            <a:pPr>
              <a:lnSpc>
                <a:spcPct val="90000"/>
              </a:lnSpc>
            </a:pPr>
            <a:r>
              <a:rPr lang="en-US" altLang="en-US" sz="2800"/>
              <a:t>Book (1978) by Morton Smith</a:t>
            </a:r>
          </a:p>
          <a:p>
            <a:pPr>
              <a:lnSpc>
                <a:spcPct val="90000"/>
              </a:lnSpc>
            </a:pPr>
            <a:r>
              <a:rPr lang="en-US" altLang="en-US" sz="2800"/>
              <a:t>Jesus a gnostic magician</a:t>
            </a:r>
          </a:p>
          <a:p>
            <a:pPr lvl="1">
              <a:lnSpc>
                <a:spcPct val="90000"/>
              </a:lnSpc>
            </a:pPr>
            <a:r>
              <a:rPr lang="en-US" altLang="en-US" sz="2400"/>
              <a:t>Possessed by a spirit</a:t>
            </a:r>
          </a:p>
          <a:p>
            <a:pPr lvl="1">
              <a:lnSpc>
                <a:spcPct val="90000"/>
              </a:lnSpc>
            </a:pPr>
            <a:r>
              <a:rPr lang="en-US" altLang="en-US" sz="2400"/>
              <a:t>Claimed to be deity</a:t>
            </a:r>
          </a:p>
          <a:p>
            <a:pPr>
              <a:lnSpc>
                <a:spcPct val="90000"/>
              </a:lnSpc>
            </a:pPr>
            <a:r>
              <a:rPr lang="en-US" altLang="en-US" sz="2800"/>
              <a:t>Develops self-hypnosis</a:t>
            </a:r>
          </a:p>
          <a:p>
            <a:pPr lvl="1">
              <a:lnSpc>
                <a:spcPct val="90000"/>
              </a:lnSpc>
            </a:pPr>
            <a:r>
              <a:rPr lang="en-US" altLang="en-US" sz="2400"/>
              <a:t>Claimed to fly &amp; taught flying</a:t>
            </a:r>
          </a:p>
          <a:p>
            <a:pPr lvl="1">
              <a:lnSpc>
                <a:spcPct val="90000"/>
              </a:lnSpc>
            </a:pPr>
            <a:r>
              <a:rPr lang="en-US" altLang="en-US" sz="2400"/>
              <a:t>Visited heaven, saw God</a:t>
            </a:r>
          </a:p>
          <a:p>
            <a:pPr lvl="1">
              <a:lnSpc>
                <a:spcPct val="90000"/>
              </a:lnSpc>
            </a:pPr>
            <a:r>
              <a:rPr lang="en-US" altLang="en-US" sz="2400"/>
              <a:t>Freed by God from Law</a:t>
            </a:r>
          </a:p>
        </p:txBody>
      </p:sp>
      <p:pic>
        <p:nvPicPr>
          <p:cNvPr id="62470" name="Picture 6" descr="JesusMagician"/>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1981200"/>
            <a:ext cx="288766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373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checkerboard(across)">
                                      <p:cBhvr>
                                        <p:cTn id="7" dur="500"/>
                                        <p:tgtEl>
                                          <p:spTgt spid="62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2467">
                                            <p:txEl>
                                              <p:pRg st="0" end="0"/>
                                            </p:txEl>
                                          </p:spTgt>
                                        </p:tgtEl>
                                        <p:attrNameLst>
                                          <p:attrName>style.visibility</p:attrName>
                                        </p:attrNameLst>
                                      </p:cBhvr>
                                      <p:to>
                                        <p:strVal val="visible"/>
                                      </p:to>
                                    </p:set>
                                    <p:anim calcmode="lin" valueType="num">
                                      <p:cBhvr additive="base">
                                        <p:cTn id="12"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2467">
                                            <p:txEl>
                                              <p:pRg st="1" end="1"/>
                                            </p:txEl>
                                          </p:spTgt>
                                        </p:tgtEl>
                                        <p:attrNameLst>
                                          <p:attrName>style.visibility</p:attrName>
                                        </p:attrNameLst>
                                      </p:cBhvr>
                                      <p:to>
                                        <p:strVal val="visible"/>
                                      </p:to>
                                    </p:set>
                                    <p:anim calcmode="lin" valueType="num">
                                      <p:cBhvr additive="base">
                                        <p:cTn id="18" dur="500" fill="hold"/>
                                        <p:tgtEl>
                                          <p:spTgt spid="6246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2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2467">
                                            <p:txEl>
                                              <p:pRg st="2" end="2"/>
                                            </p:txEl>
                                          </p:spTgt>
                                        </p:tgtEl>
                                        <p:attrNameLst>
                                          <p:attrName>style.visibility</p:attrName>
                                        </p:attrNameLst>
                                      </p:cBhvr>
                                      <p:to>
                                        <p:strVal val="visible"/>
                                      </p:to>
                                    </p:set>
                                    <p:anim calcmode="lin" valueType="num">
                                      <p:cBhvr additive="base">
                                        <p:cTn id="24" dur="500" fill="hold"/>
                                        <p:tgtEl>
                                          <p:spTgt spid="62467">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2467">
                                            <p:txEl>
                                              <p:pRg st="3" end="3"/>
                                            </p:txEl>
                                          </p:spTgt>
                                        </p:tgtEl>
                                        <p:attrNameLst>
                                          <p:attrName>style.visibility</p:attrName>
                                        </p:attrNameLst>
                                      </p:cBhvr>
                                      <p:to>
                                        <p:strVal val="visible"/>
                                      </p:to>
                                    </p:set>
                                    <p:anim calcmode="lin" valueType="num">
                                      <p:cBhvr additive="base">
                                        <p:cTn id="30" dur="500" fill="hold"/>
                                        <p:tgtEl>
                                          <p:spTgt spid="62467">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624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2467">
                                            <p:txEl>
                                              <p:pRg st="4" end="4"/>
                                            </p:txEl>
                                          </p:spTgt>
                                        </p:tgtEl>
                                        <p:attrNameLst>
                                          <p:attrName>style.visibility</p:attrName>
                                        </p:attrNameLst>
                                      </p:cBhvr>
                                      <p:to>
                                        <p:strVal val="visible"/>
                                      </p:to>
                                    </p:set>
                                    <p:anim calcmode="lin" valueType="num">
                                      <p:cBhvr additive="base">
                                        <p:cTn id="36" dur="500" fill="hold"/>
                                        <p:tgtEl>
                                          <p:spTgt spid="62467">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624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62467">
                                            <p:txEl>
                                              <p:pRg st="5" end="5"/>
                                            </p:txEl>
                                          </p:spTgt>
                                        </p:tgtEl>
                                        <p:attrNameLst>
                                          <p:attrName>style.visibility</p:attrName>
                                        </p:attrNameLst>
                                      </p:cBhvr>
                                      <p:to>
                                        <p:strVal val="visible"/>
                                      </p:to>
                                    </p:set>
                                    <p:anim calcmode="lin" valueType="num">
                                      <p:cBhvr additive="base">
                                        <p:cTn id="42" dur="500" fill="hold"/>
                                        <p:tgtEl>
                                          <p:spTgt spid="62467">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624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62467">
                                            <p:txEl>
                                              <p:pRg st="6" end="6"/>
                                            </p:txEl>
                                          </p:spTgt>
                                        </p:tgtEl>
                                        <p:attrNameLst>
                                          <p:attrName>style.visibility</p:attrName>
                                        </p:attrNameLst>
                                      </p:cBhvr>
                                      <p:to>
                                        <p:strVal val="visible"/>
                                      </p:to>
                                    </p:set>
                                    <p:anim calcmode="lin" valueType="num">
                                      <p:cBhvr additive="base">
                                        <p:cTn id="48" dur="500" fill="hold"/>
                                        <p:tgtEl>
                                          <p:spTgt spid="62467">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24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2467">
                                            <p:txEl>
                                              <p:pRg st="7" end="7"/>
                                            </p:txEl>
                                          </p:spTgt>
                                        </p:tgtEl>
                                        <p:attrNameLst>
                                          <p:attrName>style.visibility</p:attrName>
                                        </p:attrNameLst>
                                      </p:cBhvr>
                                      <p:to>
                                        <p:strVal val="visible"/>
                                      </p:to>
                                    </p:set>
                                    <p:anim calcmode="lin" valueType="num">
                                      <p:cBhvr additive="base">
                                        <p:cTn id="54" dur="500" fill="hold"/>
                                        <p:tgtEl>
                                          <p:spTgt spid="62467">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6246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The DaVinci Code</a:t>
            </a:r>
          </a:p>
        </p:txBody>
      </p:sp>
      <p:sp>
        <p:nvSpPr>
          <p:cNvPr id="89091" name="Rectangle 3"/>
          <p:cNvSpPr>
            <a:spLocks noGrp="1" noChangeArrowheads="1"/>
          </p:cNvSpPr>
          <p:nvPr>
            <p:ph type="body" sz="half" idx="1"/>
          </p:nvPr>
        </p:nvSpPr>
        <p:spPr/>
        <p:txBody>
          <a:bodyPr/>
          <a:lstStyle/>
          <a:p>
            <a:r>
              <a:rPr lang="en-US" altLang="en-US" sz="2800"/>
              <a:t>A murder mystery (2003), set in the present</a:t>
            </a:r>
          </a:p>
          <a:p>
            <a:r>
              <a:rPr lang="en-US" altLang="en-US" sz="2800"/>
              <a:t>Yet the plot turns on the idea that Jesus was merely human, that he had children, and that the Holy Grail is Jesus' royal blood-line.</a:t>
            </a:r>
          </a:p>
        </p:txBody>
      </p:sp>
      <p:pic>
        <p:nvPicPr>
          <p:cNvPr id="89094" name="Picture 6" descr="DaVinciCode"/>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83188" y="1981200"/>
            <a:ext cx="274002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225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9094"/>
                                        </p:tgtEl>
                                        <p:attrNameLst>
                                          <p:attrName>style.visibility</p:attrName>
                                        </p:attrNameLst>
                                      </p:cBhvr>
                                      <p:to>
                                        <p:strVal val="visible"/>
                                      </p:to>
                                    </p:set>
                                    <p:animEffect transition="in" filter="checkerboard(across)">
                                      <p:cBhvr>
                                        <p:cTn id="7" dur="500"/>
                                        <p:tgtEl>
                                          <p:spTgt spid="890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checkerboard(across)">
                                      <p:cBhvr>
                                        <p:cTn id="12" dur="500"/>
                                        <p:tgtEl>
                                          <p:spTgt spid="890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9091">
                                            <p:txEl>
                                              <p:pRg st="1" end="1"/>
                                            </p:txEl>
                                          </p:spTgt>
                                        </p:tgtEl>
                                        <p:attrNameLst>
                                          <p:attrName>style.visibility</p:attrName>
                                        </p:attrNameLst>
                                      </p:cBhvr>
                                      <p:to>
                                        <p:strVal val="visible"/>
                                      </p:to>
                                    </p:set>
                                    <p:animEffect transition="in" filter="checkerboard(across)">
                                      <p:cBhvr>
                                        <p:cTn id="17" dur="500"/>
                                        <p:tgtEl>
                                          <p:spTgt spid="89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4.6|2.2"/>
</p:tagLst>
</file>

<file path=ppt/tags/tag10.xml><?xml version="1.0" encoding="utf-8"?>
<p:tagLst xmlns:a="http://schemas.openxmlformats.org/drawingml/2006/main" xmlns:r="http://schemas.openxmlformats.org/officeDocument/2006/relationships" xmlns:p="http://schemas.openxmlformats.org/presentationml/2006/main">
  <p:tag name="TIMING" val="|2.1|2.6|3.6|6.3"/>
</p:tagLst>
</file>

<file path=ppt/tags/tag11.xml><?xml version="1.0" encoding="utf-8"?>
<p:tagLst xmlns:a="http://schemas.openxmlformats.org/drawingml/2006/main" xmlns:r="http://schemas.openxmlformats.org/officeDocument/2006/relationships" xmlns:p="http://schemas.openxmlformats.org/presentationml/2006/main">
  <p:tag name="TIMING" val="|0.3|3.4|5.6|5|8.4|10|27.5"/>
</p:tagLst>
</file>

<file path=ppt/tags/tag12.xml><?xml version="1.0" encoding="utf-8"?>
<p:tagLst xmlns:a="http://schemas.openxmlformats.org/drawingml/2006/main" xmlns:r="http://schemas.openxmlformats.org/officeDocument/2006/relationships" xmlns:p="http://schemas.openxmlformats.org/presentationml/2006/main">
  <p:tag name="TIMING" val="|3.3|3.5|2.3|3.5|3.5"/>
</p:tagLst>
</file>

<file path=ppt/tags/tag13.xml><?xml version="1.0" encoding="utf-8"?>
<p:tagLst xmlns:a="http://schemas.openxmlformats.org/drawingml/2006/main" xmlns:r="http://schemas.openxmlformats.org/officeDocument/2006/relationships" xmlns:p="http://schemas.openxmlformats.org/presentationml/2006/main">
  <p:tag name="TIMING" val="|0.9|11.7|4|8.3|12.6|13.6"/>
</p:tagLst>
</file>

<file path=ppt/tags/tag14.xml><?xml version="1.0" encoding="utf-8"?>
<p:tagLst xmlns:a="http://schemas.openxmlformats.org/drawingml/2006/main" xmlns:r="http://schemas.openxmlformats.org/officeDocument/2006/relationships" xmlns:p="http://schemas.openxmlformats.org/presentationml/2006/main">
  <p:tag name="TIMING" val="|0.8"/>
</p:tagLst>
</file>

<file path=ppt/tags/tag15.xml><?xml version="1.0" encoding="utf-8"?>
<p:tagLst xmlns:a="http://schemas.openxmlformats.org/drawingml/2006/main" xmlns:r="http://schemas.openxmlformats.org/officeDocument/2006/relationships" xmlns:p="http://schemas.openxmlformats.org/presentationml/2006/main">
  <p:tag name="TIMING" val="|7.9"/>
</p:tagLst>
</file>

<file path=ppt/tags/tag16.xml><?xml version="1.0" encoding="utf-8"?>
<p:tagLst xmlns:a="http://schemas.openxmlformats.org/drawingml/2006/main" xmlns:r="http://schemas.openxmlformats.org/officeDocument/2006/relationships" xmlns:p="http://schemas.openxmlformats.org/presentationml/2006/main">
  <p:tag name="TIMING" val="|0.3"/>
</p:tagLst>
</file>

<file path=ppt/tags/tag17.xml><?xml version="1.0" encoding="utf-8"?>
<p:tagLst xmlns:a="http://schemas.openxmlformats.org/drawingml/2006/main" xmlns:r="http://schemas.openxmlformats.org/officeDocument/2006/relationships" xmlns:p="http://schemas.openxmlformats.org/presentationml/2006/main">
  <p:tag name="TIMING" val="|0.2"/>
</p:tagLst>
</file>

<file path=ppt/tags/tag18.xml><?xml version="1.0" encoding="utf-8"?>
<p:tagLst xmlns:a="http://schemas.openxmlformats.org/drawingml/2006/main" xmlns:r="http://schemas.openxmlformats.org/officeDocument/2006/relationships" xmlns:p="http://schemas.openxmlformats.org/presentationml/2006/main">
  <p:tag name="TIMING" val="|0.5"/>
</p:tagLst>
</file>

<file path=ppt/tags/tag19.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1|4|3|2.7"/>
</p:tagLst>
</file>

<file path=ppt/tags/tag20.xml><?xml version="1.0" encoding="utf-8"?>
<p:tagLst xmlns:a="http://schemas.openxmlformats.org/drawingml/2006/main" xmlns:r="http://schemas.openxmlformats.org/officeDocument/2006/relationships" xmlns:p="http://schemas.openxmlformats.org/presentationml/2006/main">
  <p:tag name="TIMING" val="|0.4|13.8|27.5|14.8|14.7|3.9|8.3"/>
</p:tagLst>
</file>

<file path=ppt/tags/tag21.xml><?xml version="1.0" encoding="utf-8"?>
<p:tagLst xmlns:a="http://schemas.openxmlformats.org/drawingml/2006/main" xmlns:r="http://schemas.openxmlformats.org/officeDocument/2006/relationships" xmlns:p="http://schemas.openxmlformats.org/presentationml/2006/main">
  <p:tag name="TIMING" val="|2.6|91.8|25.8|12.1|9.5|18.1|7.4"/>
</p:tagLst>
</file>

<file path=ppt/tags/tag22.xml><?xml version="1.0" encoding="utf-8"?>
<p:tagLst xmlns:a="http://schemas.openxmlformats.org/drawingml/2006/main" xmlns:r="http://schemas.openxmlformats.org/officeDocument/2006/relationships" xmlns:p="http://schemas.openxmlformats.org/presentationml/2006/main">
  <p:tag name="TIMING" val="|0.6"/>
</p:tagLst>
</file>

<file path=ppt/tags/tag23.xml><?xml version="1.0" encoding="utf-8"?>
<p:tagLst xmlns:a="http://schemas.openxmlformats.org/drawingml/2006/main" xmlns:r="http://schemas.openxmlformats.org/officeDocument/2006/relationships" xmlns:p="http://schemas.openxmlformats.org/presentationml/2006/main">
  <p:tag name="TIMING" val="|0.4"/>
</p:tagLst>
</file>

<file path=ppt/tags/tag24.xml><?xml version="1.0" encoding="utf-8"?>
<p:tagLst xmlns:a="http://schemas.openxmlformats.org/drawingml/2006/main" xmlns:r="http://schemas.openxmlformats.org/officeDocument/2006/relationships" xmlns:p="http://schemas.openxmlformats.org/presentationml/2006/main">
  <p:tag name="TIMING" val="|7.3|6.8"/>
</p:tagLst>
</file>

<file path=ppt/tags/tag25.xml><?xml version="1.0" encoding="utf-8"?>
<p:tagLst xmlns:a="http://schemas.openxmlformats.org/drawingml/2006/main" xmlns:r="http://schemas.openxmlformats.org/officeDocument/2006/relationships" xmlns:p="http://schemas.openxmlformats.org/presentationml/2006/main">
  <p:tag name="TIMING" val="|3.1"/>
</p:tagLst>
</file>

<file path=ppt/tags/tag26.xml><?xml version="1.0" encoding="utf-8"?>
<p:tagLst xmlns:a="http://schemas.openxmlformats.org/drawingml/2006/main" xmlns:r="http://schemas.openxmlformats.org/officeDocument/2006/relationships" xmlns:p="http://schemas.openxmlformats.org/presentationml/2006/main">
  <p:tag name="TIMING" val="|0.3|13|36.4|26.3|17.2|22.2|24.3|10.4"/>
</p:tagLst>
</file>

<file path=ppt/tags/tag27.xml><?xml version="1.0" encoding="utf-8"?>
<p:tagLst xmlns:a="http://schemas.openxmlformats.org/drawingml/2006/main" xmlns:r="http://schemas.openxmlformats.org/officeDocument/2006/relationships" xmlns:p="http://schemas.openxmlformats.org/presentationml/2006/main">
  <p:tag name="TIMING" val="|0.6|1.7|0.4|0.6|0.7|21.4|7.9|4.2"/>
</p:tagLst>
</file>

<file path=ppt/tags/tag28.xml><?xml version="1.0" encoding="utf-8"?>
<p:tagLst xmlns:a="http://schemas.openxmlformats.org/drawingml/2006/main" xmlns:r="http://schemas.openxmlformats.org/officeDocument/2006/relationships" xmlns:p="http://schemas.openxmlformats.org/presentationml/2006/main">
  <p:tag name="TIMING" val="|1|16.9|4.8|5|3.4|12.4|3.1|2.9"/>
</p:tagLst>
</file>

<file path=ppt/tags/tag29.xml><?xml version="1.0" encoding="utf-8"?>
<p:tagLst xmlns:a="http://schemas.openxmlformats.org/drawingml/2006/main" xmlns:r="http://schemas.openxmlformats.org/officeDocument/2006/relationships" xmlns:p="http://schemas.openxmlformats.org/presentationml/2006/main">
  <p:tag name="TIMING" val="|1.6|9.9|24.2|32.4|33.8"/>
</p:tagLst>
</file>

<file path=ppt/tags/tag3.xml><?xml version="1.0" encoding="utf-8"?>
<p:tagLst xmlns:a="http://schemas.openxmlformats.org/drawingml/2006/main" xmlns:r="http://schemas.openxmlformats.org/officeDocument/2006/relationships" xmlns:p="http://schemas.openxmlformats.org/presentationml/2006/main">
  <p:tag name="TIMING" val="|0.3|1.2|4.1|1.3|1.6|2.3|1.3"/>
</p:tagLst>
</file>

<file path=ppt/tags/tag30.xml><?xml version="1.0" encoding="utf-8"?>
<p:tagLst xmlns:a="http://schemas.openxmlformats.org/drawingml/2006/main" xmlns:r="http://schemas.openxmlformats.org/officeDocument/2006/relationships" xmlns:p="http://schemas.openxmlformats.org/presentationml/2006/main">
  <p:tag name="TIMING" val="|0.3|3.8|22|23.4|45.9|19.6"/>
</p:tagLst>
</file>

<file path=ppt/tags/tag31.xml><?xml version="1.0" encoding="utf-8"?>
<p:tagLst xmlns:a="http://schemas.openxmlformats.org/drawingml/2006/main" xmlns:r="http://schemas.openxmlformats.org/officeDocument/2006/relationships" xmlns:p="http://schemas.openxmlformats.org/presentationml/2006/main">
  <p:tag name="TIMING" val="|8.2"/>
</p:tagLst>
</file>

<file path=ppt/tags/tag32.xml><?xml version="1.0" encoding="utf-8"?>
<p:tagLst xmlns:a="http://schemas.openxmlformats.org/drawingml/2006/main" xmlns:r="http://schemas.openxmlformats.org/officeDocument/2006/relationships" xmlns:p="http://schemas.openxmlformats.org/presentationml/2006/main">
  <p:tag name="TIMING" val="|0.6|0.8|0.9|0.6|12.3|2.2|7.2"/>
</p:tagLst>
</file>

<file path=ppt/tags/tag33.xml><?xml version="1.0" encoding="utf-8"?>
<p:tagLst xmlns:a="http://schemas.openxmlformats.org/drawingml/2006/main" xmlns:r="http://schemas.openxmlformats.org/officeDocument/2006/relationships" xmlns:p="http://schemas.openxmlformats.org/presentationml/2006/main">
  <p:tag name="TIMING" val="|0.5|5.5"/>
</p:tagLst>
</file>

<file path=ppt/tags/tag4.xml><?xml version="1.0" encoding="utf-8"?>
<p:tagLst xmlns:a="http://schemas.openxmlformats.org/drawingml/2006/main" xmlns:r="http://schemas.openxmlformats.org/officeDocument/2006/relationships" xmlns:p="http://schemas.openxmlformats.org/presentationml/2006/main">
  <p:tag name="TIMING" val="|0.3|1.5|7|5.4|2.9|9.1|5.4|3.4|3|7"/>
</p:tagLst>
</file>

<file path=ppt/tags/tag5.xml><?xml version="1.0" encoding="utf-8"?>
<p:tagLst xmlns:a="http://schemas.openxmlformats.org/drawingml/2006/main" xmlns:r="http://schemas.openxmlformats.org/officeDocument/2006/relationships" xmlns:p="http://schemas.openxmlformats.org/presentationml/2006/main">
  <p:tag name="TIMING" val="|0.5|1.2|8.2|0.9|6|6.7|8.1|7.5"/>
</p:tagLst>
</file>

<file path=ppt/tags/tag6.xml><?xml version="1.0" encoding="utf-8"?>
<p:tagLst xmlns:a="http://schemas.openxmlformats.org/drawingml/2006/main" xmlns:r="http://schemas.openxmlformats.org/officeDocument/2006/relationships" xmlns:p="http://schemas.openxmlformats.org/presentationml/2006/main">
  <p:tag name="TIMING" val="|0.1|0.9|8.5|4.2|3|2.4|3.1|3.6|16.3|5.3|10.7"/>
</p:tagLst>
</file>

<file path=ppt/tags/tag7.xml><?xml version="1.0" encoding="utf-8"?>
<p:tagLst xmlns:a="http://schemas.openxmlformats.org/drawingml/2006/main" xmlns:r="http://schemas.openxmlformats.org/officeDocument/2006/relationships" xmlns:p="http://schemas.openxmlformats.org/presentationml/2006/main">
  <p:tag name="TIMING" val="|1|1.1|7.4|7.7|2.2|3|4.7|10.9"/>
</p:tagLst>
</file>

<file path=ppt/tags/tag8.xml><?xml version="1.0" encoding="utf-8"?>
<p:tagLst xmlns:a="http://schemas.openxmlformats.org/drawingml/2006/main" xmlns:r="http://schemas.openxmlformats.org/officeDocument/2006/relationships" xmlns:p="http://schemas.openxmlformats.org/presentationml/2006/main">
  <p:tag name="TIMING" val="|0.1|1.3|6.3|3.2|4|2.2|7.8|2.5|3.6"/>
</p:tagLst>
</file>

<file path=ppt/tags/tag9.xml><?xml version="1.0" encoding="utf-8"?>
<p:tagLst xmlns:a="http://schemas.openxmlformats.org/drawingml/2006/main" xmlns:r="http://schemas.openxmlformats.org/officeDocument/2006/relationships" xmlns:p="http://schemas.openxmlformats.org/presentationml/2006/main">
  <p:tag name="TIMING" val="|0|1.5|9.7"/>
</p:tagLst>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309</TotalTime>
  <Words>2134</Words>
  <Application>Microsoft Office PowerPoint</Application>
  <PresentationFormat>On-screen Show (4:3)</PresentationFormat>
  <Paragraphs>180</Paragraphs>
  <Slides>33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Times New Roman</vt:lpstr>
      <vt:lpstr>Arial Narrow</vt:lpstr>
      <vt:lpstr>Impact</vt:lpstr>
      <vt:lpstr>Wingdings</vt:lpstr>
      <vt:lpstr>Construction</vt:lpstr>
      <vt:lpstr>Search for the Historical Jesus</vt:lpstr>
      <vt:lpstr>Will the real Jesus please stand up?</vt:lpstr>
      <vt:lpstr>Some Recent Examples</vt:lpstr>
      <vt:lpstr>The Last Temptation of Christ</vt:lpstr>
      <vt:lpstr>Jesus Christ Superstar</vt:lpstr>
      <vt:lpstr>The Passover Plot</vt:lpstr>
      <vt:lpstr>Sacred Mushroom &amp; the Cross</vt:lpstr>
      <vt:lpstr>Jesus the Magician</vt:lpstr>
      <vt:lpstr>The DaVinci Code</vt:lpstr>
      <vt:lpstr>Why all this variety?</vt:lpstr>
      <vt:lpstr>Why all this variety?</vt:lpstr>
      <vt:lpstr>Historical Evidence on Jesus</vt:lpstr>
      <vt:lpstr>Early Pagan Sources</vt:lpstr>
      <vt:lpstr>Tacitus, Annals 15.44</vt:lpstr>
      <vt:lpstr>Pliny the Younger, Letters 10.96</vt:lpstr>
      <vt:lpstr>Pliny the Younger, Letters 10.96</vt:lpstr>
      <vt:lpstr>Pliny the Younger, Letters 10.96</vt:lpstr>
      <vt:lpstr>Mara bar Serapion, Letter</vt:lpstr>
      <vt:lpstr>Mara bar Serapion, Letter</vt:lpstr>
      <vt:lpstr>Summary on Pagan Sources</vt:lpstr>
      <vt:lpstr>Early Jewish Sources</vt:lpstr>
      <vt:lpstr>Josephus, Antiquities 18.63-64</vt:lpstr>
      <vt:lpstr>Agapius, Universal History</vt:lpstr>
      <vt:lpstr>Babylonian Talmud and Celsus</vt:lpstr>
      <vt:lpstr>Talmud, Sanhedrin 43a</vt:lpstr>
      <vt:lpstr>Summary on Jewish Sources</vt:lpstr>
      <vt:lpstr>Early Christian Sources</vt:lpstr>
      <vt:lpstr>Paul, Letters</vt:lpstr>
      <vt:lpstr>Conclusions</vt:lpstr>
      <vt:lpstr>Conclusions</vt:lpstr>
      <vt:lpstr>C.S. Lewis' Trilemma</vt:lpstr>
      <vt:lpstr>What will you do with Jesus?</vt:lpstr>
      <vt:lpstr>What will you do with Jesus?</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for the Historical Jesus</dc:title>
  <dc:creator>RC Newman</dc:creator>
  <cp:lastModifiedBy>Newman</cp:lastModifiedBy>
  <cp:revision>134</cp:revision>
  <cp:lastPrinted>1601-01-01T00:00:00Z</cp:lastPrinted>
  <dcterms:created xsi:type="dcterms:W3CDTF">2002-10-11T13:35:59Z</dcterms:created>
  <dcterms:modified xsi:type="dcterms:W3CDTF">2015-07-09T14:05:06Z</dcterms:modified>
</cp:coreProperties>
</file>