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78" r:id="rId5"/>
    <p:sldId id="259" r:id="rId6"/>
    <p:sldId id="260" r:id="rId7"/>
    <p:sldId id="261" r:id="rId8"/>
    <p:sldId id="262" r:id="rId9"/>
    <p:sldId id="263" r:id="rId10"/>
    <p:sldId id="279" r:id="rId11"/>
    <p:sldId id="264" r:id="rId12"/>
    <p:sldId id="265" r:id="rId13"/>
    <p:sldId id="266" r:id="rId14"/>
    <p:sldId id="267" r:id="rId15"/>
    <p:sldId id="268" r:id="rId16"/>
    <p:sldId id="269" r:id="rId17"/>
    <p:sldId id="280" r:id="rId18"/>
    <p:sldId id="270" r:id="rId19"/>
    <p:sldId id="271" r:id="rId20"/>
    <p:sldId id="272" r:id="rId21"/>
    <p:sldId id="273" r:id="rId22"/>
    <p:sldId id="274" r:id="rId23"/>
    <p:sldId id="275" r:id="rId24"/>
    <p:sldId id="276" r:id="rId25"/>
    <p:sldId id="277" r:id="rId26"/>
    <p:sldId id="28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C5DBA69-1930-4324-870E-F05696F66C0B}" type="slidenum">
              <a:rPr lang="en-US" altLang="en-US"/>
              <a:pPr/>
              <a:t>‹#›</a:t>
            </a:fld>
            <a:endParaRPr lang="en-US" altLang="en-US"/>
          </a:p>
        </p:txBody>
      </p:sp>
    </p:spTree>
    <p:extLst>
      <p:ext uri="{BB962C8B-B14F-4D97-AF65-F5344CB8AC3E}">
        <p14:creationId xmlns:p14="http://schemas.microsoft.com/office/powerpoint/2010/main" val="3179882550"/>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902FAD-4893-4859-B938-FD28987C16A1}" type="slidenum">
              <a:rPr lang="en-US" altLang="en-US"/>
              <a:pPr/>
              <a:t>‹#›</a:t>
            </a:fld>
            <a:endParaRPr lang="en-US" altLang="en-US"/>
          </a:p>
        </p:txBody>
      </p:sp>
    </p:spTree>
    <p:extLst>
      <p:ext uri="{BB962C8B-B14F-4D97-AF65-F5344CB8AC3E}">
        <p14:creationId xmlns:p14="http://schemas.microsoft.com/office/powerpoint/2010/main" val="17153042"/>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0B6A367-833E-45E8-A872-C1E055C47F1D}" type="slidenum">
              <a:rPr lang="en-US" altLang="en-US"/>
              <a:pPr/>
              <a:t>‹#›</a:t>
            </a:fld>
            <a:endParaRPr lang="en-US" altLang="en-US"/>
          </a:p>
        </p:txBody>
      </p:sp>
    </p:spTree>
    <p:extLst>
      <p:ext uri="{BB962C8B-B14F-4D97-AF65-F5344CB8AC3E}">
        <p14:creationId xmlns:p14="http://schemas.microsoft.com/office/powerpoint/2010/main" val="349864897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C01137-8AF3-41E9-8061-AB612F451395}" type="slidenum">
              <a:rPr lang="en-US" altLang="en-US"/>
              <a:pPr/>
              <a:t>‹#›</a:t>
            </a:fld>
            <a:endParaRPr lang="en-US" altLang="en-US"/>
          </a:p>
        </p:txBody>
      </p:sp>
    </p:spTree>
    <p:extLst>
      <p:ext uri="{BB962C8B-B14F-4D97-AF65-F5344CB8AC3E}">
        <p14:creationId xmlns:p14="http://schemas.microsoft.com/office/powerpoint/2010/main" val="293737103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B5526A-D2AC-44C4-99AB-2F01EB3F6F30}" type="slidenum">
              <a:rPr lang="en-US" altLang="en-US"/>
              <a:pPr/>
              <a:t>‹#›</a:t>
            </a:fld>
            <a:endParaRPr lang="en-US" altLang="en-US"/>
          </a:p>
        </p:txBody>
      </p:sp>
    </p:spTree>
    <p:extLst>
      <p:ext uri="{BB962C8B-B14F-4D97-AF65-F5344CB8AC3E}">
        <p14:creationId xmlns:p14="http://schemas.microsoft.com/office/powerpoint/2010/main" val="14808921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2595428-6E17-41FE-B265-4073179D6AC0}" type="slidenum">
              <a:rPr lang="en-US" altLang="en-US"/>
              <a:pPr/>
              <a:t>‹#›</a:t>
            </a:fld>
            <a:endParaRPr lang="en-US" altLang="en-US"/>
          </a:p>
        </p:txBody>
      </p:sp>
    </p:spTree>
    <p:extLst>
      <p:ext uri="{BB962C8B-B14F-4D97-AF65-F5344CB8AC3E}">
        <p14:creationId xmlns:p14="http://schemas.microsoft.com/office/powerpoint/2010/main" val="251982111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5C1D41D-B30A-4DDD-8811-483E0E9BDAC9}" type="slidenum">
              <a:rPr lang="en-US" altLang="en-US"/>
              <a:pPr/>
              <a:t>‹#›</a:t>
            </a:fld>
            <a:endParaRPr lang="en-US" altLang="en-US"/>
          </a:p>
        </p:txBody>
      </p:sp>
    </p:spTree>
    <p:extLst>
      <p:ext uri="{BB962C8B-B14F-4D97-AF65-F5344CB8AC3E}">
        <p14:creationId xmlns:p14="http://schemas.microsoft.com/office/powerpoint/2010/main" val="324493383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C61AEF6-3E54-4FD7-84FF-58DC44684202}" type="slidenum">
              <a:rPr lang="en-US" altLang="en-US"/>
              <a:pPr/>
              <a:t>‹#›</a:t>
            </a:fld>
            <a:endParaRPr lang="en-US" altLang="en-US"/>
          </a:p>
        </p:txBody>
      </p:sp>
    </p:spTree>
    <p:extLst>
      <p:ext uri="{BB962C8B-B14F-4D97-AF65-F5344CB8AC3E}">
        <p14:creationId xmlns:p14="http://schemas.microsoft.com/office/powerpoint/2010/main" val="337724270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EF7082B-AD31-4FD0-8B53-3A341E0CB487}" type="slidenum">
              <a:rPr lang="en-US" altLang="en-US"/>
              <a:pPr/>
              <a:t>‹#›</a:t>
            </a:fld>
            <a:endParaRPr lang="en-US" altLang="en-US"/>
          </a:p>
        </p:txBody>
      </p:sp>
    </p:spTree>
    <p:extLst>
      <p:ext uri="{BB962C8B-B14F-4D97-AF65-F5344CB8AC3E}">
        <p14:creationId xmlns:p14="http://schemas.microsoft.com/office/powerpoint/2010/main" val="1607086061"/>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1A752CF-022D-4A85-BC67-CB38565E1F08}" type="slidenum">
              <a:rPr lang="en-US" altLang="en-US"/>
              <a:pPr/>
              <a:t>‹#›</a:t>
            </a:fld>
            <a:endParaRPr lang="en-US" altLang="en-US"/>
          </a:p>
        </p:txBody>
      </p:sp>
    </p:spTree>
    <p:extLst>
      <p:ext uri="{BB962C8B-B14F-4D97-AF65-F5344CB8AC3E}">
        <p14:creationId xmlns:p14="http://schemas.microsoft.com/office/powerpoint/2010/main" val="414484511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874A4C-F467-4960-804F-254019176C96}" type="slidenum">
              <a:rPr lang="en-US" altLang="en-US"/>
              <a:pPr/>
              <a:t>‹#›</a:t>
            </a:fld>
            <a:endParaRPr lang="en-US" altLang="en-US"/>
          </a:p>
        </p:txBody>
      </p:sp>
    </p:spTree>
    <p:extLst>
      <p:ext uri="{BB962C8B-B14F-4D97-AF65-F5344CB8AC3E}">
        <p14:creationId xmlns:p14="http://schemas.microsoft.com/office/powerpoint/2010/main" val="250371279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4E5C2C5-E92A-4E75-A233-24242E9428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fade thruBlk="1"/>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6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325" y="1600200"/>
            <a:ext cx="4316413" cy="47244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533400" y="685800"/>
            <a:ext cx="4114800" cy="1470025"/>
          </a:xfrm>
        </p:spPr>
        <p:txBody>
          <a:bodyPr/>
          <a:lstStyle/>
          <a:p>
            <a:r>
              <a:rPr lang="en-US" altLang="en-US"/>
              <a:t>Scripture in the Early Church</a:t>
            </a:r>
          </a:p>
        </p:txBody>
      </p:sp>
      <p:sp>
        <p:nvSpPr>
          <p:cNvPr id="2051" name="Rectangle 3"/>
          <p:cNvSpPr>
            <a:spLocks noGrp="1" noChangeArrowheads="1"/>
          </p:cNvSpPr>
          <p:nvPr>
            <p:ph type="subTitle" idx="1"/>
          </p:nvPr>
        </p:nvSpPr>
        <p:spPr>
          <a:xfrm>
            <a:off x="609600" y="2895600"/>
            <a:ext cx="6400800" cy="1752600"/>
          </a:xfrm>
        </p:spPr>
        <p:txBody>
          <a:bodyPr/>
          <a:lstStyle/>
          <a:p>
            <a:pPr algn="l"/>
            <a:r>
              <a:rPr lang="en-US" altLang="en-US"/>
              <a:t>Robert C. Newman</a:t>
            </a:r>
          </a:p>
        </p:txBody>
      </p:sp>
      <p:pic>
        <p:nvPicPr>
          <p:cNvPr id="2" name="ScriptureEarlyChurch.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5800" y="5638800"/>
            <a:ext cx="609600" cy="609600"/>
          </a:xfrm>
          <a:prstGeom prst="rect">
            <a:avLst/>
          </a:prstGeom>
        </p:spPr>
      </p:pic>
    </p:spTree>
    <p:custDataLst>
      <p:tags r:id="rId1"/>
    </p:custDataLst>
  </p:cSld>
  <p:clrMapOvr>
    <a:masterClrMapping/>
  </p:clrMapOvr>
  <p:transition advTm="44484">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heckerboard(across)">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2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p:txBody>
          <a:bodyPr/>
          <a:lstStyle/>
          <a:p>
            <a:r>
              <a:rPr lang="en-US" altLang="en-US" sz="4000"/>
              <a:t>The OT is used as a record of God</a:t>
            </a:r>
            <a:r>
              <a:rPr lang="en-US" altLang="en-US" sz="4000">
                <a:cs typeface="Arial" charset="0"/>
              </a:rPr>
              <a:t>'</a:t>
            </a:r>
            <a:r>
              <a:rPr lang="en-US" altLang="en-US" sz="4000"/>
              <a:t>s activity in the past, as a revelation of God’s character &amp; of human nature, and as a guide for how believers ought to live.</a:t>
            </a:r>
          </a:p>
        </p:txBody>
      </p:sp>
      <p:sp>
        <p:nvSpPr>
          <p:cNvPr id="44037" name="Rectangle 5"/>
          <p:cNvSpPr>
            <a:spLocks noGrp="1" noChangeArrowheads="1"/>
          </p:cNvSpPr>
          <p:nvPr>
            <p:ph type="subTitle" idx="1"/>
          </p:nvPr>
        </p:nvSpPr>
        <p:spPr/>
        <p:txBody>
          <a:bodyPr/>
          <a:lstStyle/>
          <a:p>
            <a:endParaRPr lang="en-US" altLang="en-US"/>
          </a:p>
        </p:txBody>
      </p:sp>
      <p:pic>
        <p:nvPicPr>
          <p:cNvPr id="44039" name="Picture 7" descr="LX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495800"/>
            <a:ext cx="1839913" cy="2152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8566">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ppt_w</p:attrName>
                                        </p:attrNameLst>
                                      </p:cBhvr>
                                      <p:tavLst>
                                        <p:tav tm="0">
                                          <p:val>
                                            <p:fltVal val="0"/>
                                          </p:val>
                                        </p:tav>
                                        <p:tav tm="100000">
                                          <p:val>
                                            <p:strVal val="#ppt_w"/>
                                          </p:val>
                                        </p:tav>
                                      </p:tavLst>
                                    </p:anim>
                                    <p:anim calcmode="lin" valueType="num">
                                      <p:cBhvr>
                                        <p:cTn id="8" dur="500" fill="hold"/>
                                        <p:tgtEl>
                                          <p:spTgt spid="440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4039"/>
                                        </p:tgtEl>
                                        <p:attrNameLst>
                                          <p:attrName>style.visibility</p:attrName>
                                        </p:attrNameLst>
                                      </p:cBhvr>
                                      <p:to>
                                        <p:strVal val="visible"/>
                                      </p:to>
                                    </p:set>
                                    <p:animEffect transition="in" filter="checkerboard(across)">
                                      <p:cBhvr>
                                        <p:cTn id="13"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OT as Record and Guide</a:t>
            </a:r>
          </a:p>
        </p:txBody>
      </p:sp>
      <p:sp>
        <p:nvSpPr>
          <p:cNvPr id="20483" name="Rectangle 3"/>
          <p:cNvSpPr>
            <a:spLocks noGrp="1" noChangeArrowheads="1"/>
          </p:cNvSpPr>
          <p:nvPr>
            <p:ph type="body" idx="1"/>
          </p:nvPr>
        </p:nvSpPr>
        <p:spPr/>
        <p:txBody>
          <a:bodyPr/>
          <a:lstStyle/>
          <a:p>
            <a:pPr>
              <a:buFontTx/>
              <a:buNone/>
            </a:pPr>
            <a:r>
              <a:rPr lang="en-US" altLang="en-US" b="1"/>
              <a:t>Peter</a:t>
            </a:r>
            <a:r>
              <a:rPr lang="en-US" altLang="en-US" b="1">
                <a:cs typeface="Arial" charset="0"/>
              </a:rPr>
              <a:t>'</a:t>
            </a:r>
            <a:r>
              <a:rPr lang="en-US" altLang="en-US" b="1"/>
              <a:t>s argument for choosing a successor to Judas – Acts 1:15-22</a:t>
            </a:r>
          </a:p>
          <a:p>
            <a:r>
              <a:rPr lang="en-US" altLang="en-US"/>
              <a:t>Peter cites OT prophecy regarding the fate of Judas, implying that his place should be filled by a successor:</a:t>
            </a:r>
          </a:p>
          <a:p>
            <a:pPr lvl="1"/>
            <a:r>
              <a:rPr lang="en-US" altLang="en-US"/>
              <a:t>Psalm 69:25</a:t>
            </a:r>
          </a:p>
          <a:p>
            <a:pPr lvl="1"/>
            <a:r>
              <a:rPr lang="en-US" altLang="en-US"/>
              <a:t>Psalm 109:8</a:t>
            </a:r>
          </a:p>
        </p:txBody>
      </p:sp>
    </p:spTree>
    <p:custDataLst>
      <p:tags r:id="rId1"/>
    </p:custDataLst>
  </p:cSld>
  <p:clrMapOvr>
    <a:masterClrMapping/>
  </p:clrMapOvr>
  <p:transition advTm="24395">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OT as Record and Guide</a:t>
            </a:r>
          </a:p>
        </p:txBody>
      </p:sp>
      <p:sp>
        <p:nvSpPr>
          <p:cNvPr id="21507" name="Rectangle 3"/>
          <p:cNvSpPr>
            <a:spLocks noGrp="1" noChangeArrowheads="1"/>
          </p:cNvSpPr>
          <p:nvPr>
            <p:ph type="body" idx="1"/>
          </p:nvPr>
        </p:nvSpPr>
        <p:spPr/>
        <p:txBody>
          <a:bodyPr/>
          <a:lstStyle/>
          <a:p>
            <a:pPr>
              <a:buFontTx/>
              <a:buNone/>
            </a:pPr>
            <a:r>
              <a:rPr lang="en-US" altLang="en-US" b="1"/>
              <a:t>The believers</a:t>
            </a:r>
            <a:r>
              <a:rPr lang="en-US" altLang="en-US" b="1">
                <a:cs typeface="Arial" charset="0"/>
              </a:rPr>
              <a:t>'</a:t>
            </a:r>
            <a:r>
              <a:rPr lang="en-US" altLang="en-US" b="1"/>
              <a:t> prayer in the face of persecution – Acts 4:23-30</a:t>
            </a:r>
          </a:p>
          <a:p>
            <a:r>
              <a:rPr lang="en-US" altLang="en-US"/>
              <a:t>The Christians recognize that the rulers</a:t>
            </a:r>
            <a:r>
              <a:rPr lang="en-US" altLang="en-US">
                <a:cs typeface="Arial" charset="0"/>
              </a:rPr>
              <a:t>'</a:t>
            </a:r>
            <a:r>
              <a:rPr lang="en-US" altLang="en-US"/>
              <a:t> persecution of believers is a fulfillment of prophecy and ask for strength &amp; boldness to carry out God</a:t>
            </a:r>
            <a:r>
              <a:rPr lang="en-US" altLang="en-US">
                <a:cs typeface="Arial" charset="0"/>
              </a:rPr>
              <a:t>'</a:t>
            </a:r>
            <a:r>
              <a:rPr lang="en-US" altLang="en-US"/>
              <a:t>s commission.</a:t>
            </a:r>
          </a:p>
          <a:p>
            <a:pPr lvl="1"/>
            <a:r>
              <a:rPr lang="en-US" altLang="en-US"/>
              <a:t>Cites Psalm 2:1-2</a:t>
            </a:r>
          </a:p>
        </p:txBody>
      </p:sp>
    </p:spTree>
    <p:custDataLst>
      <p:tags r:id="rId1"/>
    </p:custDataLst>
  </p:cSld>
  <p:clrMapOvr>
    <a:masterClrMapping/>
  </p:clrMapOvr>
  <p:transition advTm="40208">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OT as Record and Guide</a:t>
            </a:r>
          </a:p>
        </p:txBody>
      </p:sp>
      <p:sp>
        <p:nvSpPr>
          <p:cNvPr id="22531" name="Rectangle 3"/>
          <p:cNvSpPr>
            <a:spLocks noGrp="1" noChangeArrowheads="1"/>
          </p:cNvSpPr>
          <p:nvPr>
            <p:ph type="body" idx="1"/>
          </p:nvPr>
        </p:nvSpPr>
        <p:spPr/>
        <p:txBody>
          <a:bodyPr/>
          <a:lstStyle/>
          <a:p>
            <a:pPr>
              <a:buFontTx/>
              <a:buNone/>
            </a:pPr>
            <a:r>
              <a:rPr lang="en-US" altLang="en-US" b="1"/>
              <a:t>James</a:t>
            </a:r>
            <a:r>
              <a:rPr lang="en-US" altLang="en-US" b="1">
                <a:cs typeface="Arial" charset="0"/>
              </a:rPr>
              <a:t>'</a:t>
            </a:r>
            <a:r>
              <a:rPr lang="en-US" altLang="en-US" b="1"/>
              <a:t> argument at the council of Jerusalem for accepting Gentiles – Acts 15:13-21</a:t>
            </a:r>
          </a:p>
          <a:p>
            <a:r>
              <a:rPr lang="en-US" altLang="en-US"/>
              <a:t>James notes that the OT predicts that there will be Gentiles who bear God</a:t>
            </a:r>
            <a:r>
              <a:rPr lang="en-US" altLang="en-US">
                <a:cs typeface="Arial" charset="0"/>
              </a:rPr>
              <a:t>'</a:t>
            </a:r>
            <a:r>
              <a:rPr lang="en-US" altLang="en-US"/>
              <a:t>s name, so that they need not become Jews in order to be saved. </a:t>
            </a:r>
          </a:p>
          <a:p>
            <a:pPr lvl="1"/>
            <a:r>
              <a:rPr lang="en-US" altLang="en-US"/>
              <a:t>Cites Amos 9:11-12</a:t>
            </a:r>
          </a:p>
        </p:txBody>
      </p:sp>
    </p:spTree>
    <p:custDataLst>
      <p:tags r:id="rId1"/>
    </p:custDataLst>
  </p:cSld>
  <p:clrMapOvr>
    <a:masterClrMapping/>
  </p:clrMapOvr>
  <p:transition advTm="23784">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OT as Record and Guide</a:t>
            </a:r>
          </a:p>
        </p:txBody>
      </p:sp>
      <p:sp>
        <p:nvSpPr>
          <p:cNvPr id="23555" name="Rectangle 3"/>
          <p:cNvSpPr>
            <a:spLocks noGrp="1" noChangeArrowheads="1"/>
          </p:cNvSpPr>
          <p:nvPr>
            <p:ph type="body" idx="1"/>
          </p:nvPr>
        </p:nvSpPr>
        <p:spPr/>
        <p:txBody>
          <a:bodyPr/>
          <a:lstStyle/>
          <a:p>
            <a:pPr>
              <a:buFontTx/>
              <a:buNone/>
            </a:pPr>
            <a:r>
              <a:rPr lang="en-US" altLang="en-US" sz="2800" b="1"/>
              <a:t>Paul</a:t>
            </a:r>
            <a:r>
              <a:rPr lang="en-US" altLang="en-US" sz="2800" b="1">
                <a:cs typeface="Arial" charset="0"/>
              </a:rPr>
              <a:t>'</a:t>
            </a:r>
            <a:r>
              <a:rPr lang="en-US" altLang="en-US" sz="2800" b="1"/>
              <a:t>s argument that no one is good enough to be acceptable to God – Romans 3:9-20.</a:t>
            </a:r>
          </a:p>
          <a:p>
            <a:r>
              <a:rPr lang="en-US" altLang="en-US" sz="2800"/>
              <a:t>Paul cites a series of OT passages:</a:t>
            </a:r>
          </a:p>
          <a:p>
            <a:pPr lvl="1"/>
            <a:r>
              <a:rPr lang="en-US" altLang="en-US" sz="2400"/>
              <a:t>Psalm 14:1-3 (= 53:1-3)</a:t>
            </a:r>
          </a:p>
          <a:p>
            <a:pPr lvl="1"/>
            <a:r>
              <a:rPr lang="en-US" altLang="en-US" sz="2400"/>
              <a:t>Psalm 5:9</a:t>
            </a:r>
          </a:p>
          <a:p>
            <a:pPr lvl="1"/>
            <a:r>
              <a:rPr lang="en-US" altLang="en-US" sz="2400"/>
              <a:t>Psalm 140:3</a:t>
            </a:r>
          </a:p>
          <a:p>
            <a:pPr lvl="1"/>
            <a:r>
              <a:rPr lang="en-US" altLang="en-US" sz="2400"/>
              <a:t>Psalm 10:7</a:t>
            </a:r>
          </a:p>
          <a:p>
            <a:pPr lvl="1"/>
            <a:r>
              <a:rPr lang="en-US" altLang="en-US" sz="2400"/>
              <a:t>Isaiah 59:7-8</a:t>
            </a:r>
          </a:p>
          <a:p>
            <a:pPr lvl="1"/>
            <a:r>
              <a:rPr lang="en-US" altLang="en-US" sz="2400"/>
              <a:t>Psalm 36:1</a:t>
            </a:r>
          </a:p>
        </p:txBody>
      </p:sp>
    </p:spTree>
    <p:custDataLst>
      <p:tags r:id="rId1"/>
    </p:custDataLst>
  </p:cSld>
  <p:clrMapOvr>
    <a:masterClrMapping/>
  </p:clrMapOvr>
  <p:transition advTm="26117">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additive="base">
                                        <p:cTn id="43"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55">
                                            <p:txEl>
                                              <p:pRg st="7" end="7"/>
                                            </p:txEl>
                                          </p:spTgt>
                                        </p:tgtEl>
                                        <p:attrNameLst>
                                          <p:attrName>style.visibility</p:attrName>
                                        </p:attrNameLst>
                                      </p:cBhvr>
                                      <p:to>
                                        <p:strVal val="visible"/>
                                      </p:to>
                                    </p:set>
                                    <p:anim calcmode="lin" valueType="num">
                                      <p:cBhvr additive="base">
                                        <p:cTn id="49"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OT as Record and Guide</a:t>
            </a:r>
          </a:p>
        </p:txBody>
      </p:sp>
      <p:sp>
        <p:nvSpPr>
          <p:cNvPr id="24579" name="Rectangle 3"/>
          <p:cNvSpPr>
            <a:spLocks noGrp="1" noChangeArrowheads="1"/>
          </p:cNvSpPr>
          <p:nvPr>
            <p:ph type="body" idx="1"/>
          </p:nvPr>
        </p:nvSpPr>
        <p:spPr/>
        <p:txBody>
          <a:bodyPr/>
          <a:lstStyle/>
          <a:p>
            <a:pPr>
              <a:buFontTx/>
              <a:buNone/>
            </a:pPr>
            <a:r>
              <a:rPr lang="en-US" altLang="en-US" b="1"/>
              <a:t>Paul</a:t>
            </a:r>
            <a:r>
              <a:rPr lang="en-US" altLang="en-US" b="1">
                <a:cs typeface="Arial" charset="0"/>
              </a:rPr>
              <a:t>'</a:t>
            </a:r>
            <a:r>
              <a:rPr lang="en-US" altLang="en-US" b="1"/>
              <a:t>s argument that sinners are given forgiveness rather than earning it – Romans 4:1-8</a:t>
            </a:r>
          </a:p>
          <a:p>
            <a:r>
              <a:rPr lang="en-US" altLang="en-US"/>
              <a:t>Paul notes that neither Abraham nor David was accepted because of good works:</a:t>
            </a:r>
          </a:p>
          <a:p>
            <a:pPr lvl="1"/>
            <a:r>
              <a:rPr lang="en-US" altLang="en-US"/>
              <a:t>Example of Abraham, Genesis 15:6,22</a:t>
            </a:r>
          </a:p>
          <a:p>
            <a:pPr lvl="1"/>
            <a:r>
              <a:rPr lang="en-US" altLang="en-US"/>
              <a:t>Example of David, Psalm 32:1-2</a:t>
            </a:r>
          </a:p>
        </p:txBody>
      </p:sp>
    </p:spTree>
    <p:custDataLst>
      <p:tags r:id="rId1"/>
    </p:custDataLst>
  </p:cSld>
  <p:clrMapOvr>
    <a:masterClrMapping/>
  </p:clrMapOvr>
  <p:transition advTm="31535">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OT as Record and Guide</a:t>
            </a:r>
          </a:p>
        </p:txBody>
      </p:sp>
      <p:sp>
        <p:nvSpPr>
          <p:cNvPr id="25603" name="Rectangle 3"/>
          <p:cNvSpPr>
            <a:spLocks noGrp="1" noChangeArrowheads="1"/>
          </p:cNvSpPr>
          <p:nvPr>
            <p:ph type="body" idx="1"/>
          </p:nvPr>
        </p:nvSpPr>
        <p:spPr/>
        <p:txBody>
          <a:bodyPr/>
          <a:lstStyle/>
          <a:p>
            <a:pPr>
              <a:buFontTx/>
              <a:buNone/>
            </a:pPr>
            <a:r>
              <a:rPr lang="en-US" altLang="en-US" b="1"/>
              <a:t>Paul</a:t>
            </a:r>
            <a:r>
              <a:rPr lang="en-US" altLang="en-US" b="1">
                <a:cs typeface="Arial" charset="0"/>
              </a:rPr>
              <a:t>'</a:t>
            </a:r>
            <a:r>
              <a:rPr lang="en-US" altLang="en-US" b="1"/>
              <a:t>s response to concern that Jews rejected their Messiah – Romans 9-11</a:t>
            </a:r>
          </a:p>
          <a:p>
            <a:r>
              <a:rPr lang="en-US" altLang="en-US"/>
              <a:t>Paul, too, is concerned, but this does not argue against Christianity as it was predicted. He cites about 30 passages from OT:</a:t>
            </a:r>
          </a:p>
          <a:p>
            <a:pPr lvl="1"/>
            <a:r>
              <a:rPr lang="en-US" altLang="en-US"/>
              <a:t>Mostly from Genesis, Exodus, Deuteronomy, 1 Kings, Psalms, Isaiah, Hosea</a:t>
            </a:r>
          </a:p>
        </p:txBody>
      </p:sp>
    </p:spTree>
    <p:custDataLst>
      <p:tags r:id="rId1"/>
    </p:custDataLst>
  </p:cSld>
  <p:clrMapOvr>
    <a:masterClrMapping/>
  </p:clrMapOvr>
  <p:transition advTm="24676">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p:nvPr>
        </p:nvSpPr>
        <p:spPr/>
        <p:txBody>
          <a:bodyPr/>
          <a:lstStyle/>
          <a:p>
            <a:r>
              <a:rPr lang="en-US" altLang="en-US" sz="4000"/>
              <a:t>The NT was prepared to record the testimony of the apostles, who would not be living much longer, to the person &amp; work of Jesus.</a:t>
            </a:r>
          </a:p>
        </p:txBody>
      </p:sp>
      <p:sp>
        <p:nvSpPr>
          <p:cNvPr id="46085" name="Rectangle 5"/>
          <p:cNvSpPr>
            <a:spLocks noGrp="1" noChangeArrowheads="1"/>
          </p:cNvSpPr>
          <p:nvPr>
            <p:ph type="subTitle" idx="1"/>
          </p:nvPr>
        </p:nvSpPr>
        <p:spPr/>
        <p:txBody>
          <a:bodyPr/>
          <a:lstStyle/>
          <a:p>
            <a:endParaRPr lang="en-US" altLang="en-US"/>
          </a:p>
        </p:txBody>
      </p:sp>
      <p:pic>
        <p:nvPicPr>
          <p:cNvPr id="46086" name="Picture 6" descr="P6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038600"/>
            <a:ext cx="2297113" cy="2514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6854">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ppt_w</p:attrName>
                                        </p:attrNameLst>
                                      </p:cBhvr>
                                      <p:tavLst>
                                        <p:tav tm="0">
                                          <p:val>
                                            <p:fltVal val="0"/>
                                          </p:val>
                                        </p:tav>
                                        <p:tav tm="100000">
                                          <p:val>
                                            <p:strVal val="#ppt_w"/>
                                          </p:val>
                                        </p:tav>
                                      </p:tavLst>
                                    </p:anim>
                                    <p:anim calcmode="lin" valueType="num">
                                      <p:cBhvr>
                                        <p:cTn id="8" dur="500" fill="hold"/>
                                        <p:tgtEl>
                                          <p:spTgt spid="460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6086"/>
                                        </p:tgtEl>
                                        <p:attrNameLst>
                                          <p:attrName>style.visibility</p:attrName>
                                        </p:attrNameLst>
                                      </p:cBhvr>
                                      <p:to>
                                        <p:strVal val="visible"/>
                                      </p:to>
                                    </p:set>
                                    <p:animEffect transition="in" filter="checkerboard(across)">
                                      <p:cBhvr>
                                        <p:cTn id="13"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NT as Testimony of Apostles</a:t>
            </a:r>
          </a:p>
        </p:txBody>
      </p:sp>
      <p:sp>
        <p:nvSpPr>
          <p:cNvPr id="26627" name="Rectangle 3"/>
          <p:cNvSpPr>
            <a:spLocks noGrp="1" noChangeArrowheads="1"/>
          </p:cNvSpPr>
          <p:nvPr>
            <p:ph type="body" idx="1"/>
          </p:nvPr>
        </p:nvSpPr>
        <p:spPr/>
        <p:txBody>
          <a:bodyPr/>
          <a:lstStyle/>
          <a:p>
            <a:r>
              <a:rPr lang="en-US" altLang="en-US"/>
              <a:t>Luke 1:1-4</a:t>
            </a:r>
          </a:p>
          <a:p>
            <a:r>
              <a:rPr lang="en-US" altLang="en-US"/>
              <a:t>John 20:30-31</a:t>
            </a:r>
          </a:p>
          <a:p>
            <a:r>
              <a:rPr lang="en-US" altLang="en-US"/>
              <a:t>John 21:22-24</a:t>
            </a:r>
          </a:p>
          <a:p>
            <a:r>
              <a:rPr lang="en-US" altLang="en-US"/>
              <a:t>1 Timothy 1:3-7</a:t>
            </a:r>
          </a:p>
          <a:p>
            <a:r>
              <a:rPr lang="en-US" altLang="en-US"/>
              <a:t>1 Timothy 3:14-15</a:t>
            </a:r>
          </a:p>
          <a:p>
            <a:r>
              <a:rPr lang="en-US" altLang="en-US"/>
              <a:t>1 Peter 1:12-15</a:t>
            </a:r>
          </a:p>
          <a:p>
            <a:r>
              <a:rPr lang="en-US" altLang="en-US"/>
              <a:t>2 John 7-11</a:t>
            </a:r>
          </a:p>
        </p:txBody>
      </p:sp>
    </p:spTree>
    <p:custDataLst>
      <p:tags r:id="rId1"/>
    </p:custDataLst>
  </p:cSld>
  <p:clrMapOvr>
    <a:masterClrMapping/>
  </p:clrMapOvr>
  <p:transition advTm="22412">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Luke 1:1-4</a:t>
            </a:r>
          </a:p>
        </p:txBody>
      </p:sp>
      <p:sp>
        <p:nvSpPr>
          <p:cNvPr id="27652" name="Text Box 4"/>
          <p:cNvSpPr txBox="1">
            <a:spLocks noChangeArrowheads="1"/>
          </p:cNvSpPr>
          <p:nvPr/>
        </p:nvSpPr>
        <p:spPr bwMode="auto">
          <a:xfrm>
            <a:off x="914400" y="1371600"/>
            <a:ext cx="7543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Luke 1:1 (NIV) Many have undertaken to draw up an account of the things that have been fulfilled among us, 2 just as they were handed down to us by those who from the first were eyewitnesses and servants of the word. 3 Therefore, since I myself have carefully investigated everything from the beginning, it seemed good also to me to write an orderly account for you, most excellent Theophilus, 4 so that you may know the certainty of the things you have been taught. </a:t>
            </a:r>
          </a:p>
        </p:txBody>
      </p:sp>
    </p:spTree>
    <p:custDataLst>
      <p:tags r:id="rId1"/>
    </p:custDataLst>
  </p:cSld>
  <p:clrMapOvr>
    <a:masterClrMapping/>
  </p:clrMapOvr>
  <p:transition advTm="33909">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The Term </a:t>
            </a:r>
            <a:r>
              <a:rPr lang="en-US" altLang="en-US">
                <a:cs typeface="Arial" charset="0"/>
              </a:rPr>
              <a:t>"</a:t>
            </a:r>
            <a:r>
              <a:rPr lang="en-US" altLang="en-US"/>
              <a:t>Scripture</a:t>
            </a:r>
            <a:r>
              <a:rPr lang="en-US" altLang="en-US">
                <a:cs typeface="Arial" charset="0"/>
              </a:rPr>
              <a:t>"</a:t>
            </a:r>
          </a:p>
        </p:txBody>
      </p:sp>
      <p:sp>
        <p:nvSpPr>
          <p:cNvPr id="9219" name="Rectangle 3"/>
          <p:cNvSpPr>
            <a:spLocks noGrp="1" noChangeArrowheads="1"/>
          </p:cNvSpPr>
          <p:nvPr>
            <p:ph type="body" idx="1"/>
          </p:nvPr>
        </p:nvSpPr>
        <p:spPr>
          <a:xfrm>
            <a:off x="457200" y="1371600"/>
            <a:ext cx="8229600" cy="5029200"/>
          </a:xfrm>
        </p:spPr>
        <p:txBody>
          <a:bodyPr/>
          <a:lstStyle/>
          <a:p>
            <a:pPr>
              <a:lnSpc>
                <a:spcPct val="90000"/>
              </a:lnSpc>
            </a:pPr>
            <a:r>
              <a:rPr lang="en-US" altLang="en-US" sz="2800"/>
              <a:t>This is the traditional term used in English.</a:t>
            </a:r>
          </a:p>
          <a:p>
            <a:pPr lvl="1">
              <a:lnSpc>
                <a:spcPct val="90000"/>
              </a:lnSpc>
            </a:pPr>
            <a:r>
              <a:rPr lang="en-US" altLang="en-US" sz="2400"/>
              <a:t>It is borrowed from a Latin term </a:t>
            </a:r>
            <a:r>
              <a:rPr lang="en-US" altLang="en-US" sz="2400" i="1"/>
              <a:t>Scriptura</a:t>
            </a:r>
            <a:r>
              <a:rPr lang="en-US" altLang="en-US" sz="2400"/>
              <a:t>, meaning </a:t>
            </a:r>
            <a:r>
              <a:rPr lang="en-US" altLang="en-US" sz="2400">
                <a:cs typeface="Arial" charset="0"/>
              </a:rPr>
              <a:t>"</a:t>
            </a:r>
            <a:r>
              <a:rPr lang="en-US" altLang="en-US" sz="2400"/>
              <a:t>what is written.</a:t>
            </a:r>
            <a:r>
              <a:rPr lang="en-US" altLang="en-US" sz="2400">
                <a:cs typeface="Arial" charset="0"/>
              </a:rPr>
              <a:t>"</a:t>
            </a:r>
          </a:p>
          <a:p>
            <a:pPr>
              <a:lnSpc>
                <a:spcPct val="90000"/>
              </a:lnSpc>
            </a:pPr>
            <a:r>
              <a:rPr lang="en-US" altLang="en-US" sz="2800"/>
              <a:t>It is used in English Bibles to translate:</a:t>
            </a:r>
          </a:p>
          <a:p>
            <a:pPr lvl="1">
              <a:lnSpc>
                <a:spcPct val="90000"/>
              </a:lnSpc>
            </a:pPr>
            <a:r>
              <a:rPr lang="en-US" altLang="en-US" sz="2400"/>
              <a:t>The Greek </a:t>
            </a:r>
            <a:r>
              <a:rPr lang="en-US" altLang="en-US" sz="2400" i="1"/>
              <a:t>graphai, </a:t>
            </a:r>
            <a:r>
              <a:rPr lang="en-US" altLang="en-US" sz="2400" i="1">
                <a:latin typeface="Greek Parse" pitchFamily="34" charset="0"/>
              </a:rPr>
              <a:t>grafai</a:t>
            </a:r>
            <a:endParaRPr lang="en-US" altLang="en-US" sz="2400"/>
          </a:p>
          <a:p>
            <a:pPr lvl="1">
              <a:lnSpc>
                <a:spcPct val="90000"/>
              </a:lnSpc>
            </a:pPr>
            <a:r>
              <a:rPr lang="en-US" altLang="en-US" sz="2400"/>
              <a:t>The Hebrew </a:t>
            </a:r>
            <a:r>
              <a:rPr lang="en-US" altLang="en-US" sz="2400" i="1"/>
              <a:t>katuvim, </a:t>
            </a:r>
            <a:r>
              <a:rPr lang="en-US" altLang="en-US" sz="2400">
                <a:latin typeface="Hebpar" pitchFamily="34" charset="0"/>
              </a:rPr>
              <a:t>{mybwtk</a:t>
            </a:r>
            <a:endParaRPr lang="en-US" altLang="en-US" sz="2400"/>
          </a:p>
          <a:p>
            <a:pPr lvl="1">
              <a:lnSpc>
                <a:spcPct val="90000"/>
              </a:lnSpc>
            </a:pPr>
            <a:r>
              <a:rPr lang="en-US" altLang="en-US" sz="2400"/>
              <a:t>Both of which mean </a:t>
            </a:r>
            <a:r>
              <a:rPr lang="en-US" altLang="en-US" sz="2400">
                <a:cs typeface="Arial" charset="0"/>
              </a:rPr>
              <a:t>"</a:t>
            </a:r>
            <a:r>
              <a:rPr lang="en-US" altLang="en-US" sz="2400"/>
              <a:t>what is written.</a:t>
            </a:r>
            <a:r>
              <a:rPr lang="en-US" altLang="en-US" sz="2400">
                <a:cs typeface="Arial" charset="0"/>
              </a:rPr>
              <a:t>"</a:t>
            </a:r>
            <a:r>
              <a:rPr lang="en-US" altLang="en-US" sz="2400"/>
              <a:t> </a:t>
            </a:r>
          </a:p>
          <a:p>
            <a:pPr lvl="1">
              <a:lnSpc>
                <a:spcPct val="90000"/>
              </a:lnSpc>
            </a:pPr>
            <a:r>
              <a:rPr lang="en-US" altLang="en-US" sz="2400"/>
              <a:t>These terms are used to refer to the sacred writings given by God:</a:t>
            </a:r>
          </a:p>
          <a:p>
            <a:pPr lvl="1">
              <a:lnSpc>
                <a:spcPct val="90000"/>
              </a:lnSpc>
            </a:pPr>
            <a:r>
              <a:rPr lang="en-US" altLang="en-US" sz="2400"/>
              <a:t>To the Jewish people thru the prophets before the time of Christ;</a:t>
            </a:r>
          </a:p>
          <a:p>
            <a:pPr lvl="1">
              <a:lnSpc>
                <a:spcPct val="90000"/>
              </a:lnSpc>
            </a:pPr>
            <a:r>
              <a:rPr lang="en-US" altLang="en-US" sz="2400"/>
              <a:t>To the early church thru Jesus</a:t>
            </a:r>
            <a:r>
              <a:rPr lang="en-US" altLang="en-US" sz="2400">
                <a:cs typeface="Arial" charset="0"/>
              </a:rPr>
              <a:t>'</a:t>
            </a:r>
            <a:r>
              <a:rPr lang="en-US" altLang="en-US" sz="2400"/>
              <a:t> chosen apostles.</a:t>
            </a:r>
          </a:p>
        </p:txBody>
      </p:sp>
    </p:spTree>
    <p:custDataLst>
      <p:tags r:id="rId1"/>
    </p:custDataLst>
  </p:cSld>
  <p:clrMapOvr>
    <a:masterClrMapping/>
  </p:clrMapOvr>
  <p:transition advTm="39627">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219">
                                            <p:txEl>
                                              <p:pRg st="8" end="8"/>
                                            </p:txEl>
                                          </p:spTgt>
                                        </p:tgtEl>
                                        <p:attrNameLst>
                                          <p:attrName>style.visibility</p:attrName>
                                        </p:attrNameLst>
                                      </p:cBhvr>
                                      <p:to>
                                        <p:strVal val="visible"/>
                                      </p:to>
                                    </p:set>
                                    <p:anim calcmode="lin" valueType="num">
                                      <p:cBhvr additive="base">
                                        <p:cTn id="55"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John 20:30-31</a:t>
            </a:r>
          </a:p>
        </p:txBody>
      </p:sp>
      <p:sp>
        <p:nvSpPr>
          <p:cNvPr id="29700" name="Text Box 4"/>
          <p:cNvSpPr txBox="1">
            <a:spLocks noChangeArrowheads="1"/>
          </p:cNvSpPr>
          <p:nvPr/>
        </p:nvSpPr>
        <p:spPr bwMode="auto">
          <a:xfrm>
            <a:off x="914400" y="2057400"/>
            <a:ext cx="7315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John 20:30 (NIV) Jesus did many other miraculous signs in the presence of his disciples, which are not recorded in this book. 31 But these are written that you may believe that Jesus is the Christ, the Son of God, and that by believing you may have life in his name. </a:t>
            </a:r>
          </a:p>
        </p:txBody>
      </p:sp>
    </p:spTree>
    <p:custDataLst>
      <p:tags r:id="rId1"/>
    </p:custDataLst>
  </p:cSld>
  <p:clrMapOvr>
    <a:masterClrMapping/>
  </p:clrMapOvr>
  <p:transition advTm="19047">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John 21:22-24</a:t>
            </a:r>
          </a:p>
        </p:txBody>
      </p:sp>
      <p:sp>
        <p:nvSpPr>
          <p:cNvPr id="31748" name="Text Box 4"/>
          <p:cNvSpPr txBox="1">
            <a:spLocks noChangeArrowheads="1"/>
          </p:cNvSpPr>
          <p:nvPr/>
        </p:nvSpPr>
        <p:spPr bwMode="auto">
          <a:xfrm>
            <a:off x="914400" y="1600200"/>
            <a:ext cx="7467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John 21:22 (NIV) Jesus answered, "If I want him to remain alive until I return, what is that to you? You must follow me."  23 Because of this, the rumor spread among the brothers that this disciple would not die. But Jesus did not say that he would not die; he only said, "If I want him to remain alive until I return, what is that to you?"  24 This is the disciple who testifies to these things and who wrote them down. We know that his testimony is true. </a:t>
            </a:r>
          </a:p>
        </p:txBody>
      </p:sp>
    </p:spTree>
    <p:custDataLst>
      <p:tags r:id="rId1"/>
    </p:custDataLst>
  </p:cSld>
  <p:clrMapOvr>
    <a:masterClrMapping/>
  </p:clrMapOvr>
  <p:transition advTm="113954">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1 Timothy 1:3-7</a:t>
            </a:r>
          </a:p>
        </p:txBody>
      </p:sp>
      <p:sp>
        <p:nvSpPr>
          <p:cNvPr id="33796" name="Text Box 4"/>
          <p:cNvSpPr txBox="1">
            <a:spLocks noChangeArrowheads="1"/>
          </p:cNvSpPr>
          <p:nvPr/>
        </p:nvSpPr>
        <p:spPr bwMode="auto">
          <a:xfrm>
            <a:off x="381000" y="1295400"/>
            <a:ext cx="85344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1Tim 1:3 (NIV) As I urged you when I went into Macedonia, stay there in Ephesus so that you may command certain men not to teach false doctrines any longer  4 nor to devote themselves to myths and endless genealogies. These promote controversies rather than God's work</a:t>
            </a:r>
            <a:r>
              <a:rPr lang="en-US" altLang="en-US" sz="2800">
                <a:cs typeface="Arial" charset="0"/>
              </a:rPr>
              <a:t>–</a:t>
            </a:r>
            <a:r>
              <a:rPr lang="en-US" altLang="en-US" sz="2800"/>
              <a:t>which is by faith. 5 The goal of this command is love, which comes from a pure heart and a good conscience and a sincere faith. 6 Some have wandered away from these and turned to meaningless talk. 7 They want to be teachers of the law, but they do not know what they are talking about or what they so confidently affirm. </a:t>
            </a:r>
          </a:p>
        </p:txBody>
      </p:sp>
    </p:spTree>
    <p:custDataLst>
      <p:tags r:id="rId1"/>
    </p:custDataLst>
  </p:cSld>
  <p:clrMapOvr>
    <a:masterClrMapping/>
  </p:clrMapOvr>
  <p:transition advTm="93094">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heckerboard(across)">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1 Timothy 3:14-15</a:t>
            </a:r>
          </a:p>
        </p:txBody>
      </p:sp>
      <p:sp>
        <p:nvSpPr>
          <p:cNvPr id="35844" name="Text Box 4"/>
          <p:cNvSpPr txBox="1">
            <a:spLocks noChangeArrowheads="1"/>
          </p:cNvSpPr>
          <p:nvPr/>
        </p:nvSpPr>
        <p:spPr bwMode="auto">
          <a:xfrm>
            <a:off x="914400" y="2286000"/>
            <a:ext cx="7315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1Tim 3:14 (NIV) Although I hope to come to you soon, I am writing you these instructions so that, 15 if I am delayed, you will know how people ought to conduct themselves in God's household, which is the church of the living God, the pillar and foundation of the truth. </a:t>
            </a:r>
          </a:p>
        </p:txBody>
      </p:sp>
    </p:spTree>
    <p:custDataLst>
      <p:tags r:id="rId1"/>
    </p:custDataLst>
  </p:cSld>
  <p:clrMapOvr>
    <a:masterClrMapping/>
  </p:clrMapOvr>
  <p:transition advTm="51103">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heckerboard(across)">
                                      <p:cBhvr>
                                        <p:cTn id="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1 Peter 1:12-15</a:t>
            </a:r>
          </a:p>
        </p:txBody>
      </p:sp>
      <p:sp>
        <p:nvSpPr>
          <p:cNvPr id="37892" name="Text Box 4"/>
          <p:cNvSpPr txBox="1">
            <a:spLocks noChangeArrowheads="1"/>
          </p:cNvSpPr>
          <p:nvPr/>
        </p:nvSpPr>
        <p:spPr bwMode="auto">
          <a:xfrm>
            <a:off x="609600" y="1752600"/>
            <a:ext cx="8153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1Pet 1:12 (NIV) It was revealed to them that they were not serving themselves but you, when they spoke of the things that have now been told you by those who have preached the gospel to you by the Holy Spirit sent from heaven. Even angels long to look into these things.  13 Therefore, prepare your minds for action; be self-controlled; set your hope fully on the grace to be given you when Jesus Christ is revealed.  14 As obedient children, do not conform to the evil desires you had when you lived in ignorance.  15 But just as he who called you is holy, so be holy in all you do.</a:t>
            </a:r>
          </a:p>
        </p:txBody>
      </p:sp>
    </p:spTree>
    <p:custDataLst>
      <p:tags r:id="rId1"/>
    </p:custDataLst>
  </p:cSld>
  <p:clrMapOvr>
    <a:masterClrMapping/>
  </p:clrMapOvr>
  <p:transition advTm="88207">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2 John 7-11</a:t>
            </a:r>
          </a:p>
        </p:txBody>
      </p:sp>
      <p:sp>
        <p:nvSpPr>
          <p:cNvPr id="39940" name="Text Box 4"/>
          <p:cNvSpPr txBox="1">
            <a:spLocks noChangeArrowheads="1"/>
          </p:cNvSpPr>
          <p:nvPr/>
        </p:nvSpPr>
        <p:spPr bwMode="auto">
          <a:xfrm>
            <a:off x="381000" y="1600200"/>
            <a:ext cx="8077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2Joh 1:7 (NIV) Many deceivers, who do not acknowledge Jesus Christ as coming in the flesh, have gone out into the world. Any such person is the deceiver and the antichrist.  8 Watch out that you do not lose what you have worked for, but that you may be rewarded fully.  9 Anyone who runs ahead and does not continue in the teaching of Christ does not have God; whoever continues in the teaching has both the Father and the Son.  10 If anyone comes to you and does not bring this teaching, do not take him into your house or welcome him.  11 Anyone who welcomes him shares in his wicked work. </a:t>
            </a:r>
          </a:p>
        </p:txBody>
      </p:sp>
    </p:spTree>
    <p:custDataLst>
      <p:tags r:id="rId1"/>
    </p:custDataLst>
  </p:cSld>
  <p:clrMapOvr>
    <a:masterClrMapping/>
  </p:clrMapOvr>
  <p:transition advTm="97660">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p:txBody>
          <a:bodyPr/>
          <a:lstStyle/>
          <a:p>
            <a:r>
              <a:rPr lang="en-US" altLang="en-US"/>
              <a:t>The End</a:t>
            </a:r>
          </a:p>
        </p:txBody>
      </p:sp>
      <p:sp>
        <p:nvSpPr>
          <p:cNvPr id="48133" name="Rectangle 5"/>
          <p:cNvSpPr>
            <a:spLocks noGrp="1" noChangeArrowheads="1"/>
          </p:cNvSpPr>
          <p:nvPr>
            <p:ph type="subTitle" idx="1"/>
          </p:nvPr>
        </p:nvSpPr>
        <p:spPr/>
        <p:txBody>
          <a:bodyPr/>
          <a:lstStyle/>
          <a:p>
            <a:r>
              <a:rPr lang="en-US" altLang="en-US" sz="2800"/>
              <a:t>May we, too, use the Bible as the early Christians did, to testify to the reality and truth of Jesus</a:t>
            </a:r>
            <a:r>
              <a:rPr lang="en-US" altLang="en-US" sz="2800">
                <a:cs typeface="Arial" charset="0"/>
              </a:rPr>
              <a:t>'</a:t>
            </a:r>
            <a:r>
              <a:rPr lang="en-US" altLang="en-US" sz="2800"/>
              <a:t> claims!</a:t>
            </a:r>
          </a:p>
        </p:txBody>
      </p:sp>
      <p:pic>
        <p:nvPicPr>
          <p:cNvPr id="48134" name="Picture 6" descr="P6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81000"/>
            <a:ext cx="2297113" cy="2514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2710">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ppt_w</p:attrName>
                                        </p:attrNameLst>
                                      </p:cBhvr>
                                      <p:tavLst>
                                        <p:tav tm="0">
                                          <p:val>
                                            <p:fltVal val="0"/>
                                          </p:val>
                                        </p:tav>
                                        <p:tav tm="100000">
                                          <p:val>
                                            <p:strVal val="#ppt_w"/>
                                          </p:val>
                                        </p:tav>
                                      </p:tavLst>
                                    </p:anim>
                                    <p:anim calcmode="lin" valueType="num">
                                      <p:cBhvr>
                                        <p:cTn id="8" dur="500" fill="hold"/>
                                        <p:tgtEl>
                                          <p:spTgt spid="4813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8133">
                                            <p:txEl>
                                              <p:pRg st="0" end="0"/>
                                            </p:txEl>
                                          </p:spTgt>
                                        </p:tgtEl>
                                        <p:attrNameLst>
                                          <p:attrName>style.visibility</p:attrName>
                                        </p:attrNameLst>
                                      </p:cBhvr>
                                      <p:to>
                                        <p:strVal val="visible"/>
                                      </p:to>
                                    </p:set>
                                    <p:animEffect transition="in" filter="checkerboard(across)">
                                      <p:cBhvr>
                                        <p:cTn id="13" dur="500"/>
                                        <p:tgtEl>
                                          <p:spTgt spid="4813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8134"/>
                                        </p:tgtEl>
                                        <p:attrNameLst>
                                          <p:attrName>style.visibility</p:attrName>
                                        </p:attrNameLst>
                                      </p:cBhvr>
                                      <p:to>
                                        <p:strVal val="visible"/>
                                      </p:to>
                                    </p:set>
                                    <p:animEffect transition="in" filter="checkerboard(across)">
                                      <p:cBhvr>
                                        <p:cTn id="18"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How Was Scripture Used?</a:t>
            </a:r>
          </a:p>
        </p:txBody>
      </p:sp>
      <p:sp>
        <p:nvSpPr>
          <p:cNvPr id="14339" name="Rectangle 3"/>
          <p:cNvSpPr>
            <a:spLocks noGrp="1" noChangeArrowheads="1"/>
          </p:cNvSpPr>
          <p:nvPr>
            <p:ph type="body" idx="1"/>
          </p:nvPr>
        </p:nvSpPr>
        <p:spPr/>
        <p:txBody>
          <a:bodyPr/>
          <a:lstStyle/>
          <a:p>
            <a:pPr>
              <a:lnSpc>
                <a:spcPct val="80000"/>
              </a:lnSpc>
            </a:pPr>
            <a:r>
              <a:rPr lang="en-US" altLang="en-US" sz="2800"/>
              <a:t>The Old Testament was used to bring the message of Jesus to Jews and to </a:t>
            </a:r>
            <a:r>
              <a:rPr lang="en-US" altLang="en-US" sz="2800">
                <a:cs typeface="Arial" charset="0"/>
              </a:rPr>
              <a:t>'</a:t>
            </a:r>
            <a:r>
              <a:rPr lang="en-US" altLang="en-US" sz="2800"/>
              <a:t>God-fearers</a:t>
            </a:r>
            <a:r>
              <a:rPr lang="en-US" altLang="en-US" sz="2800">
                <a:cs typeface="Arial" charset="0"/>
              </a:rPr>
              <a:t>'</a:t>
            </a:r>
            <a:r>
              <a:rPr lang="en-US" altLang="en-US" sz="2800"/>
              <a:t> (non-Jews who worshiped with the Jews).</a:t>
            </a:r>
          </a:p>
          <a:p>
            <a:pPr>
              <a:lnSpc>
                <a:spcPct val="80000"/>
              </a:lnSpc>
            </a:pPr>
            <a:r>
              <a:rPr lang="en-US" altLang="en-US" sz="2800"/>
              <a:t>The Old Testament was used as a record of God’s activity in previous centuries, as a revelation of God</a:t>
            </a:r>
            <a:r>
              <a:rPr lang="en-US" altLang="en-US" sz="2800">
                <a:cs typeface="Arial" charset="0"/>
              </a:rPr>
              <a:t>'</a:t>
            </a:r>
            <a:r>
              <a:rPr lang="en-US" altLang="en-US" sz="2800"/>
              <a:t>s character and of human nature, and a guide for how believers ought to live.</a:t>
            </a:r>
          </a:p>
          <a:p>
            <a:pPr>
              <a:lnSpc>
                <a:spcPct val="80000"/>
              </a:lnSpc>
            </a:pPr>
            <a:r>
              <a:rPr lang="en-US" altLang="en-US" sz="2800"/>
              <a:t>The New Testament was prepared to record the testimony of the apostles, who would not be living much longer, to the person &amp; work of Jesus.</a:t>
            </a:r>
          </a:p>
        </p:txBody>
      </p:sp>
    </p:spTree>
    <p:custDataLst>
      <p:tags r:id="rId1"/>
    </p:custDataLst>
  </p:cSld>
  <p:clrMapOvr>
    <a:masterClrMapping/>
  </p:clrMapOvr>
  <p:transition advTm="40618">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p:txBody>
          <a:bodyPr/>
          <a:lstStyle/>
          <a:p>
            <a:r>
              <a:rPr lang="en-US" altLang="en-US" sz="4000"/>
              <a:t>The OT is used to bring the message of Jesus to Jews &amp; </a:t>
            </a:r>
            <a:r>
              <a:rPr lang="en-US" altLang="en-US" sz="4000">
                <a:cs typeface="Arial" charset="0"/>
              </a:rPr>
              <a:t>'</a:t>
            </a:r>
            <a:r>
              <a:rPr lang="en-US" altLang="en-US" sz="4000"/>
              <a:t>Godfearers.</a:t>
            </a:r>
            <a:r>
              <a:rPr lang="en-US" altLang="en-US" sz="4000">
                <a:cs typeface="Arial" charset="0"/>
              </a:rPr>
              <a:t>'</a:t>
            </a:r>
          </a:p>
        </p:txBody>
      </p:sp>
      <p:sp>
        <p:nvSpPr>
          <p:cNvPr id="41989" name="Rectangle 5"/>
          <p:cNvSpPr>
            <a:spLocks noGrp="1" noChangeArrowheads="1"/>
          </p:cNvSpPr>
          <p:nvPr>
            <p:ph type="subTitle" idx="1"/>
          </p:nvPr>
        </p:nvSpPr>
        <p:spPr/>
        <p:txBody>
          <a:bodyPr/>
          <a:lstStyle/>
          <a:p>
            <a:endParaRPr lang="en-US" altLang="en-US"/>
          </a:p>
        </p:txBody>
      </p:sp>
      <p:pic>
        <p:nvPicPr>
          <p:cNvPr id="41991" name="Picture 7" descr="dssi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713" y="3581400"/>
            <a:ext cx="2124075" cy="2968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7721">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1991"/>
                                        </p:tgtEl>
                                        <p:attrNameLst>
                                          <p:attrName>style.visibility</p:attrName>
                                        </p:attrNameLst>
                                      </p:cBhvr>
                                      <p:to>
                                        <p:strVal val="visible"/>
                                      </p:to>
                                    </p:set>
                                    <p:animEffect transition="in" filter="checkerboard(across)">
                                      <p:cBhvr>
                                        <p:cTn id="13"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OT as Message of Jesus</a:t>
            </a:r>
          </a:p>
        </p:txBody>
      </p:sp>
      <p:sp>
        <p:nvSpPr>
          <p:cNvPr id="15363" name="Rectangle 3"/>
          <p:cNvSpPr>
            <a:spLocks noGrp="1" noChangeArrowheads="1"/>
          </p:cNvSpPr>
          <p:nvPr>
            <p:ph type="body" idx="1"/>
          </p:nvPr>
        </p:nvSpPr>
        <p:spPr/>
        <p:txBody>
          <a:bodyPr/>
          <a:lstStyle/>
          <a:p>
            <a:pPr>
              <a:lnSpc>
                <a:spcPct val="90000"/>
              </a:lnSpc>
              <a:buFontTx/>
              <a:buNone/>
            </a:pPr>
            <a:r>
              <a:rPr lang="en-US" altLang="en-US" sz="2800" b="1"/>
              <a:t>Peter</a:t>
            </a:r>
            <a:r>
              <a:rPr lang="en-US" altLang="en-US" sz="2800" b="1">
                <a:cs typeface="Arial" charset="0"/>
              </a:rPr>
              <a:t>'</a:t>
            </a:r>
            <a:r>
              <a:rPr lang="en-US" altLang="en-US" sz="2800" b="1"/>
              <a:t>s speech to the crowds at the Jewish feast of Weeks (Pentecost) – Acts 2:14-39</a:t>
            </a:r>
          </a:p>
          <a:p>
            <a:pPr>
              <a:lnSpc>
                <a:spcPct val="90000"/>
              </a:lnSpc>
            </a:pPr>
            <a:r>
              <a:rPr lang="en-US" altLang="en-US" sz="2800"/>
              <a:t>Peter argues that the phenomenon they have witnessed, and the miracles of Jesus, are testimonies that Jesus is Messiah.</a:t>
            </a:r>
          </a:p>
          <a:p>
            <a:pPr>
              <a:lnSpc>
                <a:spcPct val="90000"/>
              </a:lnSpc>
            </a:pPr>
            <a:r>
              <a:rPr lang="en-US" altLang="en-US" sz="2800"/>
              <a:t>As fulfillments of OT Messianic prophecy, Peter cites </a:t>
            </a:r>
          </a:p>
          <a:p>
            <a:pPr lvl="1">
              <a:lnSpc>
                <a:spcPct val="90000"/>
              </a:lnSpc>
            </a:pPr>
            <a:r>
              <a:rPr lang="en-US" altLang="en-US" sz="2400"/>
              <a:t>Joel 2:28-32</a:t>
            </a:r>
          </a:p>
          <a:p>
            <a:pPr lvl="1">
              <a:lnSpc>
                <a:spcPct val="90000"/>
              </a:lnSpc>
            </a:pPr>
            <a:r>
              <a:rPr lang="en-US" altLang="en-US" sz="2400"/>
              <a:t>Psalm 16:8-11</a:t>
            </a:r>
          </a:p>
          <a:p>
            <a:pPr lvl="1">
              <a:lnSpc>
                <a:spcPct val="90000"/>
              </a:lnSpc>
            </a:pPr>
            <a:r>
              <a:rPr lang="en-US" altLang="en-US" sz="2400"/>
              <a:t>Psalm 110:1</a:t>
            </a:r>
          </a:p>
        </p:txBody>
      </p:sp>
    </p:spTree>
    <p:custDataLst>
      <p:tags r:id="rId1"/>
    </p:custDataLst>
  </p:cSld>
  <p:clrMapOvr>
    <a:masterClrMapping/>
  </p:clrMapOvr>
  <p:transition advTm="35090">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OT as Message of Jesus</a:t>
            </a:r>
          </a:p>
        </p:txBody>
      </p:sp>
      <p:sp>
        <p:nvSpPr>
          <p:cNvPr id="16387" name="Rectangle 3"/>
          <p:cNvSpPr>
            <a:spLocks noGrp="1" noChangeArrowheads="1"/>
          </p:cNvSpPr>
          <p:nvPr>
            <p:ph type="body" idx="1"/>
          </p:nvPr>
        </p:nvSpPr>
        <p:spPr/>
        <p:txBody>
          <a:bodyPr/>
          <a:lstStyle/>
          <a:p>
            <a:pPr>
              <a:lnSpc>
                <a:spcPct val="80000"/>
              </a:lnSpc>
              <a:buFontTx/>
              <a:buNone/>
            </a:pPr>
            <a:r>
              <a:rPr lang="en-US" altLang="en-US" sz="2800" b="1"/>
              <a:t>Stephen</a:t>
            </a:r>
            <a:r>
              <a:rPr lang="en-US" altLang="en-US" sz="2800" b="1">
                <a:cs typeface="Arial" charset="0"/>
              </a:rPr>
              <a:t>'</a:t>
            </a:r>
            <a:r>
              <a:rPr lang="en-US" altLang="en-US" sz="2800" b="1"/>
              <a:t>s speech to the Jewish supreme court (Sanhedrin) – Acts 7:2-53</a:t>
            </a:r>
          </a:p>
          <a:p>
            <a:pPr>
              <a:lnSpc>
                <a:spcPct val="80000"/>
              </a:lnSpc>
            </a:pPr>
            <a:r>
              <a:rPr lang="en-US" altLang="en-US" sz="2800"/>
              <a:t>They are trying Stephen for allegedly speaking against the Temple and the Law.</a:t>
            </a:r>
          </a:p>
          <a:p>
            <a:pPr>
              <a:lnSpc>
                <a:spcPct val="80000"/>
              </a:lnSpc>
            </a:pPr>
            <a:r>
              <a:rPr lang="en-US" altLang="en-US" sz="2800"/>
              <a:t>In response, Stephen recites Israel</a:t>
            </a:r>
            <a:r>
              <a:rPr lang="en-US" altLang="en-US" sz="2800">
                <a:cs typeface="Arial" charset="0"/>
              </a:rPr>
              <a:t>'</a:t>
            </a:r>
            <a:r>
              <a:rPr lang="en-US" altLang="en-US" sz="2800"/>
              <a:t>s history from OT, quoting:</a:t>
            </a:r>
          </a:p>
          <a:p>
            <a:pPr lvl="1">
              <a:lnSpc>
                <a:spcPct val="80000"/>
              </a:lnSpc>
            </a:pPr>
            <a:r>
              <a:rPr lang="en-US" altLang="en-US" sz="2400"/>
              <a:t>Genesis 12:1; 15:13-14</a:t>
            </a:r>
          </a:p>
          <a:p>
            <a:pPr lvl="1">
              <a:lnSpc>
                <a:spcPct val="80000"/>
              </a:lnSpc>
            </a:pPr>
            <a:r>
              <a:rPr lang="en-US" altLang="en-US" sz="2400"/>
              <a:t>Exodus 2:14; 3:6; 3:5-10</a:t>
            </a:r>
          </a:p>
          <a:p>
            <a:pPr lvl="1">
              <a:lnSpc>
                <a:spcPct val="80000"/>
              </a:lnSpc>
            </a:pPr>
            <a:r>
              <a:rPr lang="en-US" altLang="en-US" sz="2400"/>
              <a:t>Deuteronomy 18:15</a:t>
            </a:r>
          </a:p>
          <a:p>
            <a:pPr lvl="1">
              <a:lnSpc>
                <a:spcPct val="80000"/>
              </a:lnSpc>
            </a:pPr>
            <a:r>
              <a:rPr lang="en-US" altLang="en-US" sz="2400"/>
              <a:t>Exodus 32:1</a:t>
            </a:r>
          </a:p>
          <a:p>
            <a:pPr lvl="1">
              <a:lnSpc>
                <a:spcPct val="80000"/>
              </a:lnSpc>
            </a:pPr>
            <a:r>
              <a:rPr lang="en-US" altLang="en-US" sz="2400"/>
              <a:t>Amos 5:25-27</a:t>
            </a:r>
          </a:p>
          <a:p>
            <a:pPr lvl="1">
              <a:lnSpc>
                <a:spcPct val="80000"/>
              </a:lnSpc>
            </a:pPr>
            <a:r>
              <a:rPr lang="en-US" altLang="en-US" sz="2400"/>
              <a:t>Isaiah 66:1-2</a:t>
            </a:r>
          </a:p>
          <a:p>
            <a:pPr>
              <a:lnSpc>
                <a:spcPct val="80000"/>
              </a:lnSpc>
            </a:pPr>
            <a:endParaRPr lang="en-US" altLang="en-US" sz="2800"/>
          </a:p>
        </p:txBody>
      </p:sp>
    </p:spTree>
    <p:custDataLst>
      <p:tags r:id="rId1"/>
    </p:custDataLst>
  </p:cSld>
  <p:clrMapOvr>
    <a:masterClrMapping/>
  </p:clrMapOvr>
  <p:transition advTm="48700">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OT as Message of Jesus</a:t>
            </a:r>
          </a:p>
        </p:txBody>
      </p:sp>
      <p:sp>
        <p:nvSpPr>
          <p:cNvPr id="17411" name="Rectangle 3"/>
          <p:cNvSpPr>
            <a:spLocks noGrp="1" noChangeArrowheads="1"/>
          </p:cNvSpPr>
          <p:nvPr>
            <p:ph type="body" idx="1"/>
          </p:nvPr>
        </p:nvSpPr>
        <p:spPr/>
        <p:txBody>
          <a:bodyPr/>
          <a:lstStyle/>
          <a:p>
            <a:pPr>
              <a:buFontTx/>
              <a:buNone/>
            </a:pPr>
            <a:r>
              <a:rPr lang="en-US" altLang="en-US" b="1"/>
              <a:t>Philip</a:t>
            </a:r>
            <a:r>
              <a:rPr lang="en-US" altLang="en-US" b="1">
                <a:cs typeface="Arial" charset="0"/>
              </a:rPr>
              <a:t>'</a:t>
            </a:r>
            <a:r>
              <a:rPr lang="en-US" altLang="en-US" b="1"/>
              <a:t>s conversation with the Ethiopean official – Acts 8:26-40</a:t>
            </a:r>
          </a:p>
          <a:p>
            <a:r>
              <a:rPr lang="en-US" altLang="en-US"/>
              <a:t>The official is reading Isaiah 53, and asks for Philip</a:t>
            </a:r>
            <a:r>
              <a:rPr lang="en-US" altLang="en-US">
                <a:cs typeface="Arial" charset="0"/>
              </a:rPr>
              <a:t>'</a:t>
            </a:r>
            <a:r>
              <a:rPr lang="en-US" altLang="en-US"/>
              <a:t>s help in understanding it.</a:t>
            </a:r>
          </a:p>
          <a:p>
            <a:r>
              <a:rPr lang="en-US" altLang="en-US"/>
              <a:t>Philip explains that Isaiah 53 is describing the sacrificial death of Jesus centuries in advance.</a:t>
            </a:r>
          </a:p>
        </p:txBody>
      </p:sp>
    </p:spTree>
    <p:custDataLst>
      <p:tags r:id="rId1"/>
    </p:custDataLst>
  </p:cSld>
  <p:clrMapOvr>
    <a:masterClrMapping/>
  </p:clrMapOvr>
  <p:transition advTm="24505">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OT as Message of Jesus</a:t>
            </a:r>
          </a:p>
        </p:txBody>
      </p:sp>
      <p:sp>
        <p:nvSpPr>
          <p:cNvPr id="18435" name="Rectangle 3"/>
          <p:cNvSpPr>
            <a:spLocks noGrp="1" noChangeArrowheads="1"/>
          </p:cNvSpPr>
          <p:nvPr>
            <p:ph type="body" idx="1"/>
          </p:nvPr>
        </p:nvSpPr>
        <p:spPr/>
        <p:txBody>
          <a:bodyPr/>
          <a:lstStyle/>
          <a:p>
            <a:pPr>
              <a:buFontTx/>
              <a:buNone/>
            </a:pPr>
            <a:r>
              <a:rPr lang="en-US" altLang="en-US" sz="2800" b="1"/>
              <a:t>Paul</a:t>
            </a:r>
            <a:r>
              <a:rPr lang="en-US" altLang="en-US" sz="2800" b="1">
                <a:cs typeface="Arial" charset="0"/>
              </a:rPr>
              <a:t>'</a:t>
            </a:r>
            <a:r>
              <a:rPr lang="en-US" altLang="en-US" sz="2800" b="1"/>
              <a:t>s speech in the synagogue at Antioch of Pisidia – Acts 13:16-41</a:t>
            </a:r>
          </a:p>
          <a:p>
            <a:r>
              <a:rPr lang="en-US" altLang="en-US" sz="2800"/>
              <a:t>Speaking at the request of the synagogue officials, Paul recites Israel</a:t>
            </a:r>
            <a:r>
              <a:rPr lang="en-US" altLang="en-US" sz="2800">
                <a:cs typeface="Arial" charset="0"/>
              </a:rPr>
              <a:t>'</a:t>
            </a:r>
            <a:r>
              <a:rPr lang="en-US" altLang="en-US" sz="2800"/>
              <a:t>s history, showing how the various promises &amp; prophecies point to Jesus.  He cites:</a:t>
            </a:r>
          </a:p>
          <a:p>
            <a:pPr lvl="1"/>
            <a:r>
              <a:rPr lang="en-US" altLang="en-US" sz="2400"/>
              <a:t>Psalm 2:7</a:t>
            </a:r>
          </a:p>
          <a:p>
            <a:pPr lvl="1"/>
            <a:r>
              <a:rPr lang="en-US" altLang="en-US" sz="2400"/>
              <a:t>Isaiah 55:3</a:t>
            </a:r>
          </a:p>
          <a:p>
            <a:pPr lvl="1"/>
            <a:r>
              <a:rPr lang="en-US" altLang="en-US" sz="2400"/>
              <a:t>Psalm 16:10</a:t>
            </a:r>
          </a:p>
          <a:p>
            <a:pPr lvl="1"/>
            <a:r>
              <a:rPr lang="en-US" altLang="en-US" sz="2400"/>
              <a:t>Habakkuk 1:5</a:t>
            </a:r>
          </a:p>
        </p:txBody>
      </p:sp>
    </p:spTree>
    <p:custDataLst>
      <p:tags r:id="rId1"/>
    </p:custDataLst>
  </p:cSld>
  <p:clrMapOvr>
    <a:masterClrMapping/>
  </p:clrMapOvr>
  <p:transition advTm="49030">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OT as Message of Jesus</a:t>
            </a:r>
          </a:p>
        </p:txBody>
      </p:sp>
      <p:sp>
        <p:nvSpPr>
          <p:cNvPr id="19459" name="Rectangle 3"/>
          <p:cNvSpPr>
            <a:spLocks noGrp="1" noChangeArrowheads="1"/>
          </p:cNvSpPr>
          <p:nvPr>
            <p:ph type="body" idx="1"/>
          </p:nvPr>
        </p:nvSpPr>
        <p:spPr>
          <a:xfrm>
            <a:off x="457200" y="1447800"/>
            <a:ext cx="8229600" cy="4525963"/>
          </a:xfrm>
        </p:spPr>
        <p:txBody>
          <a:bodyPr/>
          <a:lstStyle/>
          <a:p>
            <a:pPr>
              <a:lnSpc>
                <a:spcPct val="90000"/>
              </a:lnSpc>
              <a:buFontTx/>
              <a:buNone/>
            </a:pPr>
            <a:r>
              <a:rPr lang="en-US" altLang="en-US" b="1"/>
              <a:t>Paul</a:t>
            </a:r>
            <a:r>
              <a:rPr lang="en-US" altLang="en-US" b="1">
                <a:cs typeface="Arial" charset="0"/>
              </a:rPr>
              <a:t>'</a:t>
            </a:r>
            <a:r>
              <a:rPr lang="en-US" altLang="en-US" b="1"/>
              <a:t>s speech to the leaders of the Jewish community at Rome – Acts 28:17-28</a:t>
            </a:r>
          </a:p>
          <a:p>
            <a:pPr>
              <a:lnSpc>
                <a:spcPct val="90000"/>
              </a:lnSpc>
            </a:pPr>
            <a:r>
              <a:rPr lang="en-US" altLang="en-US"/>
              <a:t>Paul explains why he has been sent in chains to Rome, that he is a messenger about Jesus and the kingdom of God.</a:t>
            </a:r>
          </a:p>
          <a:p>
            <a:pPr lvl="1">
              <a:lnSpc>
                <a:spcPct val="90000"/>
              </a:lnSpc>
            </a:pPr>
            <a:r>
              <a:rPr lang="en-US" altLang="en-US"/>
              <a:t>He seeks to convince them about Jesus from the Law &amp; the Prophets</a:t>
            </a:r>
          </a:p>
          <a:p>
            <a:pPr lvl="1">
              <a:lnSpc>
                <a:spcPct val="90000"/>
              </a:lnSpc>
            </a:pPr>
            <a:r>
              <a:rPr lang="en-US" altLang="en-US"/>
              <a:t>He cites Isaiah 6:9-10 as a prophecy about Jewish resistance to this message.</a:t>
            </a:r>
          </a:p>
        </p:txBody>
      </p:sp>
    </p:spTree>
    <p:custDataLst>
      <p:tags r:id="rId1"/>
    </p:custDataLst>
  </p:cSld>
  <p:clrMapOvr>
    <a:masterClrMapping/>
  </p:clrMapOvr>
  <p:transition advTm="43473">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2.5|1.3"/>
</p:tagLst>
</file>

<file path=ppt/tags/tag10.xml><?xml version="1.0" encoding="utf-8"?>
<p:tagLst xmlns:a="http://schemas.openxmlformats.org/drawingml/2006/main" xmlns:r="http://schemas.openxmlformats.org/officeDocument/2006/relationships" xmlns:p="http://schemas.openxmlformats.org/presentationml/2006/main">
  <p:tag name="TIMING" val="|1.1|15.2"/>
</p:tagLst>
</file>

<file path=ppt/tags/tag11.xml><?xml version="1.0" encoding="utf-8"?>
<p:tagLst xmlns:a="http://schemas.openxmlformats.org/drawingml/2006/main" xmlns:r="http://schemas.openxmlformats.org/officeDocument/2006/relationships" xmlns:p="http://schemas.openxmlformats.org/presentationml/2006/main">
  <p:tag name="TIMING" val="|0.8|4.2|6.7|3.6"/>
</p:tagLst>
</file>

<file path=ppt/tags/tag12.xml><?xml version="1.0" encoding="utf-8"?>
<p:tagLst xmlns:a="http://schemas.openxmlformats.org/drawingml/2006/main" xmlns:r="http://schemas.openxmlformats.org/officeDocument/2006/relationships" xmlns:p="http://schemas.openxmlformats.org/presentationml/2006/main">
  <p:tag name="TIMING" val="|0|18.6|12.5"/>
</p:tagLst>
</file>

<file path=ppt/tags/tag13.xml><?xml version="1.0" encoding="utf-8"?>
<p:tagLst xmlns:a="http://schemas.openxmlformats.org/drawingml/2006/main" xmlns:r="http://schemas.openxmlformats.org/officeDocument/2006/relationships" xmlns:p="http://schemas.openxmlformats.org/presentationml/2006/main">
  <p:tag name="TIMING" val="|0.3|5.5|10.1"/>
</p:tagLst>
</file>

<file path=ppt/tags/tag14.xml><?xml version="1.0" encoding="utf-8"?>
<p:tagLst xmlns:a="http://schemas.openxmlformats.org/drawingml/2006/main" xmlns:r="http://schemas.openxmlformats.org/officeDocument/2006/relationships" xmlns:p="http://schemas.openxmlformats.org/presentationml/2006/main">
  <p:tag name="TIMING" val="|0.3|3.6|3.3|5|1.7|1.8|1.2|2.3"/>
</p:tagLst>
</file>

<file path=ppt/tags/tag15.xml><?xml version="1.0" encoding="utf-8"?>
<p:tagLst xmlns:a="http://schemas.openxmlformats.org/drawingml/2006/main" xmlns:r="http://schemas.openxmlformats.org/officeDocument/2006/relationships" xmlns:p="http://schemas.openxmlformats.org/presentationml/2006/main">
  <p:tag name="TIMING" val="|0.2|7.8|9.9|6.7"/>
</p:tagLst>
</file>

<file path=ppt/tags/tag16.xml><?xml version="1.0" encoding="utf-8"?>
<p:tagLst xmlns:a="http://schemas.openxmlformats.org/drawingml/2006/main" xmlns:r="http://schemas.openxmlformats.org/officeDocument/2006/relationships" xmlns:p="http://schemas.openxmlformats.org/presentationml/2006/main">
  <p:tag name="TIMING" val="|0.5|5.5|8.2"/>
</p:tagLst>
</file>

<file path=ppt/tags/tag17.xml><?xml version="1.0" encoding="utf-8"?>
<p:tagLst xmlns:a="http://schemas.openxmlformats.org/drawingml/2006/main" xmlns:r="http://schemas.openxmlformats.org/officeDocument/2006/relationships" xmlns:p="http://schemas.openxmlformats.org/presentationml/2006/main">
  <p:tag name="TIMING" val="|0.3|6.1"/>
</p:tagLst>
</file>

<file path=ppt/tags/tag18.xml><?xml version="1.0" encoding="utf-8"?>
<p:tagLst xmlns:a="http://schemas.openxmlformats.org/drawingml/2006/main" xmlns:r="http://schemas.openxmlformats.org/officeDocument/2006/relationships" xmlns:p="http://schemas.openxmlformats.org/presentationml/2006/main">
  <p:tag name="TIMING" val="|1.7|2.3|2.7|3.1|2.6|2.3|2.4"/>
</p:tagLst>
</file>

<file path=ppt/tags/tag19.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1.2|2.6|5.4|1.9|4.9|7.3|3.2|2.2|4.3"/>
</p:tagLst>
</file>

<file path=ppt/tags/tag20.xml><?xml version="1.0" encoding="utf-8"?>
<p:tagLst xmlns:a="http://schemas.openxmlformats.org/drawingml/2006/main" xmlns:r="http://schemas.openxmlformats.org/officeDocument/2006/relationships" xmlns:p="http://schemas.openxmlformats.org/presentationml/2006/main">
  <p:tag name="TIMING" val="|0.6"/>
</p:tagLst>
</file>

<file path=ppt/tags/tag21.xml><?xml version="1.0" encoding="utf-8"?>
<p:tagLst xmlns:a="http://schemas.openxmlformats.org/drawingml/2006/main" xmlns:r="http://schemas.openxmlformats.org/officeDocument/2006/relationships" xmlns:p="http://schemas.openxmlformats.org/presentationml/2006/main">
  <p:tag name="TIMING" val="|0.4"/>
</p:tagLst>
</file>

<file path=ppt/tags/tag22.xml><?xml version="1.0" encoding="utf-8"?>
<p:tagLst xmlns:a="http://schemas.openxmlformats.org/drawingml/2006/main" xmlns:r="http://schemas.openxmlformats.org/officeDocument/2006/relationships" xmlns:p="http://schemas.openxmlformats.org/presentationml/2006/main">
  <p:tag name="TIMING" val="|0.4"/>
</p:tagLst>
</file>

<file path=ppt/tags/tag23.xml><?xml version="1.0" encoding="utf-8"?>
<p:tagLst xmlns:a="http://schemas.openxmlformats.org/drawingml/2006/main" xmlns:r="http://schemas.openxmlformats.org/officeDocument/2006/relationships" xmlns:p="http://schemas.openxmlformats.org/presentationml/2006/main">
  <p:tag name="TIMING" val="|0.8"/>
</p:tagLst>
</file>

<file path=ppt/tags/tag24.xml><?xml version="1.0" encoding="utf-8"?>
<p:tagLst xmlns:a="http://schemas.openxmlformats.org/drawingml/2006/main" xmlns:r="http://schemas.openxmlformats.org/officeDocument/2006/relationships" xmlns:p="http://schemas.openxmlformats.org/presentationml/2006/main">
  <p:tag name="TIMING" val="|2.1"/>
</p:tagLst>
</file>

<file path=ppt/tags/tag25.xml><?xml version="1.0" encoding="utf-8"?>
<p:tagLst xmlns:a="http://schemas.openxmlformats.org/drawingml/2006/main" xmlns:r="http://schemas.openxmlformats.org/officeDocument/2006/relationships" xmlns:p="http://schemas.openxmlformats.org/presentationml/2006/main">
  <p:tag name="TIMING" val="|0.4"/>
</p:tagLst>
</file>

<file path=ppt/tags/tag26.xml><?xml version="1.0" encoding="utf-8"?>
<p:tagLst xmlns:a="http://schemas.openxmlformats.org/drawingml/2006/main" xmlns:r="http://schemas.openxmlformats.org/officeDocument/2006/relationships" xmlns:p="http://schemas.openxmlformats.org/presentationml/2006/main">
  <p:tag name="TIMING" val="|0.4|1.9|4.4"/>
</p:tagLst>
</file>

<file path=ppt/tags/tag3.xml><?xml version="1.0" encoding="utf-8"?>
<p:tagLst xmlns:a="http://schemas.openxmlformats.org/drawingml/2006/main" xmlns:r="http://schemas.openxmlformats.org/officeDocument/2006/relationships" xmlns:p="http://schemas.openxmlformats.org/presentationml/2006/main">
  <p:tag name="TIMING" val="|0.5|14.1|12.3"/>
</p:tagLst>
</file>

<file path=ppt/tags/tag4.xml><?xml version="1.0" encoding="utf-8"?>
<p:tagLst xmlns:a="http://schemas.openxmlformats.org/drawingml/2006/main" xmlns:r="http://schemas.openxmlformats.org/officeDocument/2006/relationships" xmlns:p="http://schemas.openxmlformats.org/presentationml/2006/main">
  <p:tag name="TIMING" val="|0.1|3"/>
</p:tagLst>
</file>

<file path=ppt/tags/tag5.xml><?xml version="1.0" encoding="utf-8"?>
<p:tagLst xmlns:a="http://schemas.openxmlformats.org/drawingml/2006/main" xmlns:r="http://schemas.openxmlformats.org/officeDocument/2006/relationships" xmlns:p="http://schemas.openxmlformats.org/presentationml/2006/main">
  <p:tag name="TIMING" val="|0.3|11.7|10.8|2|3.3|3.1"/>
</p:tagLst>
</file>

<file path=ppt/tags/tag6.xml><?xml version="1.0" encoding="utf-8"?>
<p:tagLst xmlns:a="http://schemas.openxmlformats.org/drawingml/2006/main" xmlns:r="http://schemas.openxmlformats.org/officeDocument/2006/relationships" xmlns:p="http://schemas.openxmlformats.org/presentationml/2006/main">
  <p:tag name="TIMING" val="|0.4|10.8|5.6|4.7|5.2|6.6|3.8|1.9|2.8"/>
</p:tagLst>
</file>

<file path=ppt/tags/tag7.xml><?xml version="1.0" encoding="utf-8"?>
<p:tagLst xmlns:a="http://schemas.openxmlformats.org/drawingml/2006/main" xmlns:r="http://schemas.openxmlformats.org/officeDocument/2006/relationships" xmlns:p="http://schemas.openxmlformats.org/presentationml/2006/main">
  <p:tag name="TIMING" val="|0.3|5.2|10.4"/>
</p:tagLst>
</file>

<file path=ppt/tags/tag8.xml><?xml version="1.0" encoding="utf-8"?>
<p:tagLst xmlns:a="http://schemas.openxmlformats.org/drawingml/2006/main" xmlns:r="http://schemas.openxmlformats.org/officeDocument/2006/relationships" xmlns:p="http://schemas.openxmlformats.org/presentationml/2006/main">
  <p:tag name="TIMING" val="|2|17.7|17.4|2.3|3|2.2"/>
</p:tagLst>
</file>

<file path=ppt/tags/tag9.xml><?xml version="1.0" encoding="utf-8"?>
<p:tagLst xmlns:a="http://schemas.openxmlformats.org/drawingml/2006/main" xmlns:r="http://schemas.openxmlformats.org/officeDocument/2006/relationships" xmlns:p="http://schemas.openxmlformats.org/presentationml/2006/main">
  <p:tag name="TIMING" val="|0|7.4|15.8|2.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167</TotalTime>
  <Words>1614</Words>
  <Application>Microsoft Office PowerPoint</Application>
  <PresentationFormat>On-screen Show (4:3)</PresentationFormat>
  <Paragraphs>107</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Scripture in the Early Church</vt:lpstr>
      <vt:lpstr>The Term "Scripture"</vt:lpstr>
      <vt:lpstr>How Was Scripture Used?</vt:lpstr>
      <vt:lpstr>The OT is used to bring the message of Jesus to Jews &amp; 'Godfearers.'</vt:lpstr>
      <vt:lpstr>OT as Message of Jesus</vt:lpstr>
      <vt:lpstr>OT as Message of Jesus</vt:lpstr>
      <vt:lpstr>OT as Message of Jesus</vt:lpstr>
      <vt:lpstr>OT as Message of Jesus</vt:lpstr>
      <vt:lpstr>OT as Message of Jesus</vt:lpstr>
      <vt:lpstr>The OT is used as a record of God's activity in the past, as a revelation of God’s character &amp; of human nature, and as a guide for how believers ought to live.</vt:lpstr>
      <vt:lpstr>OT as Record and Guide</vt:lpstr>
      <vt:lpstr>OT as Record and Guide</vt:lpstr>
      <vt:lpstr>OT as Record and Guide</vt:lpstr>
      <vt:lpstr>OT as Record and Guide</vt:lpstr>
      <vt:lpstr>OT as Record and Guide</vt:lpstr>
      <vt:lpstr>OT as Record and Guide</vt:lpstr>
      <vt:lpstr>The NT was prepared to record the testimony of the apostles, who would not be living much longer, to the person &amp; work of Jesus.</vt:lpstr>
      <vt:lpstr>NT as Testimony of Apostles</vt:lpstr>
      <vt:lpstr>Luke 1:1-4</vt:lpstr>
      <vt:lpstr>John 20:30-31</vt:lpstr>
      <vt:lpstr>John 21:22-24</vt:lpstr>
      <vt:lpstr>1 Timothy 1:3-7</vt:lpstr>
      <vt:lpstr>1 Timothy 3:14-15</vt:lpstr>
      <vt:lpstr>1 Peter 1:12-15</vt:lpstr>
      <vt:lpstr>2 John 7-11</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Scripture in the Early Church</dc:title>
  <dc:creator>rnewman</dc:creator>
  <cp:lastModifiedBy>Newman</cp:lastModifiedBy>
  <cp:revision>93</cp:revision>
  <dcterms:created xsi:type="dcterms:W3CDTF">2007-04-04T18:42:46Z</dcterms:created>
  <dcterms:modified xsi:type="dcterms:W3CDTF">2015-07-09T14:01:47Z</dcterms:modified>
</cp:coreProperties>
</file>