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0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AE5B301-68A3-48F5-8C54-15A675D00378}" type="slidenum">
              <a:rPr lang="en-US" altLang="en-US"/>
              <a:pPr/>
              <a:t>‹#›</a:t>
            </a:fld>
            <a:endParaRPr lang="en-US" altLang="en-US"/>
          </a:p>
        </p:txBody>
      </p:sp>
    </p:spTree>
    <p:extLst>
      <p:ext uri="{BB962C8B-B14F-4D97-AF65-F5344CB8AC3E}">
        <p14:creationId xmlns:p14="http://schemas.microsoft.com/office/powerpoint/2010/main" val="3259937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83FD616-3833-4EA0-8E00-0D6810BE2973}" type="slidenum">
              <a:rPr lang="en-US" altLang="en-US"/>
              <a:pPr/>
              <a:t>‹#›</a:t>
            </a:fld>
            <a:endParaRPr lang="en-US" altLang="en-US"/>
          </a:p>
        </p:txBody>
      </p:sp>
    </p:spTree>
    <p:extLst>
      <p:ext uri="{BB962C8B-B14F-4D97-AF65-F5344CB8AC3E}">
        <p14:creationId xmlns:p14="http://schemas.microsoft.com/office/powerpoint/2010/main" val="1084025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F0B2FCE-1F0A-44DB-A7DF-864AEBFA3799}" type="slidenum">
              <a:rPr lang="en-US" altLang="en-US"/>
              <a:pPr/>
              <a:t>‹#›</a:t>
            </a:fld>
            <a:endParaRPr lang="en-US" altLang="en-US"/>
          </a:p>
        </p:txBody>
      </p:sp>
    </p:spTree>
    <p:extLst>
      <p:ext uri="{BB962C8B-B14F-4D97-AF65-F5344CB8AC3E}">
        <p14:creationId xmlns:p14="http://schemas.microsoft.com/office/powerpoint/2010/main" val="733506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A707F69-190F-414B-8298-39122AD7E4B9}" type="slidenum">
              <a:rPr lang="en-US" altLang="en-US"/>
              <a:pPr/>
              <a:t>‹#›</a:t>
            </a:fld>
            <a:endParaRPr lang="en-US" altLang="en-US"/>
          </a:p>
        </p:txBody>
      </p:sp>
    </p:spTree>
    <p:extLst>
      <p:ext uri="{BB962C8B-B14F-4D97-AF65-F5344CB8AC3E}">
        <p14:creationId xmlns:p14="http://schemas.microsoft.com/office/powerpoint/2010/main" val="126508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EE2ADB1-68F2-46E3-9353-FCACEC6679DE}" type="slidenum">
              <a:rPr lang="en-US" altLang="en-US"/>
              <a:pPr/>
              <a:t>‹#›</a:t>
            </a:fld>
            <a:endParaRPr lang="en-US" altLang="en-US"/>
          </a:p>
        </p:txBody>
      </p:sp>
    </p:spTree>
    <p:extLst>
      <p:ext uri="{BB962C8B-B14F-4D97-AF65-F5344CB8AC3E}">
        <p14:creationId xmlns:p14="http://schemas.microsoft.com/office/powerpoint/2010/main" val="1423843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AD2A3D7F-64FA-468C-9F19-7721F6DE726E}" type="slidenum">
              <a:rPr lang="en-US" altLang="en-US"/>
              <a:pPr/>
              <a:t>‹#›</a:t>
            </a:fld>
            <a:endParaRPr lang="en-US" altLang="en-US"/>
          </a:p>
        </p:txBody>
      </p:sp>
    </p:spTree>
    <p:extLst>
      <p:ext uri="{BB962C8B-B14F-4D97-AF65-F5344CB8AC3E}">
        <p14:creationId xmlns:p14="http://schemas.microsoft.com/office/powerpoint/2010/main" val="374011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AD1A0DE7-0954-4FEB-89A3-82D91E131237}" type="slidenum">
              <a:rPr lang="en-US" altLang="en-US"/>
              <a:pPr/>
              <a:t>‹#›</a:t>
            </a:fld>
            <a:endParaRPr lang="en-US" altLang="en-US"/>
          </a:p>
        </p:txBody>
      </p:sp>
    </p:spTree>
    <p:extLst>
      <p:ext uri="{BB962C8B-B14F-4D97-AF65-F5344CB8AC3E}">
        <p14:creationId xmlns:p14="http://schemas.microsoft.com/office/powerpoint/2010/main" val="1553249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1EB2CA02-07B2-4D0B-B780-B30234CB51BF}" type="slidenum">
              <a:rPr lang="en-US" altLang="en-US"/>
              <a:pPr/>
              <a:t>‹#›</a:t>
            </a:fld>
            <a:endParaRPr lang="en-US" altLang="en-US"/>
          </a:p>
        </p:txBody>
      </p:sp>
    </p:spTree>
    <p:extLst>
      <p:ext uri="{BB962C8B-B14F-4D97-AF65-F5344CB8AC3E}">
        <p14:creationId xmlns:p14="http://schemas.microsoft.com/office/powerpoint/2010/main" val="3464814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46C68DF8-AF84-4440-9A2C-80A3329D46A4}" type="slidenum">
              <a:rPr lang="en-US" altLang="en-US"/>
              <a:pPr/>
              <a:t>‹#›</a:t>
            </a:fld>
            <a:endParaRPr lang="en-US" altLang="en-US"/>
          </a:p>
        </p:txBody>
      </p:sp>
    </p:spTree>
    <p:extLst>
      <p:ext uri="{BB962C8B-B14F-4D97-AF65-F5344CB8AC3E}">
        <p14:creationId xmlns:p14="http://schemas.microsoft.com/office/powerpoint/2010/main" val="895917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8FBA8D64-B6B0-4EFD-A0FE-963D9A2B2F21}" type="slidenum">
              <a:rPr lang="en-US" altLang="en-US"/>
              <a:pPr/>
              <a:t>‹#›</a:t>
            </a:fld>
            <a:endParaRPr lang="en-US" altLang="en-US"/>
          </a:p>
        </p:txBody>
      </p:sp>
    </p:spTree>
    <p:extLst>
      <p:ext uri="{BB962C8B-B14F-4D97-AF65-F5344CB8AC3E}">
        <p14:creationId xmlns:p14="http://schemas.microsoft.com/office/powerpoint/2010/main" val="3867756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4442C5D4-4BB3-4A0F-86F2-D05E56020E46}" type="slidenum">
              <a:rPr lang="en-US" altLang="en-US"/>
              <a:pPr/>
              <a:t>‹#›</a:t>
            </a:fld>
            <a:endParaRPr lang="en-US" altLang="en-US"/>
          </a:p>
        </p:txBody>
      </p:sp>
    </p:spTree>
    <p:extLst>
      <p:ext uri="{BB962C8B-B14F-4D97-AF65-F5344CB8AC3E}">
        <p14:creationId xmlns:p14="http://schemas.microsoft.com/office/powerpoint/2010/main" val="3601306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12D7E059-DB86-4875-A3BC-D5D119E84AB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scribe"/>
          <p:cNvPicPr>
            <a:picLocks noChangeAspect="1" noChangeArrowheads="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2197100" y="1182688"/>
            <a:ext cx="4748213" cy="4492625"/>
          </a:xfrm>
          <a:prstGeom prst="rect">
            <a:avLst/>
          </a:prstGeom>
          <a:noFill/>
          <a:extLst>
            <a:ext uri="{909E8E84-426E-40DD-AFC4-6F175D3DCCD1}">
              <a14:hiddenFill xmlns:a14="http://schemas.microsoft.com/office/drawing/2010/main">
                <a:solidFill>
                  <a:srgbClr val="FFFFFF"/>
                </a:solidFill>
              </a14:hiddenFill>
            </a:ext>
          </a:extLst>
        </p:spPr>
      </p:pic>
      <p:sp>
        <p:nvSpPr>
          <p:cNvPr id="2050" name="Rectangle 2"/>
          <p:cNvSpPr>
            <a:spLocks noGrp="1" noChangeArrowheads="1"/>
          </p:cNvSpPr>
          <p:nvPr>
            <p:ph type="ctrTitle"/>
          </p:nvPr>
        </p:nvSpPr>
        <p:spPr/>
        <p:txBody>
          <a:bodyPr/>
          <a:lstStyle/>
          <a:p>
            <a:r>
              <a:rPr lang="en-US" altLang="en-US"/>
              <a:t>Scribes of the Kingdom</a:t>
            </a:r>
          </a:p>
        </p:txBody>
      </p:sp>
      <p:sp>
        <p:nvSpPr>
          <p:cNvPr id="2051" name="Rectangle 3"/>
          <p:cNvSpPr>
            <a:spLocks noGrp="1" noChangeArrowheads="1"/>
          </p:cNvSpPr>
          <p:nvPr>
            <p:ph type="subTitle" idx="1"/>
          </p:nvPr>
        </p:nvSpPr>
        <p:spPr/>
        <p:txBody>
          <a:bodyPr/>
          <a:lstStyle/>
          <a:p>
            <a:r>
              <a:rPr lang="en-US" altLang="en-US"/>
              <a:t>Matthew 13:51-52</a:t>
            </a:r>
          </a:p>
          <a:p>
            <a:r>
              <a:rPr lang="en-US" altLang="en-US" i="1"/>
              <a:t>Robert C. Newman</a:t>
            </a:r>
          </a:p>
        </p:txBody>
      </p:sp>
      <p:pic>
        <p:nvPicPr>
          <p:cNvPr id="2" name="Scribes of the Kingdom.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685800" y="5562600"/>
            <a:ext cx="609600" cy="609600"/>
          </a:xfrm>
          <a:prstGeom prst="rect">
            <a:avLst/>
          </a:prstGeom>
        </p:spPr>
      </p:pic>
    </p:spTree>
    <p:custDataLst>
      <p:tags r:id="rId1"/>
    </p:custDataLst>
  </p:cSld>
  <p:clrMapOvr>
    <a:masterClrMapping/>
  </p:clrMapOvr>
  <p:transition advTm="16063"/>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p:cTn id="11" dur="500" fill="hold"/>
                                        <p:tgtEl>
                                          <p:spTgt spid="2050"/>
                                        </p:tgtEl>
                                        <p:attrNameLst>
                                          <p:attrName>ppt_w</p:attrName>
                                        </p:attrNameLst>
                                      </p:cBhvr>
                                      <p:tavLst>
                                        <p:tav tm="0">
                                          <p:val>
                                            <p:fltVal val="0"/>
                                          </p:val>
                                        </p:tav>
                                        <p:tav tm="100000">
                                          <p:val>
                                            <p:strVal val="#ppt_w"/>
                                          </p:val>
                                        </p:tav>
                                      </p:tavLst>
                                    </p:anim>
                                    <p:anim calcmode="lin" valueType="num">
                                      <p:cBhvr>
                                        <p:cTn id="12" dur="500" fill="hold"/>
                                        <p:tgtEl>
                                          <p:spTgt spid="2050"/>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051">
                                            <p:txEl>
                                              <p:pRg st="0" end="0"/>
                                            </p:txEl>
                                          </p:spTgt>
                                        </p:tgtEl>
                                        <p:attrNameLst>
                                          <p:attrName>style.visibility</p:attrName>
                                        </p:attrNameLst>
                                      </p:cBhvr>
                                      <p:to>
                                        <p:strVal val="visible"/>
                                      </p:to>
                                    </p:set>
                                    <p:animEffect transition="in" filter="checkerboard(across)">
                                      <p:cBhvr>
                                        <p:cTn id="17" dur="500"/>
                                        <p:tgtEl>
                                          <p:spTgt spid="2051">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051">
                                            <p:txEl>
                                              <p:pRg st="1" end="1"/>
                                            </p:txEl>
                                          </p:spTgt>
                                        </p:tgtEl>
                                        <p:attrNameLst>
                                          <p:attrName>style.visibility</p:attrName>
                                        </p:attrNameLst>
                                      </p:cBhvr>
                                      <p:to>
                                        <p:strVal val="visible"/>
                                      </p:to>
                                    </p:set>
                                    <p:animEffect transition="in" filter="checkerboard(across)">
                                      <p:cBhvr>
                                        <p:cTn id="22" dur="500"/>
                                        <p:tgtEl>
                                          <p:spTgt spid="20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23" fill="hold" display="0">
                  <p:stCondLst>
                    <p:cond delay="indefinite"/>
                  </p:stCondLst>
                  <p:endCondLst>
                    <p:cond evt="onStopAudio" delay="0">
                      <p:tgtEl>
                        <p:sldTgt/>
                      </p:tgtEl>
                    </p:cond>
                  </p:endCondLst>
                </p:cTn>
                <p:tgtEl>
                  <p:spTgt spid="2"/>
                </p:tgtEl>
              </p:cMediaNode>
            </p:audio>
          </p:childTnLst>
        </p:cTn>
      </p:par>
    </p:tnLst>
    <p:bldLst>
      <p:bldP spid="2050"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a:t>Method</a:t>
            </a:r>
          </a:p>
        </p:txBody>
      </p:sp>
      <p:sp>
        <p:nvSpPr>
          <p:cNvPr id="15363" name="Rectangle 3"/>
          <p:cNvSpPr>
            <a:spLocks noGrp="1" noChangeArrowheads="1"/>
          </p:cNvSpPr>
          <p:nvPr>
            <p:ph type="body" idx="1"/>
          </p:nvPr>
        </p:nvSpPr>
        <p:spPr/>
        <p:txBody>
          <a:bodyPr/>
          <a:lstStyle/>
          <a:p>
            <a:pPr>
              <a:lnSpc>
                <a:spcPct val="90000"/>
              </a:lnSpc>
            </a:pPr>
            <a:r>
              <a:rPr lang="en-US" altLang="en-US"/>
              <a:t>Christian scribes should teach like a householder showing off his prized possessions.</a:t>
            </a:r>
          </a:p>
          <a:p>
            <a:pPr lvl="1">
              <a:lnSpc>
                <a:spcPct val="90000"/>
              </a:lnSpc>
            </a:pPr>
            <a:r>
              <a:rPr lang="en-US" altLang="en-US"/>
              <a:t>Be enthusiastic, anxious that others see the treasure of God’s Word.</a:t>
            </a:r>
          </a:p>
          <a:p>
            <a:pPr lvl="1">
              <a:lnSpc>
                <a:spcPct val="90000"/>
              </a:lnSpc>
            </a:pPr>
            <a:r>
              <a:rPr lang="en-US" altLang="en-US"/>
              <a:t>Teach both old and new things:</a:t>
            </a:r>
          </a:p>
          <a:p>
            <a:pPr lvl="2">
              <a:lnSpc>
                <a:spcPct val="90000"/>
              </a:lnSpc>
            </a:pPr>
            <a:r>
              <a:rPr lang="en-US" altLang="en-US"/>
              <a:t>Don’t neglect the basic truths that now seem so simple to you; repetition is very important.</a:t>
            </a:r>
          </a:p>
          <a:p>
            <a:pPr lvl="2">
              <a:lnSpc>
                <a:spcPct val="90000"/>
              </a:lnSpc>
            </a:pPr>
            <a:r>
              <a:rPr lang="en-US" altLang="en-US"/>
              <a:t>Keep studying, so that you can always be showing others new truths from God’s Word.</a:t>
            </a:r>
          </a:p>
        </p:txBody>
      </p:sp>
    </p:spTree>
    <p:custDataLst>
      <p:tags r:id="rId1"/>
    </p:custDataLst>
  </p:cSld>
  <p:clrMapOvr>
    <a:masterClrMapping/>
  </p:clrMapOvr>
  <p:transition advTm="14839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63">
                                            <p:txEl>
                                              <p:pRg st="1" end="1"/>
                                            </p:txEl>
                                          </p:spTgt>
                                        </p:tgtEl>
                                        <p:attrNameLst>
                                          <p:attrName>style.visibility</p:attrName>
                                        </p:attrNameLst>
                                      </p:cBhvr>
                                      <p:to>
                                        <p:strVal val="visible"/>
                                      </p:to>
                                    </p:set>
                                    <p:anim calcmode="lin" valueType="num">
                                      <p:cBhvr additive="base">
                                        <p:cTn id="13" dur="5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363">
                                            <p:txEl>
                                              <p:pRg st="2" end="2"/>
                                            </p:txEl>
                                          </p:spTgt>
                                        </p:tgtEl>
                                        <p:attrNameLst>
                                          <p:attrName>style.visibility</p:attrName>
                                        </p:attrNameLst>
                                      </p:cBhvr>
                                      <p:to>
                                        <p:strVal val="visible"/>
                                      </p:to>
                                    </p:set>
                                    <p:anim calcmode="lin" valueType="num">
                                      <p:cBhvr additive="base">
                                        <p:cTn id="19" dur="5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363">
                                            <p:txEl>
                                              <p:pRg st="3" end="3"/>
                                            </p:txEl>
                                          </p:spTgt>
                                        </p:tgtEl>
                                        <p:attrNameLst>
                                          <p:attrName>style.visibility</p:attrName>
                                        </p:attrNameLst>
                                      </p:cBhvr>
                                      <p:to>
                                        <p:strVal val="visible"/>
                                      </p:to>
                                    </p:set>
                                    <p:anim calcmode="lin" valueType="num">
                                      <p:cBhvr additive="base">
                                        <p:cTn id="25" dur="500" fill="hold"/>
                                        <p:tgtEl>
                                          <p:spTgt spid="1536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36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363">
                                            <p:txEl>
                                              <p:pRg st="4" end="4"/>
                                            </p:txEl>
                                          </p:spTgt>
                                        </p:tgtEl>
                                        <p:attrNameLst>
                                          <p:attrName>style.visibility</p:attrName>
                                        </p:attrNameLst>
                                      </p:cBhvr>
                                      <p:to>
                                        <p:strVal val="visible"/>
                                      </p:to>
                                    </p:set>
                                    <p:anim calcmode="lin" valueType="num">
                                      <p:cBhvr additive="base">
                                        <p:cTn id="31" dur="500" fill="hold"/>
                                        <p:tgtEl>
                                          <p:spTgt spid="1536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36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a:t>Conclusions</a:t>
            </a:r>
          </a:p>
        </p:txBody>
      </p:sp>
      <p:sp>
        <p:nvSpPr>
          <p:cNvPr id="16387" name="Rectangle 3"/>
          <p:cNvSpPr>
            <a:spLocks noGrp="1" noChangeArrowheads="1"/>
          </p:cNvSpPr>
          <p:nvPr>
            <p:ph type="body" idx="1"/>
          </p:nvPr>
        </p:nvSpPr>
        <p:spPr/>
        <p:txBody>
          <a:bodyPr/>
          <a:lstStyle/>
          <a:p>
            <a:r>
              <a:rPr lang="en-US" altLang="en-US" sz="2800"/>
              <a:t>This was originally given in the chapel at Biblical School of Theology in January 1973, where the audience was primarily faculty and students preparing to be pastors, i.e., Christian scribes.</a:t>
            </a:r>
          </a:p>
          <a:p>
            <a:r>
              <a:rPr lang="en-US" altLang="en-US" sz="2800"/>
              <a:t>But in a sense, all Christians are called to be scribes.</a:t>
            </a:r>
          </a:p>
          <a:p>
            <a:r>
              <a:rPr lang="en-US" altLang="en-US" sz="2800"/>
              <a:t>We should all be practicing what we preach, and continually learning so that we may practice and preach the Way of Life more accurately.</a:t>
            </a:r>
          </a:p>
        </p:txBody>
      </p:sp>
    </p:spTree>
    <p:custDataLst>
      <p:tags r:id="rId1"/>
    </p:custDataLst>
  </p:cSld>
  <p:clrMapOvr>
    <a:masterClrMapping/>
  </p:clrMapOvr>
  <p:transition advTm="6784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387">
                                            <p:txEl>
                                              <p:pRg st="1" end="1"/>
                                            </p:txEl>
                                          </p:spTgt>
                                        </p:tgtEl>
                                        <p:attrNameLst>
                                          <p:attrName>style.visibility</p:attrName>
                                        </p:attrNameLst>
                                      </p:cBhvr>
                                      <p:to>
                                        <p:strVal val="visible"/>
                                      </p:to>
                                    </p:set>
                                    <p:anim calcmode="lin" valueType="num">
                                      <p:cBhvr additive="base">
                                        <p:cTn id="13" dur="5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387">
                                            <p:txEl>
                                              <p:pRg st="2" end="2"/>
                                            </p:txEl>
                                          </p:spTgt>
                                        </p:tgtEl>
                                        <p:attrNameLst>
                                          <p:attrName>style.visibility</p:attrName>
                                        </p:attrNameLst>
                                      </p:cBhvr>
                                      <p:to>
                                        <p:strVal val="visible"/>
                                      </p:to>
                                    </p:set>
                                    <p:anim calcmode="lin" valueType="num">
                                      <p:cBhvr additive="base">
                                        <p:cTn id="19" dur="5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8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4" name="Picture 6" descr="scribe"/>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2197100" y="1182688"/>
            <a:ext cx="4748213" cy="4492625"/>
          </a:xfrm>
          <a:prstGeom prst="rect">
            <a:avLst/>
          </a:prstGeom>
          <a:noFill/>
          <a:extLst>
            <a:ext uri="{909E8E84-426E-40DD-AFC4-6F175D3DCCD1}">
              <a14:hiddenFill xmlns:a14="http://schemas.microsoft.com/office/drawing/2010/main">
                <a:solidFill>
                  <a:srgbClr val="FFFFFF"/>
                </a:solidFill>
              </a14:hiddenFill>
            </a:ext>
          </a:extLst>
        </p:spPr>
      </p:pic>
      <p:sp>
        <p:nvSpPr>
          <p:cNvPr id="17412" name="Rectangle 4"/>
          <p:cNvSpPr>
            <a:spLocks noGrp="1" noChangeArrowheads="1"/>
          </p:cNvSpPr>
          <p:nvPr>
            <p:ph type="ctrTitle"/>
          </p:nvPr>
        </p:nvSpPr>
        <p:spPr/>
        <p:txBody>
          <a:bodyPr/>
          <a:lstStyle/>
          <a:p>
            <a:r>
              <a:rPr lang="en-US" altLang="en-US" sz="5400"/>
              <a:t>The End</a:t>
            </a:r>
          </a:p>
        </p:txBody>
      </p:sp>
      <p:sp>
        <p:nvSpPr>
          <p:cNvPr id="17413" name="Rectangle 5"/>
          <p:cNvSpPr>
            <a:spLocks noGrp="1" noChangeArrowheads="1"/>
          </p:cNvSpPr>
          <p:nvPr>
            <p:ph type="subTitle" idx="1"/>
          </p:nvPr>
        </p:nvSpPr>
        <p:spPr/>
        <p:txBody>
          <a:bodyPr/>
          <a:lstStyle/>
          <a:p>
            <a:r>
              <a:rPr lang="en-US" altLang="en-US"/>
              <a:t>May God help us to be faithful scribes of His kingdom!</a:t>
            </a:r>
          </a:p>
        </p:txBody>
      </p:sp>
    </p:spTree>
    <p:custDataLst>
      <p:tags r:id="rId1"/>
    </p:custDataLst>
  </p:cSld>
  <p:clrMapOvr>
    <a:masterClrMapping/>
  </p:clrMapOvr>
  <p:transition advTm="1422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7412"/>
                                        </p:tgtEl>
                                        <p:attrNameLst>
                                          <p:attrName>style.visibility</p:attrName>
                                        </p:attrNameLst>
                                      </p:cBhvr>
                                      <p:to>
                                        <p:strVal val="visible"/>
                                      </p:to>
                                    </p:set>
                                    <p:anim calcmode="lin" valueType="num">
                                      <p:cBhvr>
                                        <p:cTn id="7" dur="500" fill="hold"/>
                                        <p:tgtEl>
                                          <p:spTgt spid="17412"/>
                                        </p:tgtEl>
                                        <p:attrNameLst>
                                          <p:attrName>ppt_w</p:attrName>
                                        </p:attrNameLst>
                                      </p:cBhvr>
                                      <p:tavLst>
                                        <p:tav tm="0">
                                          <p:val>
                                            <p:fltVal val="0"/>
                                          </p:val>
                                        </p:tav>
                                        <p:tav tm="100000">
                                          <p:val>
                                            <p:strVal val="#ppt_w"/>
                                          </p:val>
                                        </p:tav>
                                      </p:tavLst>
                                    </p:anim>
                                    <p:anim calcmode="lin" valueType="num">
                                      <p:cBhvr>
                                        <p:cTn id="8" dur="500" fill="hold"/>
                                        <p:tgtEl>
                                          <p:spTgt spid="1741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17413">
                                            <p:txEl>
                                              <p:pRg st="0" end="0"/>
                                            </p:txEl>
                                          </p:spTgt>
                                        </p:tgtEl>
                                        <p:attrNameLst>
                                          <p:attrName>style.visibility</p:attrName>
                                        </p:attrNameLst>
                                      </p:cBhvr>
                                      <p:to>
                                        <p:strVal val="visible"/>
                                      </p:to>
                                    </p:set>
                                    <p:animEffect transition="in" filter="checkerboard(across)">
                                      <p:cBhvr>
                                        <p:cTn id="13" dur="500"/>
                                        <p:tgtEl>
                                          <p:spTgt spid="174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p:bldP spid="1741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ltLang="en-US"/>
              <a:t>Matthew 13:51-52</a:t>
            </a:r>
          </a:p>
        </p:txBody>
      </p:sp>
      <p:sp>
        <p:nvSpPr>
          <p:cNvPr id="3076" name="Text Box 4"/>
          <p:cNvSpPr txBox="1">
            <a:spLocks noChangeArrowheads="1"/>
          </p:cNvSpPr>
          <p:nvPr/>
        </p:nvSpPr>
        <p:spPr bwMode="auto">
          <a:xfrm>
            <a:off x="1219200" y="1828800"/>
            <a:ext cx="6705600" cy="393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a:t>51 (NIV) "Have you understood all these things?" Jesus asked. </a:t>
            </a:r>
          </a:p>
          <a:p>
            <a:r>
              <a:rPr lang="en-US" altLang="en-US" sz="2800"/>
              <a:t>"Yes," they replied. </a:t>
            </a:r>
          </a:p>
          <a:p>
            <a:r>
              <a:rPr lang="en-US" altLang="en-US" sz="2800"/>
              <a:t>52 He said to them, "Therefore every teacher of the law who has been instructed about the kingdom of heaven is like the owner of a house who brings out of his storeroom new treasures as well as old." </a:t>
            </a:r>
          </a:p>
        </p:txBody>
      </p:sp>
    </p:spTree>
    <p:custDataLst>
      <p:tags r:id="rId1"/>
    </p:custDataLst>
  </p:cSld>
  <p:clrMapOvr>
    <a:masterClrMapping/>
  </p:clrMapOvr>
  <p:transition advTm="2031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checkerboard(across)">
                                      <p:cBhvr>
                                        <p:cTn id="7"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a:t>Context</a:t>
            </a:r>
          </a:p>
        </p:txBody>
      </p:sp>
      <p:sp>
        <p:nvSpPr>
          <p:cNvPr id="5123" name="Rectangle 3"/>
          <p:cNvSpPr>
            <a:spLocks noGrp="1" noChangeArrowheads="1"/>
          </p:cNvSpPr>
          <p:nvPr>
            <p:ph type="body" idx="1"/>
          </p:nvPr>
        </p:nvSpPr>
        <p:spPr/>
        <p:txBody>
          <a:bodyPr/>
          <a:lstStyle/>
          <a:p>
            <a:pPr>
              <a:lnSpc>
                <a:spcPct val="90000"/>
              </a:lnSpc>
            </a:pPr>
            <a:r>
              <a:rPr lang="en-US" altLang="en-US"/>
              <a:t>This passage comes at the end of the kingdom parables in Matthew 13.</a:t>
            </a:r>
          </a:p>
          <a:p>
            <a:pPr>
              <a:lnSpc>
                <a:spcPct val="90000"/>
              </a:lnSpc>
            </a:pPr>
            <a:r>
              <a:rPr lang="en-US" altLang="en-US"/>
              <a:t>Jesus has unpacked some of these parables for his disciples, others have been left unexplained.</a:t>
            </a:r>
          </a:p>
          <a:p>
            <a:pPr>
              <a:lnSpc>
                <a:spcPct val="90000"/>
              </a:lnSpc>
            </a:pPr>
            <a:r>
              <a:rPr lang="en-US" altLang="en-US"/>
              <a:t>Of these latter parables, some are still argued over nearly 2,000 years later.</a:t>
            </a:r>
          </a:p>
          <a:p>
            <a:pPr>
              <a:lnSpc>
                <a:spcPct val="90000"/>
              </a:lnSpc>
            </a:pPr>
            <a:r>
              <a:rPr lang="en-US" altLang="en-US"/>
              <a:t>It is thus something of a surprise that the disciples claim to understand them all!</a:t>
            </a:r>
          </a:p>
        </p:txBody>
      </p:sp>
    </p:spTree>
    <p:custDataLst>
      <p:tags r:id="rId1"/>
    </p:custDataLst>
  </p:cSld>
  <p:clrMapOvr>
    <a:masterClrMapping/>
  </p:clrMapOvr>
  <p:transition advTm="5669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23">
                                            <p:txEl>
                                              <p:pRg st="1" end="1"/>
                                            </p:txEl>
                                          </p:spTgt>
                                        </p:tgtEl>
                                        <p:attrNameLst>
                                          <p:attrName>style.visibility</p:attrName>
                                        </p:attrNameLst>
                                      </p:cBhvr>
                                      <p:to>
                                        <p:strVal val="visible"/>
                                      </p:to>
                                    </p:set>
                                    <p:anim calcmode="lin" valueType="num">
                                      <p:cBhvr additive="base">
                                        <p:cTn id="13" dur="500" fill="hold"/>
                                        <p:tgtEl>
                                          <p:spTgt spid="51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123">
                                            <p:txEl>
                                              <p:pRg st="2" end="2"/>
                                            </p:txEl>
                                          </p:spTgt>
                                        </p:tgtEl>
                                        <p:attrNameLst>
                                          <p:attrName>style.visibility</p:attrName>
                                        </p:attrNameLst>
                                      </p:cBhvr>
                                      <p:to>
                                        <p:strVal val="visible"/>
                                      </p:to>
                                    </p:set>
                                    <p:anim calcmode="lin" valueType="num">
                                      <p:cBhvr additive="base">
                                        <p:cTn id="19" dur="500" fill="hold"/>
                                        <p:tgtEl>
                                          <p:spTgt spid="51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123">
                                            <p:txEl>
                                              <p:pRg st="3" end="3"/>
                                            </p:txEl>
                                          </p:spTgt>
                                        </p:tgtEl>
                                        <p:attrNameLst>
                                          <p:attrName>style.visibility</p:attrName>
                                        </p:attrNameLst>
                                      </p:cBhvr>
                                      <p:to>
                                        <p:strVal val="visible"/>
                                      </p:to>
                                    </p:set>
                                    <p:anim calcmode="lin" valueType="num">
                                      <p:cBhvr additive="base">
                                        <p:cTn id="25" dur="500" fill="hold"/>
                                        <p:tgtEl>
                                          <p:spTgt spid="512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12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a:t>Scribes</a:t>
            </a:r>
          </a:p>
        </p:txBody>
      </p:sp>
      <p:sp>
        <p:nvSpPr>
          <p:cNvPr id="6147" name="Rectangle 3"/>
          <p:cNvSpPr>
            <a:spLocks noGrp="1" noChangeArrowheads="1"/>
          </p:cNvSpPr>
          <p:nvPr>
            <p:ph type="body" idx="1"/>
          </p:nvPr>
        </p:nvSpPr>
        <p:spPr/>
        <p:txBody>
          <a:bodyPr/>
          <a:lstStyle/>
          <a:p>
            <a:r>
              <a:rPr lang="en-US" altLang="en-US" sz="2800"/>
              <a:t>The word which the NIV translates “teacher of the law” is translated “scribe” by the KJV, NKJV, RSV, NRSV, NASB and NASU.</a:t>
            </a:r>
          </a:p>
          <a:p>
            <a:r>
              <a:rPr lang="en-US" altLang="en-US" sz="2800"/>
              <a:t>Originally the scribe was one who wrote or copied documents in the ages before printing, typewriters or word processors.</a:t>
            </a:r>
          </a:p>
          <a:p>
            <a:r>
              <a:rPr lang="en-US" altLang="en-US" sz="2800"/>
              <a:t>But before the end of the OT period, the term had broadened to cover one who specialized in the study of the Bible.</a:t>
            </a:r>
          </a:p>
        </p:txBody>
      </p:sp>
    </p:spTree>
    <p:custDataLst>
      <p:tags r:id="rId1"/>
    </p:custDataLst>
  </p:cSld>
  <p:clrMapOvr>
    <a:masterClrMapping/>
  </p:clrMapOvr>
  <p:transition advTm="4480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additive="base">
                                        <p:cTn id="7" dur="500" fill="hold"/>
                                        <p:tgtEl>
                                          <p:spTgt spid="61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147">
                                            <p:txEl>
                                              <p:pRg st="1" end="1"/>
                                            </p:txEl>
                                          </p:spTgt>
                                        </p:tgtEl>
                                        <p:attrNameLst>
                                          <p:attrName>style.visibility</p:attrName>
                                        </p:attrNameLst>
                                      </p:cBhvr>
                                      <p:to>
                                        <p:strVal val="visible"/>
                                      </p:to>
                                    </p:set>
                                    <p:anim calcmode="lin" valueType="num">
                                      <p:cBhvr additive="base">
                                        <p:cTn id="13" dur="500" fill="hold"/>
                                        <p:tgtEl>
                                          <p:spTgt spid="61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147">
                                            <p:txEl>
                                              <p:pRg st="2" end="2"/>
                                            </p:txEl>
                                          </p:spTgt>
                                        </p:tgtEl>
                                        <p:attrNameLst>
                                          <p:attrName>style.visibility</p:attrName>
                                        </p:attrNameLst>
                                      </p:cBhvr>
                                      <p:to>
                                        <p:strVal val="visible"/>
                                      </p:to>
                                    </p:set>
                                    <p:anim calcmode="lin" valueType="num">
                                      <p:cBhvr additive="base">
                                        <p:cTn id="19" dur="500" fill="hold"/>
                                        <p:tgtEl>
                                          <p:spTgt spid="614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a:t>Ezra the Scribe</a:t>
            </a:r>
          </a:p>
        </p:txBody>
      </p:sp>
      <p:sp>
        <p:nvSpPr>
          <p:cNvPr id="7172" name="Text Box 4"/>
          <p:cNvSpPr txBox="1">
            <a:spLocks noChangeArrowheads="1"/>
          </p:cNvSpPr>
          <p:nvPr/>
        </p:nvSpPr>
        <p:spPr bwMode="auto">
          <a:xfrm>
            <a:off x="609600" y="1295400"/>
            <a:ext cx="8153400"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Ezra 7:1 (NASU) Now after these things, in the reign of Artaxerxes king of Persia, [there went up] Ezra son of Seraiah, son of Azariah, son of Hilkiah … 5 son of Abishua, son of Phinehas, son of Eleazar, son of Aaron the chief priest.  6 This Ezra went up from Babylon, and he was a scribe skilled in the law of Moses, which the Lord God of Israel had given; and the king granted him all he requested because the hand of the Lord his God [was] upon him. </a:t>
            </a:r>
          </a:p>
        </p:txBody>
      </p:sp>
      <p:sp>
        <p:nvSpPr>
          <p:cNvPr id="7173" name="Text Box 5"/>
          <p:cNvSpPr txBox="1">
            <a:spLocks noChangeArrowheads="1"/>
          </p:cNvSpPr>
          <p:nvPr/>
        </p:nvSpPr>
        <p:spPr bwMode="auto">
          <a:xfrm>
            <a:off x="609600" y="4876800"/>
            <a:ext cx="79248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Ezra 7:11 (NASU) Now this is the copy of the decree which King Artaxerxes gave to Ezra the priest, the scribe, learned in the words of the commandments of the Lord and His statutes to Israel: </a:t>
            </a:r>
          </a:p>
        </p:txBody>
      </p:sp>
    </p:spTree>
    <p:custDataLst>
      <p:tags r:id="rId1"/>
    </p:custDataLst>
  </p:cSld>
  <p:clrMapOvr>
    <a:masterClrMapping/>
  </p:clrMapOvr>
  <p:transition advTm="6090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checkerboard(across)">
                                      <p:cBhvr>
                                        <p:cTn id="7" dur="500"/>
                                        <p:tgtEl>
                                          <p:spTgt spid="71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173"/>
                                        </p:tgtEl>
                                        <p:attrNameLst>
                                          <p:attrName>style.visibility</p:attrName>
                                        </p:attrNameLst>
                                      </p:cBhvr>
                                      <p:to>
                                        <p:strVal val="visible"/>
                                      </p:to>
                                    </p:set>
                                    <p:animEffect transition="in" filter="checkerboard(across)">
                                      <p:cBhvr>
                                        <p:cTn id="12" dur="500"/>
                                        <p:tgtEl>
                                          <p:spTgt spid="7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p:bldP spid="717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a:t>Scribes in the New Testament</a:t>
            </a:r>
          </a:p>
        </p:txBody>
      </p:sp>
      <p:sp>
        <p:nvSpPr>
          <p:cNvPr id="9219" name="Rectangle 3"/>
          <p:cNvSpPr>
            <a:spLocks noGrp="1" noChangeArrowheads="1"/>
          </p:cNvSpPr>
          <p:nvPr>
            <p:ph type="body" idx="1"/>
          </p:nvPr>
        </p:nvSpPr>
        <p:spPr/>
        <p:txBody>
          <a:bodyPr/>
          <a:lstStyle/>
          <a:p>
            <a:r>
              <a:rPr lang="en-US" altLang="en-US" sz="2800"/>
              <a:t>Most of the occurrences of “scribe” in the NT appear in the combination “scribes and Pharisees.” </a:t>
            </a:r>
          </a:p>
          <a:p>
            <a:r>
              <a:rPr lang="en-US" altLang="en-US" sz="2800"/>
              <a:t>These were among the most adamant opponents of Jesus, so the term usually does not have a good connotation.</a:t>
            </a:r>
          </a:p>
          <a:p>
            <a:r>
              <a:rPr lang="en-US" altLang="en-US" sz="2800"/>
              <a:t>In spite of this, Jesus gives a place for “scribes of the Kingdom” among his followers, both in our passage here, and in Matthew 23:34.</a:t>
            </a:r>
          </a:p>
        </p:txBody>
      </p:sp>
    </p:spTree>
    <p:custDataLst>
      <p:tags r:id="rId1"/>
    </p:custDataLst>
  </p:cSld>
  <p:clrMapOvr>
    <a:masterClrMapping/>
  </p:clrMapOvr>
  <p:transition advTm="4143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219">
                                            <p:txEl>
                                              <p:pRg st="1" end="1"/>
                                            </p:txEl>
                                          </p:spTgt>
                                        </p:tgtEl>
                                        <p:attrNameLst>
                                          <p:attrName>style.visibility</p:attrName>
                                        </p:attrNameLst>
                                      </p:cBhvr>
                                      <p:to>
                                        <p:strVal val="visible"/>
                                      </p:to>
                                    </p:set>
                                    <p:anim calcmode="lin" valueType="num">
                                      <p:cBhvr additive="base">
                                        <p:cTn id="13" dur="500" fill="hold"/>
                                        <p:tgtEl>
                                          <p:spTgt spid="92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219">
                                            <p:txEl>
                                              <p:pRg st="2" end="2"/>
                                            </p:txEl>
                                          </p:spTgt>
                                        </p:tgtEl>
                                        <p:attrNameLst>
                                          <p:attrName>style.visibility</p:attrName>
                                        </p:attrNameLst>
                                      </p:cBhvr>
                                      <p:to>
                                        <p:strVal val="visible"/>
                                      </p:to>
                                    </p:set>
                                    <p:anim calcmode="lin" valueType="num">
                                      <p:cBhvr additive="base">
                                        <p:cTn id="19" dur="500" fill="hold"/>
                                        <p:tgtEl>
                                          <p:spTgt spid="92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1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p:cNvSpPr>
            <a:spLocks noGrp="1" noChangeArrowheads="1"/>
          </p:cNvSpPr>
          <p:nvPr>
            <p:ph type="title"/>
          </p:nvPr>
        </p:nvSpPr>
        <p:spPr/>
        <p:txBody>
          <a:bodyPr/>
          <a:lstStyle/>
          <a:p>
            <a:r>
              <a:rPr lang="en-US" altLang="en-US"/>
              <a:t>Matthew 23</a:t>
            </a:r>
          </a:p>
        </p:txBody>
      </p:sp>
      <p:sp>
        <p:nvSpPr>
          <p:cNvPr id="10245" name="Text Box 5"/>
          <p:cNvSpPr txBox="1">
            <a:spLocks noChangeArrowheads="1"/>
          </p:cNvSpPr>
          <p:nvPr/>
        </p:nvSpPr>
        <p:spPr bwMode="auto">
          <a:xfrm>
            <a:off x="914400" y="1752600"/>
            <a:ext cx="7315200"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34 (NASU) "Therefore, behold, I [Jesus] am sending you prophets and wise men and scribes; some of them you will kill and crucify, and some of them you will scourge in your synagogues, and persecute from city to city, 35 so that upon you may fall [the guilt of] all the righteous blood shed on earth, from the blood of righteous Abel to the blood of Zechariah, the son of Berechiah, whom you murdered between the temple and the altar. </a:t>
            </a:r>
          </a:p>
        </p:txBody>
      </p:sp>
    </p:spTree>
    <p:custDataLst>
      <p:tags r:id="rId1"/>
    </p:custDataLst>
  </p:cSld>
  <p:clrMapOvr>
    <a:masterClrMapping/>
  </p:clrMapOvr>
  <p:transition advTm="3436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245"/>
                                        </p:tgtEl>
                                        <p:attrNameLst>
                                          <p:attrName>style.visibility</p:attrName>
                                        </p:attrNameLst>
                                      </p:cBhvr>
                                      <p:to>
                                        <p:strVal val="visible"/>
                                      </p:to>
                                    </p:set>
                                    <p:animEffect transition="in" filter="checkerboard(across)">
                                      <p:cBhvr>
                                        <p:cTn id="7" dur="500"/>
                                        <p:tgtEl>
                                          <p:spTgt spid="10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a:t>What Our Passage Teaches</a:t>
            </a:r>
          </a:p>
        </p:txBody>
      </p:sp>
      <p:sp>
        <p:nvSpPr>
          <p:cNvPr id="13315" name="Rectangle 3"/>
          <p:cNvSpPr>
            <a:spLocks noGrp="1" noChangeArrowheads="1"/>
          </p:cNvSpPr>
          <p:nvPr>
            <p:ph type="body" idx="1"/>
          </p:nvPr>
        </p:nvSpPr>
        <p:spPr/>
        <p:txBody>
          <a:bodyPr/>
          <a:lstStyle/>
          <a:p>
            <a:pPr>
              <a:lnSpc>
                <a:spcPct val="90000"/>
              </a:lnSpc>
            </a:pPr>
            <a:r>
              <a:rPr lang="en-US" altLang="en-US" sz="2800"/>
              <a:t>He [Jesus] said to them, "Therefore every teacher of the law who has been instructed about the kingdom of heaven is like the owner of a house who brings out of his storeroom new treasures as well as old."</a:t>
            </a:r>
          </a:p>
          <a:p>
            <a:pPr>
              <a:lnSpc>
                <a:spcPct val="90000"/>
              </a:lnSpc>
            </a:pPr>
            <a:r>
              <a:rPr lang="en-US" altLang="en-US" sz="2800"/>
              <a:t>In our passage (Matthew 13:52), Jesus tells us something about:</a:t>
            </a:r>
          </a:p>
          <a:p>
            <a:pPr lvl="1">
              <a:lnSpc>
                <a:spcPct val="90000"/>
              </a:lnSpc>
            </a:pPr>
            <a:r>
              <a:rPr lang="en-US" altLang="en-US" sz="2400"/>
              <a:t>The Responsibility of the Kingdom Scribe</a:t>
            </a:r>
          </a:p>
          <a:p>
            <a:pPr lvl="1">
              <a:lnSpc>
                <a:spcPct val="90000"/>
              </a:lnSpc>
            </a:pPr>
            <a:r>
              <a:rPr lang="en-US" altLang="en-US" sz="2400"/>
              <a:t>The Method of the Kingdom Scribe</a:t>
            </a:r>
          </a:p>
          <a:p>
            <a:pPr>
              <a:lnSpc>
                <a:spcPct val="90000"/>
              </a:lnSpc>
            </a:pPr>
            <a:r>
              <a:rPr lang="en-US" altLang="en-US" sz="2800"/>
              <a:t>Let’s see.</a:t>
            </a:r>
          </a:p>
        </p:txBody>
      </p:sp>
    </p:spTree>
    <p:custDataLst>
      <p:tags r:id="rId1"/>
    </p:custDataLst>
  </p:cSld>
  <p:clrMapOvr>
    <a:masterClrMapping/>
  </p:clrMapOvr>
  <p:transition advTm="3469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315">
                                            <p:txEl>
                                              <p:pRg st="1" end="1"/>
                                            </p:txEl>
                                          </p:spTgt>
                                        </p:tgtEl>
                                        <p:attrNameLst>
                                          <p:attrName>style.visibility</p:attrName>
                                        </p:attrNameLst>
                                      </p:cBhvr>
                                      <p:to>
                                        <p:strVal val="visible"/>
                                      </p:to>
                                    </p:set>
                                    <p:anim calcmode="lin" valueType="num">
                                      <p:cBhvr additive="base">
                                        <p:cTn id="13" dur="5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315">
                                            <p:txEl>
                                              <p:pRg st="2" end="2"/>
                                            </p:txEl>
                                          </p:spTgt>
                                        </p:tgtEl>
                                        <p:attrNameLst>
                                          <p:attrName>style.visibility</p:attrName>
                                        </p:attrNameLst>
                                      </p:cBhvr>
                                      <p:to>
                                        <p:strVal val="visible"/>
                                      </p:to>
                                    </p:set>
                                    <p:anim calcmode="lin" valueType="num">
                                      <p:cBhvr additive="base">
                                        <p:cTn id="19" dur="5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315">
                                            <p:txEl>
                                              <p:pRg st="3" end="3"/>
                                            </p:txEl>
                                          </p:spTgt>
                                        </p:tgtEl>
                                        <p:attrNameLst>
                                          <p:attrName>style.visibility</p:attrName>
                                        </p:attrNameLst>
                                      </p:cBhvr>
                                      <p:to>
                                        <p:strVal val="visible"/>
                                      </p:to>
                                    </p:set>
                                    <p:anim calcmode="lin" valueType="num">
                                      <p:cBhvr additive="base">
                                        <p:cTn id="25" dur="500" fill="hold"/>
                                        <p:tgtEl>
                                          <p:spTgt spid="1331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3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315">
                                            <p:txEl>
                                              <p:pRg st="4" end="4"/>
                                            </p:txEl>
                                          </p:spTgt>
                                        </p:tgtEl>
                                        <p:attrNameLst>
                                          <p:attrName>style.visibility</p:attrName>
                                        </p:attrNameLst>
                                      </p:cBhvr>
                                      <p:to>
                                        <p:strVal val="visible"/>
                                      </p:to>
                                    </p:set>
                                    <p:anim calcmode="lin" valueType="num">
                                      <p:cBhvr additive="base">
                                        <p:cTn id="31" dur="500" fill="hold"/>
                                        <p:tgtEl>
                                          <p:spTgt spid="1331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31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a:t>Responsibility</a:t>
            </a:r>
          </a:p>
        </p:txBody>
      </p:sp>
      <p:sp>
        <p:nvSpPr>
          <p:cNvPr id="14339" name="Rectangle 3"/>
          <p:cNvSpPr>
            <a:spLocks noGrp="1" noChangeArrowheads="1"/>
          </p:cNvSpPr>
          <p:nvPr>
            <p:ph type="body" idx="1"/>
          </p:nvPr>
        </p:nvSpPr>
        <p:spPr/>
        <p:txBody>
          <a:bodyPr/>
          <a:lstStyle/>
          <a:p>
            <a:r>
              <a:rPr lang="en-US" altLang="en-US"/>
              <a:t>Christian ‘scribes’ have the responsibility of teaching others:</a:t>
            </a:r>
          </a:p>
          <a:p>
            <a:pPr lvl="1"/>
            <a:r>
              <a:rPr lang="en-US" altLang="en-US"/>
              <a:t>Even while still learning themselves</a:t>
            </a:r>
          </a:p>
          <a:p>
            <a:pPr lvl="2"/>
            <a:r>
              <a:rPr lang="en-US" altLang="en-US"/>
              <a:t>This passage occurs in the latter part of Jesus’ Galilean ministry, so much of the education of the apostles still lies ahead of them.</a:t>
            </a:r>
          </a:p>
          <a:p>
            <a:pPr lvl="1"/>
            <a:r>
              <a:rPr lang="en-US" altLang="en-US"/>
              <a:t>But their responsibility is for what they already know &amp; understand</a:t>
            </a:r>
          </a:p>
          <a:p>
            <a:pPr lvl="2"/>
            <a:r>
              <a:rPr lang="en-US" altLang="en-US"/>
              <a:t>Note the immediate context: they had just understood Jesus’ parables on the kingdom.</a:t>
            </a:r>
          </a:p>
        </p:txBody>
      </p:sp>
    </p:spTree>
    <p:custDataLst>
      <p:tags r:id="rId1"/>
    </p:custDataLst>
  </p:cSld>
  <p:clrMapOvr>
    <a:masterClrMapping/>
  </p:clrMapOvr>
  <p:transition advTm="6383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339">
                                            <p:txEl>
                                              <p:pRg st="1" end="1"/>
                                            </p:txEl>
                                          </p:spTgt>
                                        </p:tgtEl>
                                        <p:attrNameLst>
                                          <p:attrName>style.visibility</p:attrName>
                                        </p:attrNameLst>
                                      </p:cBhvr>
                                      <p:to>
                                        <p:strVal val="visible"/>
                                      </p:to>
                                    </p:set>
                                    <p:anim calcmode="lin" valueType="num">
                                      <p:cBhvr additive="base">
                                        <p:cTn id="13" dur="5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339">
                                            <p:txEl>
                                              <p:pRg st="2" end="2"/>
                                            </p:txEl>
                                          </p:spTgt>
                                        </p:tgtEl>
                                        <p:attrNameLst>
                                          <p:attrName>style.visibility</p:attrName>
                                        </p:attrNameLst>
                                      </p:cBhvr>
                                      <p:to>
                                        <p:strVal val="visible"/>
                                      </p:to>
                                    </p:set>
                                    <p:anim calcmode="lin" valueType="num">
                                      <p:cBhvr additive="base">
                                        <p:cTn id="19" dur="5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3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339">
                                            <p:txEl>
                                              <p:pRg st="3" end="3"/>
                                            </p:txEl>
                                          </p:spTgt>
                                        </p:tgtEl>
                                        <p:attrNameLst>
                                          <p:attrName>style.visibility</p:attrName>
                                        </p:attrNameLst>
                                      </p:cBhvr>
                                      <p:to>
                                        <p:strVal val="visible"/>
                                      </p:to>
                                    </p:set>
                                    <p:anim calcmode="lin" valueType="num">
                                      <p:cBhvr additive="base">
                                        <p:cTn id="25" dur="500" fill="hold"/>
                                        <p:tgtEl>
                                          <p:spTgt spid="1433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33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339">
                                            <p:txEl>
                                              <p:pRg st="4" end="4"/>
                                            </p:txEl>
                                          </p:spTgt>
                                        </p:tgtEl>
                                        <p:attrNameLst>
                                          <p:attrName>style.visibility</p:attrName>
                                        </p:attrNameLst>
                                      </p:cBhvr>
                                      <p:to>
                                        <p:strVal val="visible"/>
                                      </p:to>
                                    </p:set>
                                    <p:anim calcmode="lin" valueType="num">
                                      <p:cBhvr additive="base">
                                        <p:cTn id="31" dur="500" fill="hold"/>
                                        <p:tgtEl>
                                          <p:spTgt spid="1433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33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4|2.1|3.2"/>
</p:tagLst>
</file>

<file path=ppt/tags/tag10.xml><?xml version="1.0" encoding="utf-8"?>
<p:tagLst xmlns:a="http://schemas.openxmlformats.org/drawingml/2006/main" xmlns:r="http://schemas.openxmlformats.org/officeDocument/2006/relationships" xmlns:p="http://schemas.openxmlformats.org/presentationml/2006/main">
  <p:tag name="TIMING" val="|1.5|43.5|35.2|21.1|18.9"/>
</p:tagLst>
</file>

<file path=ppt/tags/tag11.xml><?xml version="1.0" encoding="utf-8"?>
<p:tagLst xmlns:a="http://schemas.openxmlformats.org/drawingml/2006/main" xmlns:r="http://schemas.openxmlformats.org/officeDocument/2006/relationships" xmlns:p="http://schemas.openxmlformats.org/presentationml/2006/main">
  <p:tag name="TIMING" val="|0.8|21|22.6"/>
</p:tagLst>
</file>

<file path=ppt/tags/tag12.xml><?xml version="1.0" encoding="utf-8"?>
<p:tagLst xmlns:a="http://schemas.openxmlformats.org/drawingml/2006/main" xmlns:r="http://schemas.openxmlformats.org/officeDocument/2006/relationships" xmlns:p="http://schemas.openxmlformats.org/presentationml/2006/main">
  <p:tag name="TIMING" val="|0.7|1.8"/>
</p:tagLst>
</file>

<file path=ppt/tags/tag2.xml><?xml version="1.0" encoding="utf-8"?>
<p:tagLst xmlns:a="http://schemas.openxmlformats.org/drawingml/2006/main" xmlns:r="http://schemas.openxmlformats.org/officeDocument/2006/relationships" xmlns:p="http://schemas.openxmlformats.org/presentationml/2006/main">
  <p:tag name="TIMING" val="|0.8"/>
</p:tagLst>
</file>

<file path=ppt/tags/tag3.xml><?xml version="1.0" encoding="utf-8"?>
<p:tagLst xmlns:a="http://schemas.openxmlformats.org/drawingml/2006/main" xmlns:r="http://schemas.openxmlformats.org/officeDocument/2006/relationships" xmlns:p="http://schemas.openxmlformats.org/presentationml/2006/main">
  <p:tag name="TIMING" val="|0.8|9.1|31.4|7.7"/>
</p:tagLst>
</file>

<file path=ppt/tags/tag4.xml><?xml version="1.0" encoding="utf-8"?>
<p:tagLst xmlns:a="http://schemas.openxmlformats.org/drawingml/2006/main" xmlns:r="http://schemas.openxmlformats.org/officeDocument/2006/relationships" xmlns:p="http://schemas.openxmlformats.org/presentationml/2006/main">
  <p:tag name="TIMING" val="|0.8|17.1|13.9"/>
</p:tagLst>
</file>

<file path=ppt/tags/tag5.xml><?xml version="1.0" encoding="utf-8"?>
<p:tagLst xmlns:a="http://schemas.openxmlformats.org/drawingml/2006/main" xmlns:r="http://schemas.openxmlformats.org/officeDocument/2006/relationships" xmlns:p="http://schemas.openxmlformats.org/presentationml/2006/main">
  <p:tag name="TIMING" val="|5|36.8"/>
</p:tagLst>
</file>

<file path=ppt/tags/tag6.xml><?xml version="1.0" encoding="utf-8"?>
<p:tagLst xmlns:a="http://schemas.openxmlformats.org/drawingml/2006/main" xmlns:r="http://schemas.openxmlformats.org/officeDocument/2006/relationships" xmlns:p="http://schemas.openxmlformats.org/presentationml/2006/main">
  <p:tag name="TIMING" val="|3.5|8.6|6.1"/>
</p:tagLst>
</file>

<file path=ppt/tags/tag7.xml><?xml version="1.0" encoding="utf-8"?>
<p:tagLst xmlns:a="http://schemas.openxmlformats.org/drawingml/2006/main" xmlns:r="http://schemas.openxmlformats.org/officeDocument/2006/relationships" xmlns:p="http://schemas.openxmlformats.org/presentationml/2006/main">
  <p:tag name="TIMING" val="|1.2"/>
</p:tagLst>
</file>

<file path=ppt/tags/tag8.xml><?xml version="1.0" encoding="utf-8"?>
<p:tagLst xmlns:a="http://schemas.openxmlformats.org/drawingml/2006/main" xmlns:r="http://schemas.openxmlformats.org/officeDocument/2006/relationships" xmlns:p="http://schemas.openxmlformats.org/presentationml/2006/main">
  <p:tag name="TIMING" val="|5.1|12.5|5.5|4|3.4"/>
</p:tagLst>
</file>

<file path=ppt/tags/tag9.xml><?xml version="1.0" encoding="utf-8"?>
<p:tagLst xmlns:a="http://schemas.openxmlformats.org/drawingml/2006/main" xmlns:r="http://schemas.openxmlformats.org/officeDocument/2006/relationships" xmlns:p="http://schemas.openxmlformats.org/presentationml/2006/main">
  <p:tag name="TIMING" val="|3|5.2|9.1|22.1|7.2"/>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109</TotalTime>
  <Words>848</Words>
  <Application>Microsoft Office PowerPoint</Application>
  <PresentationFormat>On-screen Show (4:3)</PresentationFormat>
  <Paragraphs>49</Paragraphs>
  <Slides>12</Slides>
  <Notes>0</Notes>
  <HiddenSlides>0</HiddenSlides>
  <MMClips>1</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Default Design</vt:lpstr>
      <vt:lpstr>Scribes of the Kingdom</vt:lpstr>
      <vt:lpstr>Matthew 13:51-52</vt:lpstr>
      <vt:lpstr>Context</vt:lpstr>
      <vt:lpstr>Scribes</vt:lpstr>
      <vt:lpstr>Ezra the Scribe</vt:lpstr>
      <vt:lpstr>Scribes in the New Testament</vt:lpstr>
      <vt:lpstr>Matthew 23</vt:lpstr>
      <vt:lpstr>What Our Passage Teaches</vt:lpstr>
      <vt:lpstr>Responsibility</vt:lpstr>
      <vt:lpstr>Method</vt:lpstr>
      <vt:lpstr>Conclusions</vt:lpstr>
      <vt:lpstr>The End</vt:lpstr>
    </vt:vector>
  </TitlesOfParts>
  <Company>Biblical Theological Seminary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Scribes of the Kingdom</dc:title>
  <dc:creator>rnewman</dc:creator>
  <cp:lastModifiedBy>Newman</cp:lastModifiedBy>
  <cp:revision>50</cp:revision>
  <dcterms:created xsi:type="dcterms:W3CDTF">2010-09-17T14:59:06Z</dcterms:created>
  <dcterms:modified xsi:type="dcterms:W3CDTF">2015-07-09T13:57:56Z</dcterms:modified>
</cp:coreProperties>
</file>