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55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 anchorCtr="0"/>
          <a:lstStyle>
            <a:lvl1pPr>
              <a:defRPr/>
            </a:lvl1pPr>
          </a:lstStyle>
          <a:p>
            <a:fld id="{32F2FDDF-1AF9-4957-B569-BCFF14A6518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4104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5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6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ACB89-C3C9-4F87-95FC-7EAC2A0D3E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16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B4534-BC20-45DC-AC47-6F25F5E199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34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3CF16-B1F5-4FE2-A0D9-53D3742854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1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23400-7266-4267-8C1F-907ADC6BC0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57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44B3F-2C18-4552-80AA-63BDE3BE9C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60BA0-3F85-4802-BA9B-13C80A8750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139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9E247-AA9A-4FFD-A27D-2AB9B4D4D6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78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6FE35-2CB5-44F5-AB2C-5DD944829E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50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EEDC1-1B59-4629-B917-4A55EF83F9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04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7D450-4114-4449-BCBA-800CA96132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381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xpban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fld id="{1E8D8DED-CCE8-4484-9B4B-48E10AE4435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79" name="Picture 7" descr="EXPHORS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Scientific Problems </a:t>
            </a:r>
            <a:br>
              <a:rPr lang="en-US" altLang="en-US"/>
            </a:br>
            <a:r>
              <a:rPr lang="en-US" altLang="en-US"/>
              <a:t>for Scientism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hlink"/>
                </a:solidFill>
              </a:rPr>
              <a:t>Robert C. Newman</a:t>
            </a:r>
          </a:p>
          <a:p>
            <a:r>
              <a:rPr lang="en-US" altLang="en-US">
                <a:solidFill>
                  <a:schemeClr val="hlink"/>
                </a:solidFill>
              </a:rPr>
              <a:t>Biblical Theological Seminary</a:t>
            </a:r>
          </a:p>
        </p:txBody>
      </p:sp>
      <p:pic>
        <p:nvPicPr>
          <p:cNvPr id="2" name="Scientis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" y="57912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64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482" grpId="0" autoUpdateAnimBg="0"/>
      <p:bldP spid="20483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Problems with Continuity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cs typeface="Times New Roman" pitchFamily="18" charset="0"/>
              </a:rPr>
              <a:t>"</a:t>
            </a:r>
            <a:r>
              <a:rPr lang="en-US" altLang="en-US"/>
              <a:t>trade secret of paleontology</a:t>
            </a:r>
            <a:r>
              <a:rPr lang="en-US" altLang="en-US">
                <a:cs typeface="Times New Roman" pitchFamily="18" charset="0"/>
              </a:rPr>
              <a:t>"</a:t>
            </a:r>
            <a:r>
              <a:rPr lang="en-US" altLang="en-US"/>
              <a:t> – gaps in the fossil record</a:t>
            </a:r>
          </a:p>
          <a:p>
            <a:r>
              <a:rPr lang="en-US" altLang="en-US"/>
              <a:t>Over 200 million fossils catalogued in museums</a:t>
            </a:r>
          </a:p>
          <a:p>
            <a:r>
              <a:rPr lang="en-US" altLang="en-US"/>
              <a:t>A </a:t>
            </a:r>
            <a:r>
              <a:rPr lang="en-US" altLang="en-US">
                <a:cs typeface="Times New Roman" pitchFamily="18" charset="0"/>
              </a:rPr>
              <a:t>"</a:t>
            </a:r>
            <a:r>
              <a:rPr lang="en-US" altLang="en-US"/>
              <a:t>random walk</a:t>
            </a:r>
            <a:r>
              <a:rPr lang="en-US" altLang="en-US">
                <a:cs typeface="Times New Roman" pitchFamily="18" charset="0"/>
              </a:rPr>
              <a:t>"</a:t>
            </a:r>
            <a:r>
              <a:rPr lang="en-US" altLang="en-US"/>
              <a:t> between major kinds?</a:t>
            </a:r>
          </a:p>
          <a:p>
            <a:r>
              <a:rPr lang="en-US" altLang="en-US"/>
              <a:t>The </a:t>
            </a:r>
            <a:r>
              <a:rPr lang="en-US" altLang="en-US">
                <a:cs typeface="Times New Roman" pitchFamily="18" charset="0"/>
              </a:rPr>
              <a:t>"</a:t>
            </a:r>
            <a:r>
              <a:rPr lang="en-US" altLang="en-US"/>
              <a:t>shape</a:t>
            </a:r>
            <a:r>
              <a:rPr lang="en-US" altLang="en-US">
                <a:cs typeface="Times New Roman" pitchFamily="18" charset="0"/>
              </a:rPr>
              <a:t>"</a:t>
            </a:r>
            <a:r>
              <a:rPr lang="en-US" altLang="en-US"/>
              <a:t> of the fossil record</a:t>
            </a:r>
          </a:p>
        </p:txBody>
      </p:sp>
    </p:spTree>
    <p:custDataLst>
      <p:tags r:id="rId1"/>
    </p:custDataLst>
  </p:cSld>
  <p:clrMapOvr>
    <a:masterClrMapping/>
  </p:clrMapOvr>
  <p:transition advTm="98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 on Continuity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2057400"/>
            <a:ext cx="7769225" cy="3822700"/>
          </a:xfrm>
        </p:spPr>
        <p:txBody>
          <a:bodyPr/>
          <a:lstStyle/>
          <a:p>
            <a:r>
              <a:rPr lang="en-US" altLang="en-US"/>
              <a:t>A </a:t>
            </a:r>
            <a:r>
              <a:rPr lang="en-US" altLang="en-US">
                <a:cs typeface="Times New Roman" pitchFamily="18" charset="0"/>
              </a:rPr>
              <a:t>"</a:t>
            </a:r>
            <a:r>
              <a:rPr lang="en-US" altLang="en-US"/>
              <a:t>god of the gaps</a:t>
            </a:r>
            <a:r>
              <a:rPr lang="en-US" altLang="en-US">
                <a:cs typeface="Times New Roman" pitchFamily="18" charset="0"/>
              </a:rPr>
              <a:t>"</a:t>
            </a:r>
            <a:r>
              <a:rPr lang="en-US" altLang="en-US"/>
              <a:t> or a </a:t>
            </a:r>
            <a:r>
              <a:rPr lang="en-US" altLang="en-US">
                <a:cs typeface="Times New Roman" pitchFamily="18" charset="0"/>
              </a:rPr>
              <a:t>"</a:t>
            </a:r>
            <a:r>
              <a:rPr lang="en-US" altLang="en-US"/>
              <a:t>natural law of the gaps</a:t>
            </a:r>
            <a:r>
              <a:rPr lang="en-US" altLang="en-US">
                <a:cs typeface="Times New Roman" pitchFamily="18" charset="0"/>
              </a:rPr>
              <a:t>"</a:t>
            </a:r>
            <a:r>
              <a:rPr lang="en-US" altLang="en-US"/>
              <a:t>?</a:t>
            </a:r>
          </a:p>
          <a:p>
            <a:r>
              <a:rPr lang="en-US" altLang="en-US"/>
              <a:t>Lack of evidence or evidence of lack?</a:t>
            </a:r>
          </a:p>
          <a:p>
            <a:r>
              <a:rPr lang="en-US" altLang="en-US"/>
              <a:t>Discontinuities point beyond mere natural law.</a:t>
            </a:r>
          </a:p>
        </p:txBody>
      </p:sp>
    </p:spTree>
    <p:custDataLst>
      <p:tags r:id="rId1"/>
    </p:custDataLst>
  </p:cSld>
  <p:clrMapOvr>
    <a:masterClrMapping/>
  </p:clrMapOvr>
  <p:transition advTm="563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Mindlessness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Minds only arise by evolution in a mindless universe (according to scientism).</a:t>
            </a:r>
          </a:p>
          <a:p>
            <a:pPr>
              <a:lnSpc>
                <a:spcPct val="90000"/>
              </a:lnSpc>
            </a:pPr>
            <a:r>
              <a:rPr lang="en-US" altLang="en-US"/>
              <a:t>Darwin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s work is hailed as destroying Paley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s arguments from design to a Designer.</a:t>
            </a:r>
          </a:p>
          <a:p>
            <a:pPr>
              <a:lnSpc>
                <a:spcPct val="90000"/>
              </a:lnSpc>
            </a:pPr>
            <a:r>
              <a:rPr lang="en-US" altLang="en-US"/>
              <a:t>Design is only apparent, being produced by natural selection.</a:t>
            </a:r>
          </a:p>
          <a:p>
            <a:pPr>
              <a:lnSpc>
                <a:spcPct val="90000"/>
              </a:lnSpc>
            </a:pPr>
            <a:r>
              <a:rPr lang="en-US" altLang="en-US"/>
              <a:t>But design appears in inanimate nature also!</a:t>
            </a:r>
          </a:p>
        </p:txBody>
      </p:sp>
    </p:spTree>
    <p:custDataLst>
      <p:tags r:id="rId1"/>
    </p:custDataLst>
  </p:cSld>
  <p:clrMapOvr>
    <a:masterClrMapping/>
  </p:clrMapOvr>
  <p:transition advTm="575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Fine-Tuning in the Basic Forces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Strong Interaction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Tuned to </a:t>
            </a:r>
            <a:r>
              <a:rPr lang="en-US" altLang="en-US">
                <a:sym typeface="WP MathA" pitchFamily="2" charset="2"/>
              </a:rPr>
              <a:t>5%</a:t>
            </a:r>
          </a:p>
          <a:p>
            <a:pPr>
              <a:lnSpc>
                <a:spcPct val="90000"/>
              </a:lnSpc>
            </a:pPr>
            <a:r>
              <a:rPr lang="en-US" altLang="en-US"/>
              <a:t>Weak Interaction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Tuned to </a:t>
            </a:r>
            <a:r>
              <a:rPr lang="en-US" altLang="en-US">
                <a:sym typeface="WP MathA" pitchFamily="2" charset="2"/>
              </a:rPr>
              <a:t> few %</a:t>
            </a:r>
          </a:p>
          <a:p>
            <a:pPr>
              <a:lnSpc>
                <a:spcPct val="90000"/>
              </a:lnSpc>
            </a:pPr>
            <a:r>
              <a:rPr lang="en-US" altLang="en-US"/>
              <a:t>Gravity &amp; Cosmic Expansion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Tuned to 1 part in 10</a:t>
            </a:r>
            <a:r>
              <a:rPr lang="en-US" altLang="en-US" baseline="30000"/>
              <a:t>60</a:t>
            </a: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Electromagnetism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Charges balance to better than 1 part in 10</a:t>
            </a:r>
            <a:r>
              <a:rPr lang="en-US" altLang="en-US" baseline="30000"/>
              <a:t>40</a:t>
            </a:r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843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Designed Earth?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Rotation period</a:t>
            </a:r>
          </a:p>
          <a:p>
            <a:r>
              <a:rPr lang="en-US" altLang="en-US"/>
              <a:t>Distance from sun</a:t>
            </a:r>
          </a:p>
          <a:p>
            <a:r>
              <a:rPr lang="en-US" altLang="en-US"/>
              <a:t>Thickness of crust</a:t>
            </a:r>
          </a:p>
          <a:p>
            <a:r>
              <a:rPr lang="en-US" altLang="en-US"/>
              <a:t>Atmosphere</a:t>
            </a:r>
          </a:p>
          <a:p>
            <a:r>
              <a:rPr lang="en-US" altLang="en-US"/>
              <a:t>Size of moon</a:t>
            </a:r>
          </a:p>
          <a:p>
            <a:r>
              <a:rPr lang="en-US" altLang="en-US"/>
              <a:t>Size of Jupiter</a:t>
            </a:r>
          </a:p>
          <a:p>
            <a:r>
              <a:rPr lang="en-US" altLang="en-US"/>
              <a:t>About 60 more such items</a:t>
            </a:r>
          </a:p>
        </p:txBody>
      </p:sp>
    </p:spTree>
    <p:custDataLst>
      <p:tags r:id="rId1"/>
    </p:custDataLst>
  </p:cSld>
  <p:clrMapOvr>
    <a:masterClrMapping/>
  </p:clrMapOvr>
  <p:transition advTm="646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 on Mindlessness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2057400"/>
            <a:ext cx="7769225" cy="3822700"/>
          </a:xfrm>
        </p:spPr>
        <p:txBody>
          <a:bodyPr/>
          <a:lstStyle/>
          <a:p>
            <a:r>
              <a:rPr lang="en-US" altLang="en-US"/>
              <a:t>Design in inanimate nature</a:t>
            </a:r>
          </a:p>
          <a:p>
            <a:r>
              <a:rPr lang="en-US" altLang="en-US"/>
              <a:t>Design in animate nature</a:t>
            </a:r>
          </a:p>
          <a:p>
            <a:r>
              <a:rPr lang="en-US" altLang="en-US"/>
              <a:t>Insufficient probability in 1000s of universes</a:t>
            </a:r>
          </a:p>
          <a:p>
            <a:r>
              <a:rPr lang="en-US" altLang="en-US"/>
              <a:t>Minds can construct order that would never happen by chance</a:t>
            </a:r>
          </a:p>
        </p:txBody>
      </p:sp>
    </p:spTree>
    <p:custDataLst>
      <p:tags r:id="rId1"/>
    </p:custDataLst>
  </p:cSld>
  <p:clrMapOvr>
    <a:masterClrMapping/>
  </p:clrMapOvr>
  <p:transition advTm="234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Eternality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According to scientism, the universe must somehow be eternal.</a:t>
            </a:r>
          </a:p>
          <a:p>
            <a:pPr>
              <a:lnSpc>
                <a:spcPct val="90000"/>
              </a:lnSpc>
            </a:pPr>
            <a:r>
              <a:rPr lang="en-US" altLang="en-US"/>
              <a:t>Sagan – </a:t>
            </a:r>
            <a:r>
              <a:rPr lang="en-US" altLang="en-US">
                <a:cs typeface="Times New Roman" pitchFamily="18" charset="0"/>
              </a:rPr>
              <a:t>"</a:t>
            </a:r>
            <a:r>
              <a:rPr lang="en-US" altLang="en-US"/>
              <a:t>The cosmos is all that … ever was…</a:t>
            </a:r>
            <a:r>
              <a:rPr lang="en-US" altLang="en-US">
                <a:cs typeface="Times New Roman" pitchFamily="18" charset="0"/>
              </a:rPr>
              <a:t>"</a:t>
            </a:r>
          </a:p>
          <a:p>
            <a:pPr>
              <a:lnSpc>
                <a:spcPct val="90000"/>
              </a:lnSpc>
            </a:pPr>
            <a:r>
              <a:rPr lang="en-US" altLang="en-US"/>
              <a:t>But the history of cosmology in the past century has been that of increasingly frantic attempts to avoid a beginning in the face of mounting evidence for one.</a:t>
            </a:r>
          </a:p>
        </p:txBody>
      </p:sp>
    </p:spTree>
    <p:custDataLst>
      <p:tags r:id="rId1"/>
    </p:custDataLst>
  </p:cSld>
  <p:clrMapOvr>
    <a:masterClrMapping/>
  </p:clrMapOvr>
  <p:transition advTm="527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Cosmology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Eternal static universe</a:t>
            </a:r>
          </a:p>
          <a:p>
            <a:r>
              <a:rPr lang="en-US" altLang="en-US"/>
              <a:t>Expanding universe</a:t>
            </a:r>
          </a:p>
          <a:p>
            <a:r>
              <a:rPr lang="en-US" altLang="en-US"/>
              <a:t>Steady-state universe</a:t>
            </a:r>
          </a:p>
          <a:p>
            <a:r>
              <a:rPr lang="en-US" altLang="en-US"/>
              <a:t>One-bounce big-bang</a:t>
            </a:r>
          </a:p>
          <a:p>
            <a:r>
              <a:rPr lang="en-US" altLang="en-US"/>
              <a:t>Oscillating big-bang</a:t>
            </a:r>
          </a:p>
          <a:p>
            <a:r>
              <a:rPr lang="en-US" altLang="en-US"/>
              <a:t>No-bounce big-bang</a:t>
            </a:r>
          </a:p>
          <a:p>
            <a:r>
              <a:rPr lang="en-US" altLang="en-US"/>
              <a:t>Pop-into-existence-w/o-a-cause big-bang</a:t>
            </a:r>
          </a:p>
        </p:txBody>
      </p:sp>
    </p:spTree>
    <p:custDataLst>
      <p:tags r:id="rId1"/>
    </p:custDataLst>
  </p:cSld>
  <p:clrMapOvr>
    <a:masterClrMapping/>
  </p:clrMapOvr>
  <p:transition advTm="1946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 on Eternality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is eternal is not confined to this universe.</a:t>
            </a:r>
          </a:p>
          <a:p>
            <a:r>
              <a:rPr lang="en-US" altLang="en-US"/>
              <a:t>What is eternal has the characteristics of mind.</a:t>
            </a:r>
          </a:p>
          <a:p>
            <a:r>
              <a:rPr lang="en-US" altLang="en-US"/>
              <a:t>What is eternal is an adequate cause for the universe.</a:t>
            </a:r>
          </a:p>
          <a:p>
            <a:r>
              <a:rPr lang="en-US" altLang="en-US"/>
              <a:t>This sounds like the God of the Bible!</a:t>
            </a:r>
          </a:p>
        </p:txBody>
      </p:sp>
    </p:spTree>
    <p:custDataLst>
      <p:tags r:id="rId1"/>
    </p:custDataLst>
  </p:cSld>
  <p:clrMapOvr>
    <a:masterClrMapping/>
  </p:clrMapOvr>
  <p:transition advTm="248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Locality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Materialism naturally favors local interaction of particles (bumping).</a:t>
            </a:r>
          </a:p>
          <a:p>
            <a:r>
              <a:rPr lang="en-US" altLang="en-US" sz="2800"/>
              <a:t>Even Newton</a:t>
            </a:r>
            <a:r>
              <a:rPr lang="en-US" altLang="en-US" sz="2800">
                <a:cs typeface="Times New Roman" pitchFamily="18" charset="0"/>
              </a:rPr>
              <a:t>'</a:t>
            </a:r>
            <a:r>
              <a:rPr lang="en-US" altLang="en-US" sz="2800"/>
              <a:t>s gravitational field was initially viewed with great suspicion, but came to be seen as local interaction of the particle with the field.</a:t>
            </a:r>
          </a:p>
          <a:p>
            <a:r>
              <a:rPr lang="en-US" altLang="en-US" sz="2800"/>
              <a:t>Quantum phenomena have put pressure on this, suggesting instantaneous interaction at great distances.</a:t>
            </a:r>
          </a:p>
        </p:txBody>
      </p:sp>
    </p:spTree>
    <p:custDataLst>
      <p:tags r:id="rId1"/>
    </p:custDataLst>
  </p:cSld>
  <p:clrMapOvr>
    <a:masterClrMapping/>
  </p:clrMapOvr>
  <p:transition advTm="547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Scientific Problems for Scientism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2438400"/>
            <a:ext cx="7769225" cy="3441700"/>
          </a:xfrm>
        </p:spPr>
        <p:txBody>
          <a:bodyPr/>
          <a:lstStyle/>
          <a:p>
            <a:r>
              <a:rPr lang="en-US" altLang="en-US"/>
              <a:t>Power Point version of a paper by the same title published in </a:t>
            </a:r>
            <a:r>
              <a:rPr lang="en-US" altLang="en-US" i="1"/>
              <a:t>Presbyterion</a:t>
            </a:r>
            <a:r>
              <a:rPr lang="en-US" altLang="en-US"/>
              <a:t> in the Fall issue 1995.</a:t>
            </a:r>
          </a:p>
          <a:p>
            <a:r>
              <a:rPr lang="en-US" altLang="en-US"/>
              <a:t>See the paper for references and further details.</a:t>
            </a:r>
          </a:p>
        </p:txBody>
      </p:sp>
    </p:spTree>
    <p:custDataLst>
      <p:tags r:id="rId1"/>
    </p:custDataLst>
  </p:cSld>
  <p:clrMapOvr>
    <a:masterClrMapping/>
  </p:clrMapOvr>
  <p:transition advTm="262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Quantum Phenomena &amp; Locality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Two-Slit Experiment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Which slit does the particle pass through?</a:t>
            </a:r>
          </a:p>
          <a:p>
            <a:pPr>
              <a:lnSpc>
                <a:spcPct val="90000"/>
              </a:lnSpc>
            </a:pPr>
            <a:r>
              <a:rPr lang="en-US" altLang="en-US"/>
              <a:t>Bell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s Theorem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If quantum phenomena are real, then the universe is not local.</a:t>
            </a:r>
          </a:p>
          <a:p>
            <a:pPr>
              <a:lnSpc>
                <a:spcPct val="90000"/>
              </a:lnSpc>
            </a:pPr>
            <a:r>
              <a:rPr lang="en-US" altLang="en-US"/>
              <a:t>Aspect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s Experiment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Particle spin shows instantaneous knowledge at large distances.</a:t>
            </a:r>
          </a:p>
        </p:txBody>
      </p:sp>
    </p:spTree>
    <p:custDataLst>
      <p:tags r:id="rId1"/>
    </p:custDataLst>
  </p:cSld>
  <p:clrMapOvr>
    <a:masterClrMapping/>
  </p:clrMapOvr>
  <p:transition advTm="1622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Prediction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Laplace</a:t>
            </a:r>
            <a:r>
              <a:rPr lang="en-US" altLang="en-US" sz="2400">
                <a:cs typeface="Times New Roman" pitchFamily="18" charset="0"/>
              </a:rPr>
              <a:t>'</a:t>
            </a:r>
            <a:r>
              <a:rPr lang="en-US" altLang="en-US" sz="2400"/>
              <a:t>s program has collapsed.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Continuity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Darwinism is inadequate.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Mindlessness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Does not explain known design.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Eternality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Universe looks like it had a beginning.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Locality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Quantum phenomena are non-local.</a:t>
            </a:r>
          </a:p>
        </p:txBody>
      </p:sp>
    </p:spTree>
    <p:custDataLst>
      <p:tags r:id="rId1"/>
    </p:custDataLst>
  </p:cSld>
  <p:clrMapOvr>
    <a:masterClrMapping/>
  </p:clrMapOvr>
  <p:transition advTm="278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Designed Universe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Looks structured to point beyond itself.</a:t>
            </a:r>
          </a:p>
          <a:p>
            <a:r>
              <a:rPr lang="en-US" altLang="en-US"/>
              <a:t>Unpredictable to show human limitation?</a:t>
            </a:r>
          </a:p>
          <a:p>
            <a:r>
              <a:rPr lang="en-US" altLang="en-US"/>
              <a:t>Discontinuous to show divine intervention?</a:t>
            </a:r>
          </a:p>
          <a:p>
            <a:r>
              <a:rPr lang="en-US" altLang="en-US"/>
              <a:t>Planned to show a mind behind it?</a:t>
            </a:r>
          </a:p>
          <a:p>
            <a:r>
              <a:rPr lang="en-US" altLang="en-US"/>
              <a:t>Finite to point to the infinite beyond it?</a:t>
            </a:r>
          </a:p>
          <a:p>
            <a:r>
              <a:rPr lang="en-US" altLang="en-US"/>
              <a:t>Non-local to point to the omnipresent God?</a:t>
            </a:r>
          </a:p>
        </p:txBody>
      </p:sp>
    </p:spTree>
    <p:custDataLst>
      <p:tags r:id="rId1"/>
    </p:custDataLst>
  </p:cSld>
  <p:clrMapOvr>
    <a:masterClrMapping/>
  </p:clrMapOvr>
  <p:transition advTm="318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 of Scientism?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Universe Looks Theistic</a:t>
            </a:r>
          </a:p>
        </p:txBody>
      </p:sp>
    </p:spTree>
    <p:custDataLst>
      <p:tags r:id="rId1"/>
    </p:custDataLst>
  </p:cSld>
  <p:clrMapOvr>
    <a:masterClrMapping/>
  </p:clrMapOvr>
  <p:transition advTm="100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Various Terms for Scientism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Scientism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Science is the only valid way of knowing.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Materialism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All is matter, or matter-energy.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Naturalism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All is nature; there is no supernatural.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Evolutionism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All things have developed by unguided natural processes.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No God has intervened miraculously to make things the way they are.</a:t>
            </a:r>
          </a:p>
        </p:txBody>
      </p:sp>
    </p:spTree>
    <p:custDataLst>
      <p:tags r:id="rId1"/>
    </p:custDataLst>
  </p:cSld>
  <p:clrMapOvr>
    <a:masterClrMapping/>
  </p:clrMapOvr>
  <p:transition advTm="421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Influence of Scientism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Liberal Biblical Criticism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Explain the Bible without miracles.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Darwinian Evolution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Explain nature without divine intervention.</a:t>
            </a:r>
          </a:p>
          <a:p>
            <a:pPr>
              <a:lnSpc>
                <a:spcPct val="90000"/>
              </a:lnSpc>
            </a:pPr>
            <a:r>
              <a:rPr lang="en-US" altLang="en-US"/>
              <a:t>Marxism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Explain history and society by economics.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Freudianism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Explain mankind without soul or spirit.</a:t>
            </a:r>
          </a:p>
        </p:txBody>
      </p:sp>
    </p:spTree>
    <p:custDataLst>
      <p:tags r:id="rId1"/>
    </p:custDataLst>
  </p:cSld>
  <p:clrMapOvr>
    <a:masterClrMapping/>
  </p:clrMapOvr>
  <p:transition advTm="45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Problems Scientism Faces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2133600"/>
            <a:ext cx="7769225" cy="3746500"/>
          </a:xfrm>
        </p:spPr>
        <p:txBody>
          <a:bodyPr/>
          <a:lstStyle/>
          <a:p>
            <a:r>
              <a:rPr lang="en-US" altLang="en-US"/>
              <a:t>Prediction</a:t>
            </a:r>
          </a:p>
          <a:p>
            <a:r>
              <a:rPr lang="en-US" altLang="en-US"/>
              <a:t>Continuity</a:t>
            </a:r>
          </a:p>
          <a:p>
            <a:r>
              <a:rPr lang="en-US" altLang="en-US"/>
              <a:t>Mindlessness</a:t>
            </a:r>
          </a:p>
          <a:p>
            <a:r>
              <a:rPr lang="en-US" altLang="en-US"/>
              <a:t>Eternality</a:t>
            </a:r>
          </a:p>
          <a:p>
            <a:r>
              <a:rPr lang="en-US" altLang="en-US"/>
              <a:t>Locality</a:t>
            </a:r>
          </a:p>
        </p:txBody>
      </p:sp>
    </p:spTree>
    <p:custDataLst>
      <p:tags r:id="rId1"/>
    </p:custDataLst>
  </p:cSld>
  <p:clrMapOvr>
    <a:masterClrMapping/>
  </p:clrMapOvr>
  <p:transition advTm="125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Prediction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295400" y="2362200"/>
            <a:ext cx="7162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cs typeface="Times New Roman" pitchFamily="18" charset="0"/>
              </a:rPr>
              <a:t>"</a:t>
            </a:r>
            <a:r>
              <a:rPr lang="en-US" altLang="en-US"/>
              <a:t>I have no need of that [the God] hypothesis</a:t>
            </a:r>
            <a:r>
              <a:rPr lang="en-US" altLang="en-US">
                <a:cs typeface="Times New Roman" pitchFamily="18" charset="0"/>
              </a:rPr>
              <a:t>"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Laplace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524000" y="4191000"/>
            <a:ext cx="6858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The Laplacean Program:</a:t>
            </a:r>
            <a:r>
              <a:rPr lang="en-US" altLang="en-US"/>
              <a:t>  Calculate the entire future of the universe by knowing the position and velocity of all its particles at one time.</a:t>
            </a:r>
            <a:endParaRPr lang="en-US" altLang="en-US" b="1"/>
          </a:p>
        </p:txBody>
      </p:sp>
    </p:spTree>
    <p:custDataLst>
      <p:tags r:id="rId1"/>
    </p:custDataLst>
  </p:cSld>
  <p:clrMapOvr>
    <a:masterClrMapping/>
  </p:clrMapOvr>
  <p:transition advTm="784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Much Computing Power?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There are 10</a:t>
            </a:r>
            <a:r>
              <a:rPr lang="en-US" altLang="en-US" sz="2800" baseline="30000"/>
              <a:t>80</a:t>
            </a:r>
            <a:r>
              <a:rPr lang="en-US" altLang="en-US" sz="2800"/>
              <a:t> particles in the universe.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Each particle exerts one or more forces on (nearly) all other particles.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It is more economical to build a parallel universe as a model!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Must give each particle its proper position and velocity.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Problem of quantum uncertainty.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Problem of the </a:t>
            </a:r>
            <a:r>
              <a:rPr lang="en-US" altLang="en-US" sz="2800">
                <a:cs typeface="Times New Roman" pitchFamily="18" charset="0"/>
              </a:rPr>
              <a:t>"</a:t>
            </a:r>
            <a:r>
              <a:rPr lang="en-US" altLang="en-US" sz="2800"/>
              <a:t>butterfly effect.</a:t>
            </a:r>
            <a:r>
              <a:rPr lang="en-US" altLang="en-US" sz="2800">
                <a:cs typeface="Times New Roman" pitchFamily="18" charset="0"/>
              </a:rPr>
              <a:t>"</a:t>
            </a:r>
          </a:p>
        </p:txBody>
      </p:sp>
    </p:spTree>
    <p:custDataLst>
      <p:tags r:id="rId1"/>
    </p:custDataLst>
  </p:cSld>
  <p:clrMapOvr>
    <a:masterClrMapping/>
  </p:clrMapOvr>
  <p:transition advTm="1920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 re/ Prediction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2362200"/>
            <a:ext cx="7769225" cy="3517900"/>
          </a:xfrm>
        </p:spPr>
        <p:txBody>
          <a:bodyPr/>
          <a:lstStyle/>
          <a:p>
            <a:r>
              <a:rPr lang="en-US" altLang="en-US"/>
              <a:t>The Laplacean Program is dead!</a:t>
            </a:r>
          </a:p>
          <a:p>
            <a:r>
              <a:rPr lang="en-US" altLang="en-US"/>
              <a:t>Contrast the Christian worldview:</a:t>
            </a:r>
          </a:p>
          <a:p>
            <a:pPr lvl="1"/>
            <a:r>
              <a:rPr lang="en-US" altLang="en-US"/>
              <a:t>God alone knows the future.</a:t>
            </a:r>
          </a:p>
          <a:p>
            <a:pPr lvl="1"/>
            <a:r>
              <a:rPr lang="en-US" altLang="en-US"/>
              <a:t>He can intervene, and He surely has.</a:t>
            </a:r>
          </a:p>
          <a:p>
            <a:pPr lvl="1"/>
            <a:r>
              <a:rPr lang="en-US" altLang="en-US"/>
              <a:t>He can answer prayer.</a:t>
            </a:r>
          </a:p>
          <a:p>
            <a:pPr lvl="1"/>
            <a:r>
              <a:rPr lang="en-US" altLang="en-US"/>
              <a:t>He can fulfill prophecy.</a:t>
            </a:r>
          </a:p>
        </p:txBody>
      </p:sp>
    </p:spTree>
    <p:custDataLst>
      <p:tags r:id="rId1"/>
    </p:custDataLst>
  </p:cSld>
  <p:clrMapOvr>
    <a:masterClrMapping/>
  </p:clrMapOvr>
  <p:transition advTm="478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Continuity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Scientism has an antagonism for, and fear of, gaps or singularities in nature.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Darwin – no discontinuites in biology if the history of life is taken into account.</a:t>
            </a:r>
          </a:p>
          <a:p>
            <a:pPr>
              <a:lnSpc>
                <a:spcPct val="90000"/>
              </a:lnSpc>
            </a:pPr>
            <a:r>
              <a:rPr lang="en-US" altLang="en-US"/>
              <a:t>Reaction of biologists to Goldschmidt in the 1940s for his </a:t>
            </a:r>
            <a:r>
              <a:rPr lang="en-US" altLang="en-US">
                <a:cs typeface="Times New Roman" pitchFamily="18" charset="0"/>
              </a:rPr>
              <a:t>"</a:t>
            </a:r>
            <a:r>
              <a:rPr lang="en-US" altLang="en-US"/>
              <a:t>hopeful monster</a:t>
            </a:r>
            <a:r>
              <a:rPr lang="en-US" altLang="en-US">
                <a:cs typeface="Times New Roman" pitchFamily="18" charset="0"/>
              </a:rPr>
              <a:t>"</a:t>
            </a:r>
            <a:r>
              <a:rPr lang="en-US" altLang="en-US"/>
              <a:t> model.</a:t>
            </a:r>
          </a:p>
          <a:p>
            <a:pPr>
              <a:lnSpc>
                <a:spcPct val="90000"/>
              </a:lnSpc>
            </a:pPr>
            <a:r>
              <a:rPr lang="en-US" altLang="en-US"/>
              <a:t>Proposal of punctuated equilibria model of Gould &amp; Eldridge.</a:t>
            </a:r>
          </a:p>
        </p:txBody>
      </p:sp>
    </p:spTree>
    <p:custDataLst>
      <p:tags r:id="rId1"/>
    </p:custDataLst>
  </p:cSld>
  <p:clrMapOvr>
    <a:masterClrMapping/>
  </p:clrMapOvr>
  <p:transition advTm="816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7|3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7.9|29|13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7.7|25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5.9|21.9|8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0.4|3.3|1.6|2|2.3|1.8|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.7|2.6|2|16.2|7.6|9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3|2|6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.7|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7.3|14.8|33.5|45.4|25.5|34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4|3.9|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5|2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55.1|28.7|2.2|17.1|15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8|2.5|1.6|2.8|1.9|3.5|1.2|3|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1|5.1|5.8|3|6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.5|7.3|2.1|5.1|2.1|4.9|2.2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6.2|5.6|2.8|3.8|1.5|5.5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6|1.2|1.4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6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6.2|11.1|9.3|30.6|36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6.7|2.4|9.6|5.9|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0.9|25.5|27.2"/>
</p:tagLst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Designs\Expedition.pot</Template>
  <TotalTime>166</TotalTime>
  <Words>847</Words>
  <Application>Microsoft Office PowerPoint</Application>
  <PresentationFormat>On-screen Show (4:3)</PresentationFormat>
  <Paragraphs>138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Expedition</vt:lpstr>
      <vt:lpstr>Scientific Problems  for Scientism</vt:lpstr>
      <vt:lpstr>Scientific Problems for Scientism</vt:lpstr>
      <vt:lpstr>Various Terms for Scientism</vt:lpstr>
      <vt:lpstr>Influence of Scientism</vt:lpstr>
      <vt:lpstr>The Problems Scientism Faces</vt:lpstr>
      <vt:lpstr>Prediction</vt:lpstr>
      <vt:lpstr>How Much Computing Power?</vt:lpstr>
      <vt:lpstr>Conclusion re/ Prediction</vt:lpstr>
      <vt:lpstr>Continuity</vt:lpstr>
      <vt:lpstr>Problems with Continuity</vt:lpstr>
      <vt:lpstr>Conclusions on Continuity</vt:lpstr>
      <vt:lpstr>Mindlessness</vt:lpstr>
      <vt:lpstr>Fine-Tuning in the Basic Forces</vt:lpstr>
      <vt:lpstr>Designed Earth?</vt:lpstr>
      <vt:lpstr>Conclusions on Mindlessness</vt:lpstr>
      <vt:lpstr>Eternality</vt:lpstr>
      <vt:lpstr>Cosmology</vt:lpstr>
      <vt:lpstr>Conclusions on Eternality</vt:lpstr>
      <vt:lpstr>Locality</vt:lpstr>
      <vt:lpstr>Quantum Phenomena &amp; Locality</vt:lpstr>
      <vt:lpstr>Conclusions</vt:lpstr>
      <vt:lpstr>A Designed Universe</vt:lpstr>
      <vt:lpstr>The End of Scientism?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Problems  for Scientism</dc:title>
  <dc:creator>RC Newman</dc:creator>
  <cp:lastModifiedBy>Newman</cp:lastModifiedBy>
  <cp:revision>55</cp:revision>
  <cp:lastPrinted>1601-01-01T00:00:00Z</cp:lastPrinted>
  <dcterms:created xsi:type="dcterms:W3CDTF">2003-09-22T17:44:58Z</dcterms:created>
  <dcterms:modified xsi:type="dcterms:W3CDTF">2015-07-09T13:50:31Z</dcterms:modified>
</cp:coreProperties>
</file>