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C2FEEE5D-DA8A-48A0-B23F-F8A2AD1313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282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0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81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182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18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18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85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016754D-2577-4A43-A7C4-31EBC1FDE6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E4F88-C4E3-420A-AF74-960C1B8E80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10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776EC-05D5-4955-9D59-6949715245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60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9CECD-0F52-4F39-9B53-3D38C20807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19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AE439-2C1F-4F09-8203-91FF04DFEC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74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B4780-02DD-497B-BA9A-9B9FCE2575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94876-D862-4C2D-AC5C-5A01B2B1C1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52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1A60A-FD21-4641-9F2E-A781F7C43A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88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D9EA8-0C35-4EEE-BA50-8F5297C37F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41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3AFB8-B57A-46E3-8AD6-A09D85CB9C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68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A1E8B-9079-4462-9853-DC70CB5CD3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10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12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5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5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5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398A323-C757-44A9-93F0-0C2CFA7861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Scholarship &amp; Spirituality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Robert C. Newman</a:t>
            </a:r>
          </a:p>
        </p:txBody>
      </p:sp>
      <p:pic>
        <p:nvPicPr>
          <p:cNvPr id="2" name="ScholarshipandSpirituality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5715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91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Reinforcements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Spirituality frees one from fear of other humans.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best scholarship is done when peer pressure can be ignored.</a:t>
            </a:r>
          </a:p>
          <a:p>
            <a:pPr>
              <a:lnSpc>
                <a:spcPct val="90000"/>
              </a:lnSpc>
            </a:pPr>
            <a:r>
              <a:rPr lang="en-US" altLang="en-US"/>
              <a:t>Scholarship is invaluable for understanding what Scripture really says.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We need to know the original languages.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We need to know the culture and writing conventions of the original authors &amp; audience.</a:t>
            </a:r>
          </a:p>
        </p:txBody>
      </p:sp>
    </p:spTree>
    <p:custDataLst>
      <p:tags r:id="rId1"/>
    </p:custDataLst>
  </p:cSld>
  <p:clrMapOvr>
    <a:masterClrMapping/>
  </p:clrMapOvr>
  <p:transition advTm="1260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Reinforcements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Spirituality gives us an absolute basis for diligence, honesty, truth-seeking, etc.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Without these, scholarship cannot flourish.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Scholarship emphasizes: 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freedom to investigate,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importance of believing only what is true.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Both of these are needed to advance in spirituality &amp; to avoid two common problems in the modern church: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Excessive dogmatism,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Refusal to practice doctrinal discipline.</a:t>
            </a:r>
          </a:p>
        </p:txBody>
      </p:sp>
    </p:spTree>
    <p:custDataLst>
      <p:tags r:id="rId1"/>
    </p:custDataLst>
  </p:cSld>
  <p:clrMapOvr>
    <a:masterClrMapping/>
  </p:clrMapOvr>
  <p:transition advTm="1926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Christians need both spirituality and scholarship.</a:t>
            </a:r>
          </a:p>
          <a:p>
            <a:r>
              <a:rPr lang="en-US" altLang="en-US"/>
              <a:t>Understood as a general method (rather than as an academic profession), scholarship is a subset of Christian morality.</a:t>
            </a:r>
          </a:p>
        </p:txBody>
      </p:sp>
    </p:spTree>
    <p:custDataLst>
      <p:tags r:id="rId1"/>
    </p:custDataLst>
  </p:cSld>
  <p:clrMapOvr>
    <a:masterClrMapping/>
  </p:clrMapOvr>
  <p:transition advTm="383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If we seek to be scholars, </a:t>
            </a:r>
          </a:p>
          <a:p>
            <a:r>
              <a:rPr lang="en-US" altLang="en-US"/>
              <a:t>may we be spiritual scholars.</a:t>
            </a:r>
          </a:p>
        </p:txBody>
      </p:sp>
    </p:spTree>
    <p:custDataLst>
      <p:tags r:id="rId1"/>
    </p:custDataLst>
  </p:cSld>
  <p:clrMapOvr>
    <a:masterClrMapping/>
  </p:clrMapOvr>
  <p:transition advTm="155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Scholarship &amp; Spirituality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Let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s begin by defining each term.</a:t>
            </a:r>
          </a:p>
          <a:p>
            <a:r>
              <a:rPr lang="en-US" altLang="en-US"/>
              <a:t>Scholarship:</a:t>
            </a:r>
          </a:p>
          <a:p>
            <a:pPr lvl="1"/>
            <a:r>
              <a:rPr lang="en-US" altLang="en-US"/>
              <a:t>A manner of living that seeks to discover and understand the facts in some field of academic study.</a:t>
            </a:r>
          </a:p>
          <a:p>
            <a:r>
              <a:rPr lang="en-US" altLang="en-US"/>
              <a:t>Spirituality:</a:t>
            </a:r>
          </a:p>
          <a:p>
            <a:pPr lvl="1"/>
            <a:r>
              <a:rPr lang="en-US" altLang="en-US"/>
              <a:t>A manner of living which seeks to conform oneself to the standards set by the Holy Spirit in Scripture.</a:t>
            </a:r>
          </a:p>
        </p:txBody>
      </p:sp>
    </p:spTree>
    <p:custDataLst>
      <p:tags r:id="rId1"/>
    </p:custDataLst>
  </p:cSld>
  <p:clrMapOvr>
    <a:masterClrMapping/>
  </p:clrMapOvr>
  <p:transition advTm="238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Some Tensions:</a:t>
            </a:r>
            <a:br>
              <a:rPr lang="en-US" altLang="en-US"/>
            </a:br>
            <a:r>
              <a:rPr lang="en-US" altLang="en-US"/>
              <a:t>Scholarship &amp; Spirituality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48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Tensions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Neglect of spirituality</a:t>
            </a:r>
          </a:p>
          <a:p>
            <a:r>
              <a:rPr lang="en-US" altLang="en-US"/>
              <a:t>Ignoring or isolating one or the other</a:t>
            </a:r>
          </a:p>
          <a:p>
            <a:r>
              <a:rPr lang="en-US" altLang="en-US"/>
              <a:t>Misuse of consensus</a:t>
            </a:r>
          </a:p>
          <a:p>
            <a:r>
              <a:rPr lang="en-US" altLang="en-US"/>
              <a:t>The danger of positivism</a:t>
            </a:r>
          </a:p>
        </p:txBody>
      </p:sp>
    </p:spTree>
    <p:custDataLst>
      <p:tags r:id="rId1"/>
    </p:custDataLst>
  </p:cSld>
  <p:clrMapOvr>
    <a:masterClrMapping/>
  </p:clrMapOvr>
  <p:transition advTm="272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Neglect of Spirituality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We may become dominated by our field of study to the detriment of things needed for spirituality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An academic version of becoming a workaholic.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We cannot devote all of our time to our studies/research.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We cannot do this &amp; be faithful to our Lord.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This may mean we won</a:t>
            </a:r>
            <a:r>
              <a:rPr lang="en-US" altLang="en-US" sz="2400">
                <a:cs typeface="Tahoma" pitchFamily="34" charset="0"/>
              </a:rPr>
              <a:t>'</a:t>
            </a:r>
            <a:r>
              <a:rPr lang="en-US" altLang="en-US" sz="2400"/>
              <a:t>t advance as far in our field as we might otherwise have done.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Yet some spiritual people have gone to the top of their fields: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Joseph, Moses, Daniel</a:t>
            </a:r>
          </a:p>
        </p:txBody>
      </p:sp>
    </p:spTree>
    <p:custDataLst>
      <p:tags r:id="rId1"/>
    </p:custDataLst>
  </p:cSld>
  <p:clrMapOvr>
    <a:masterClrMapping/>
  </p:clrMapOvr>
  <p:transition advTm="953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Ignoring or Isolating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We may try to solve complex questions of interaction between our academic field and Scripture by ignoring one or the other, or by isolating one from the other.</a:t>
            </a:r>
          </a:p>
          <a:p>
            <a:pPr lvl="1"/>
            <a:r>
              <a:rPr lang="en-US" altLang="en-US" sz="2400"/>
              <a:t>Perhaps we misunderstand the Bible here.</a:t>
            </a:r>
          </a:p>
          <a:p>
            <a:pPr lvl="1"/>
            <a:r>
              <a:rPr lang="en-US" altLang="en-US" sz="2400"/>
              <a:t>Perhaps we wish to get along better with our academic colleagues, or with our fellow believers.</a:t>
            </a:r>
          </a:p>
          <a:p>
            <a:r>
              <a:rPr lang="en-US" altLang="en-US" sz="2800"/>
              <a:t>Our responsibility is to be fair, both to the academic field and to the Bible, whether this position is popular or not.</a:t>
            </a:r>
          </a:p>
        </p:txBody>
      </p:sp>
    </p:spTree>
    <p:custDataLst>
      <p:tags r:id="rId1"/>
    </p:custDataLst>
  </p:cSld>
  <p:clrMapOvr>
    <a:masterClrMapping/>
  </p:clrMapOvr>
  <p:transition advTm="1062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Consensus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may tend to identify scholarship with the consensus of scholars in our field…</a:t>
            </a:r>
          </a:p>
          <a:p>
            <a:r>
              <a:rPr lang="en-US" altLang="en-US"/>
              <a:t>… or spirituality with the consensus of Christians.</a:t>
            </a:r>
          </a:p>
          <a:p>
            <a:r>
              <a:rPr lang="en-US" altLang="en-US"/>
              <a:t>We must instead go back to the data in both cases.</a:t>
            </a:r>
          </a:p>
          <a:p>
            <a:r>
              <a:rPr lang="en-US" altLang="en-US"/>
              <a:t>Again, this may mean loss of advancement in one place or the other.</a:t>
            </a:r>
          </a:p>
        </p:txBody>
      </p:sp>
    </p:spTree>
    <p:custDataLst>
      <p:tags r:id="rId1"/>
    </p:custDataLst>
  </p:cSld>
  <p:clrMapOvr>
    <a:masterClrMapping/>
  </p:clrMapOvr>
  <p:transition advTm="886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Positivism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We may tend to identify scholarship with some sort of positivism:</a:t>
            </a:r>
          </a:p>
          <a:p>
            <a:pPr lvl="1"/>
            <a:r>
              <a:rPr lang="en-US" altLang="en-US" sz="2400"/>
              <a:t>We must believe nothing we cannot observe or test academically.</a:t>
            </a:r>
          </a:p>
          <a:p>
            <a:r>
              <a:rPr lang="en-US" altLang="en-US" sz="2800"/>
              <a:t>But some problems may only be soluble by revelation.</a:t>
            </a:r>
          </a:p>
          <a:p>
            <a:r>
              <a:rPr lang="en-US" altLang="en-US" sz="2800"/>
              <a:t>Others may have more than one possible solution, but the data is currently insufficient to make scholarship better than a guess.</a:t>
            </a:r>
          </a:p>
        </p:txBody>
      </p:sp>
    </p:spTree>
    <p:custDataLst>
      <p:tags r:id="rId1"/>
    </p:custDataLst>
  </p:cSld>
  <p:clrMapOvr>
    <a:masterClrMapping/>
  </p:clrMapOvr>
  <p:transition advTm="1022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Some Reinforcements:</a:t>
            </a:r>
            <a:br>
              <a:rPr lang="en-US" altLang="en-US"/>
            </a:br>
            <a:r>
              <a:rPr lang="en-US" altLang="en-US"/>
              <a:t>Scholarship &amp; Spirituality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79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7.9|21.6|9.2|26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9.1|50.8|4.9|42.4|6.2|29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7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3|1.9|6.7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4.7|10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9|11.6|3.5|3.8|15.3|6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7.4|18.8|3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6|42|2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7|7.2|3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67</TotalTime>
  <Words>532</Words>
  <Application>Microsoft Office PowerPoint</Application>
  <PresentationFormat>On-screen Show (4:3)</PresentationFormat>
  <Paragraphs>59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Balance</vt:lpstr>
      <vt:lpstr>Scholarship &amp; Spirituality</vt:lpstr>
      <vt:lpstr>Scholarship &amp; Spirituality</vt:lpstr>
      <vt:lpstr>Some Tensions: Scholarship &amp; Spirituality</vt:lpstr>
      <vt:lpstr>Some Tensions</vt:lpstr>
      <vt:lpstr>Neglect of Spirituality</vt:lpstr>
      <vt:lpstr>Ignoring or Isolating</vt:lpstr>
      <vt:lpstr>Consensus</vt:lpstr>
      <vt:lpstr>Positivism</vt:lpstr>
      <vt:lpstr>Some Reinforcements: Scholarship &amp; Spirituality</vt:lpstr>
      <vt:lpstr>Some Reinforcements</vt:lpstr>
      <vt:lpstr>Some Reinforcements</vt:lpstr>
      <vt:lpstr>Conclusions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Scholarship &amp; Spirituality</dc:title>
  <dc:creator>rnewman</dc:creator>
  <cp:lastModifiedBy>Newman</cp:lastModifiedBy>
  <cp:revision>22</cp:revision>
  <dcterms:created xsi:type="dcterms:W3CDTF">2007-09-04T23:25:35Z</dcterms:created>
  <dcterms:modified xsi:type="dcterms:W3CDTF">2015-07-09T13:47:24Z</dcterms:modified>
</cp:coreProperties>
</file>