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 id="266" r:id="rId12"/>
    <p:sldId id="267" r:id="rId13"/>
    <p:sldId id="268" r:id="rId14"/>
    <p:sldId id="269" r:id="rId15"/>
    <p:sldId id="270" r:id="rId16"/>
    <p:sldId id="271" r:id="rId17"/>
    <p:sldId id="282"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597C8D-C3E7-49DC-B99D-A285BA4C02D4}" type="slidenum">
              <a:rPr lang="en-US" altLang="en-US"/>
              <a:pPr/>
              <a:t>‹#›</a:t>
            </a:fld>
            <a:endParaRPr lang="en-US" altLang="en-US"/>
          </a:p>
        </p:txBody>
      </p:sp>
    </p:spTree>
    <p:extLst>
      <p:ext uri="{BB962C8B-B14F-4D97-AF65-F5344CB8AC3E}">
        <p14:creationId xmlns:p14="http://schemas.microsoft.com/office/powerpoint/2010/main" val="33845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C406E3-D691-4861-BA6C-AEBD7E5EFD3B}" type="slidenum">
              <a:rPr lang="en-US" altLang="en-US"/>
              <a:pPr/>
              <a:t>‹#›</a:t>
            </a:fld>
            <a:endParaRPr lang="en-US" altLang="en-US"/>
          </a:p>
        </p:txBody>
      </p:sp>
    </p:spTree>
    <p:extLst>
      <p:ext uri="{BB962C8B-B14F-4D97-AF65-F5344CB8AC3E}">
        <p14:creationId xmlns:p14="http://schemas.microsoft.com/office/powerpoint/2010/main" val="260487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93C33FA-B24E-48E7-9612-CE082BFF1926}" type="slidenum">
              <a:rPr lang="en-US" altLang="en-US"/>
              <a:pPr/>
              <a:t>‹#›</a:t>
            </a:fld>
            <a:endParaRPr lang="en-US" altLang="en-US"/>
          </a:p>
        </p:txBody>
      </p:sp>
    </p:spTree>
    <p:extLst>
      <p:ext uri="{BB962C8B-B14F-4D97-AF65-F5344CB8AC3E}">
        <p14:creationId xmlns:p14="http://schemas.microsoft.com/office/powerpoint/2010/main" val="140741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2296C3-D411-467C-903F-6ABB9383D3F9}" type="slidenum">
              <a:rPr lang="en-US" altLang="en-US"/>
              <a:pPr/>
              <a:t>‹#›</a:t>
            </a:fld>
            <a:endParaRPr lang="en-US" altLang="en-US"/>
          </a:p>
        </p:txBody>
      </p:sp>
    </p:spTree>
    <p:extLst>
      <p:ext uri="{BB962C8B-B14F-4D97-AF65-F5344CB8AC3E}">
        <p14:creationId xmlns:p14="http://schemas.microsoft.com/office/powerpoint/2010/main" val="137585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E7098D-FDCC-40CF-917C-28A480CEC65B}" type="slidenum">
              <a:rPr lang="en-US" altLang="en-US"/>
              <a:pPr/>
              <a:t>‹#›</a:t>
            </a:fld>
            <a:endParaRPr lang="en-US" altLang="en-US"/>
          </a:p>
        </p:txBody>
      </p:sp>
    </p:spTree>
    <p:extLst>
      <p:ext uri="{BB962C8B-B14F-4D97-AF65-F5344CB8AC3E}">
        <p14:creationId xmlns:p14="http://schemas.microsoft.com/office/powerpoint/2010/main" val="256726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51259BA-3685-4052-A2E1-E0B4491D4FAF}" type="slidenum">
              <a:rPr lang="en-US" altLang="en-US"/>
              <a:pPr/>
              <a:t>‹#›</a:t>
            </a:fld>
            <a:endParaRPr lang="en-US" altLang="en-US"/>
          </a:p>
        </p:txBody>
      </p:sp>
    </p:spTree>
    <p:extLst>
      <p:ext uri="{BB962C8B-B14F-4D97-AF65-F5344CB8AC3E}">
        <p14:creationId xmlns:p14="http://schemas.microsoft.com/office/powerpoint/2010/main" val="125443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7D3EEE8-A463-44D2-AD58-6E53E869328F}" type="slidenum">
              <a:rPr lang="en-US" altLang="en-US"/>
              <a:pPr/>
              <a:t>‹#›</a:t>
            </a:fld>
            <a:endParaRPr lang="en-US" altLang="en-US"/>
          </a:p>
        </p:txBody>
      </p:sp>
    </p:spTree>
    <p:extLst>
      <p:ext uri="{BB962C8B-B14F-4D97-AF65-F5344CB8AC3E}">
        <p14:creationId xmlns:p14="http://schemas.microsoft.com/office/powerpoint/2010/main" val="208714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6632269-E207-4A78-A82C-F548FAF28AF9}" type="slidenum">
              <a:rPr lang="en-US" altLang="en-US"/>
              <a:pPr/>
              <a:t>‹#›</a:t>
            </a:fld>
            <a:endParaRPr lang="en-US" altLang="en-US"/>
          </a:p>
        </p:txBody>
      </p:sp>
    </p:spTree>
    <p:extLst>
      <p:ext uri="{BB962C8B-B14F-4D97-AF65-F5344CB8AC3E}">
        <p14:creationId xmlns:p14="http://schemas.microsoft.com/office/powerpoint/2010/main" val="140701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7E8EB88-7E75-43E6-AA90-A5AB7FE21846}" type="slidenum">
              <a:rPr lang="en-US" altLang="en-US"/>
              <a:pPr/>
              <a:t>‹#›</a:t>
            </a:fld>
            <a:endParaRPr lang="en-US" altLang="en-US"/>
          </a:p>
        </p:txBody>
      </p:sp>
    </p:spTree>
    <p:extLst>
      <p:ext uri="{BB962C8B-B14F-4D97-AF65-F5344CB8AC3E}">
        <p14:creationId xmlns:p14="http://schemas.microsoft.com/office/powerpoint/2010/main" val="6115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436D6EA-7312-4B11-83ED-17938FE91DFB}" type="slidenum">
              <a:rPr lang="en-US" altLang="en-US"/>
              <a:pPr/>
              <a:t>‹#›</a:t>
            </a:fld>
            <a:endParaRPr lang="en-US" altLang="en-US"/>
          </a:p>
        </p:txBody>
      </p:sp>
    </p:spTree>
    <p:extLst>
      <p:ext uri="{BB962C8B-B14F-4D97-AF65-F5344CB8AC3E}">
        <p14:creationId xmlns:p14="http://schemas.microsoft.com/office/powerpoint/2010/main" val="248699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88E394-DBD3-47AB-8BBC-8FFFB6BE5706}" type="slidenum">
              <a:rPr lang="en-US" altLang="en-US"/>
              <a:pPr/>
              <a:t>‹#›</a:t>
            </a:fld>
            <a:endParaRPr lang="en-US" altLang="en-US"/>
          </a:p>
        </p:txBody>
      </p:sp>
    </p:spTree>
    <p:extLst>
      <p:ext uri="{BB962C8B-B14F-4D97-AF65-F5344CB8AC3E}">
        <p14:creationId xmlns:p14="http://schemas.microsoft.com/office/powerpoint/2010/main" val="330469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0BD807D-C121-4AD0-B3E6-4E7C7EF76D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atan"/>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758950" y="457200"/>
            <a:ext cx="5481638" cy="57912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Satan’s Schemes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Satans Schem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 y="5791200"/>
            <a:ext cx="609600" cy="609600"/>
          </a:xfrm>
          <a:prstGeom prst="rect">
            <a:avLst/>
          </a:prstGeom>
        </p:spPr>
      </p:pic>
    </p:spTree>
    <p:custDataLst>
      <p:tags r:id="rId1"/>
    </p:custDataLst>
  </p:cSld>
  <p:clrMapOvr>
    <a:masterClrMapping/>
  </p:clrMapOvr>
  <p:transition advTm="1431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arl_Bloch_Denying_Satan_40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13050" y="228600"/>
            <a:ext cx="3517900" cy="6400800"/>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ctrTitle"/>
          </p:nvPr>
        </p:nvSpPr>
        <p:spPr/>
        <p:txBody>
          <a:bodyPr/>
          <a:lstStyle/>
          <a:p>
            <a:r>
              <a:rPr lang="en-US" altLang="en-US"/>
              <a:t>Satan’s Schemes</a:t>
            </a:r>
            <a:br>
              <a:rPr lang="en-US" altLang="en-US"/>
            </a:br>
            <a:r>
              <a:rPr lang="en-US" altLang="en-US"/>
              <a:t>against Believers</a:t>
            </a:r>
          </a:p>
        </p:txBody>
      </p:sp>
      <p:sp>
        <p:nvSpPr>
          <p:cNvPr id="614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56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Satan Accuses</a:t>
            </a:r>
          </a:p>
        </p:txBody>
      </p:sp>
      <p:sp>
        <p:nvSpPr>
          <p:cNvPr id="19460" name="Text Box 4"/>
          <p:cNvSpPr txBox="1">
            <a:spLocks noChangeArrowheads="1"/>
          </p:cNvSpPr>
          <p:nvPr/>
        </p:nvSpPr>
        <p:spPr bwMode="auto">
          <a:xfrm>
            <a:off x="914400" y="16002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Job  1:8 (NIV) Then the LORD said to Satan, "Have you considered my servant Job? There is no one on earth like him; he is blameless and upright, a man who fears God and shuns evil." </a:t>
            </a:r>
          </a:p>
          <a:p>
            <a:r>
              <a:rPr lang="en-US" altLang="en-US" sz="2400"/>
              <a:t>9 "Does Job fear God for nothing?" Satan replied. </a:t>
            </a:r>
          </a:p>
          <a:p>
            <a:r>
              <a:rPr lang="en-US" altLang="en-US" sz="2400"/>
              <a:t>10 "Have you not put a hedge around him and his household and everything he has? You have blessed the work of his hands, so that his flocks and herds are spread throughout the land. </a:t>
            </a:r>
          </a:p>
          <a:p>
            <a:r>
              <a:rPr lang="en-US" altLang="en-US" sz="2400"/>
              <a:t>11 But stretch out your hand and strike everything he has, and he will surely curse you to your face." </a:t>
            </a:r>
          </a:p>
        </p:txBody>
      </p:sp>
    </p:spTree>
    <p:custDataLst>
      <p:tags r:id="rId1"/>
    </p:custDataLst>
  </p:cSld>
  <p:clrMapOvr>
    <a:masterClrMapping/>
  </p:clrMapOvr>
  <p:transition advTm="58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checkerboard(across)">
                                      <p:cBhvr>
                                        <p:cTn id="7" dur="500"/>
                                        <p:tgtEl>
                                          <p:spTgt spid="1946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checkerboard(across)">
                                      <p:cBhvr>
                                        <p:cTn id="10" dur="500"/>
                                        <p:tgtEl>
                                          <p:spTgt spid="1946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checkerboard(across)">
                                      <p:cBhvr>
                                        <p:cTn id="13" dur="500"/>
                                        <p:tgtEl>
                                          <p:spTgt spid="1946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9460">
                                            <p:txEl>
                                              <p:pRg st="3" end="3"/>
                                            </p:txEl>
                                          </p:spTgt>
                                        </p:tgtEl>
                                        <p:attrNameLst>
                                          <p:attrName>style.visibility</p:attrName>
                                        </p:attrNameLst>
                                      </p:cBhvr>
                                      <p:to>
                                        <p:strVal val="visible"/>
                                      </p:to>
                                    </p:set>
                                    <p:animEffect transition="in" filter="checkerboard(across)">
                                      <p:cBhvr>
                                        <p:cTn id="16"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Satan Accuses</a:t>
            </a:r>
          </a:p>
        </p:txBody>
      </p:sp>
      <p:sp>
        <p:nvSpPr>
          <p:cNvPr id="21508" name="Text Box 4"/>
          <p:cNvSpPr txBox="1">
            <a:spLocks noChangeArrowheads="1"/>
          </p:cNvSpPr>
          <p:nvPr/>
        </p:nvSpPr>
        <p:spPr bwMode="auto">
          <a:xfrm>
            <a:off x="1371600" y="1981200"/>
            <a:ext cx="6629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Revelation 12:10 (NIV) Then I heard a loud voice in heaven say: </a:t>
            </a:r>
          </a:p>
          <a:p>
            <a:r>
              <a:rPr lang="en-US" altLang="en-US" sz="2800"/>
              <a:t>"Now have come the salvation and the power and the kingdom of our God, </a:t>
            </a:r>
          </a:p>
          <a:p>
            <a:r>
              <a:rPr lang="en-US" altLang="en-US" sz="2800"/>
              <a:t>and the authority of his Christ. </a:t>
            </a:r>
          </a:p>
          <a:p>
            <a:r>
              <a:rPr lang="en-US" altLang="en-US" sz="2800"/>
              <a:t>For the accuser of our brothers, who accuses them before our God day and night, has been hurled down. </a:t>
            </a:r>
          </a:p>
        </p:txBody>
      </p:sp>
    </p:spTree>
    <p:custDataLst>
      <p:tags r:id="rId1"/>
    </p:custDataLst>
  </p:cSld>
  <p:clrMapOvr>
    <a:masterClrMapping/>
  </p:clrMapOvr>
  <p:transition advTm="40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Satan Tempts</a:t>
            </a:r>
          </a:p>
        </p:txBody>
      </p:sp>
      <p:sp>
        <p:nvSpPr>
          <p:cNvPr id="23556" name="Text Box 4"/>
          <p:cNvSpPr txBox="1">
            <a:spLocks noChangeArrowheads="1"/>
          </p:cNvSpPr>
          <p:nvPr/>
        </p:nvSpPr>
        <p:spPr bwMode="auto">
          <a:xfrm>
            <a:off x="914400" y="15240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Matthew 4:1 (NIV) Then Jesus was led by the Spirit into the desert to be tempted by the devil. 2 After fasting forty days and forty nights, he was hungry. </a:t>
            </a:r>
          </a:p>
          <a:p>
            <a:r>
              <a:rPr lang="en-US" altLang="en-US" sz="2800"/>
              <a:t>3 The tempter came to him and said, “If you are the Son of God, tell these stones to become bread.” </a:t>
            </a:r>
          </a:p>
          <a:p>
            <a:r>
              <a:rPr lang="en-US" altLang="en-US" sz="2800"/>
              <a:t>4 Jesus answered, “It is written: ‘Man does not live on bread alone, but on every word that comes from the mouth of God.’” </a:t>
            </a:r>
          </a:p>
        </p:txBody>
      </p:sp>
    </p:spTree>
    <p:custDataLst>
      <p:tags r:id="rId1"/>
    </p:custDataLst>
  </p:cSld>
  <p:clrMapOvr>
    <a:masterClrMapping/>
  </p:clrMapOvr>
  <p:transition advTm="532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heckerboard(across)">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Satan Tempts</a:t>
            </a:r>
          </a:p>
        </p:txBody>
      </p:sp>
      <p:sp>
        <p:nvSpPr>
          <p:cNvPr id="25604" name="Text Box 4"/>
          <p:cNvSpPr txBox="1">
            <a:spLocks noChangeArrowheads="1"/>
          </p:cNvSpPr>
          <p:nvPr/>
        </p:nvSpPr>
        <p:spPr bwMode="auto">
          <a:xfrm>
            <a:off x="914400" y="1981200"/>
            <a:ext cx="7315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Matthew 16:22 (NIV) Peter took him aside and began to rebuke him. “Never, Lord!” he said. “This shall never happen to you!”</a:t>
            </a:r>
          </a:p>
          <a:p>
            <a:r>
              <a:rPr lang="en-US" altLang="en-US" sz="2800"/>
              <a:t>23 Jesus turned and said to Peter, “Get behind me, Satan! You are a stumbling block to me; you do not have in mind the things of God, but the things of men.” </a:t>
            </a:r>
          </a:p>
        </p:txBody>
      </p:sp>
    </p:spTree>
    <p:custDataLst>
      <p:tags r:id="rId1"/>
    </p:custDataLst>
  </p:cSld>
  <p:clrMapOvr>
    <a:masterClrMapping/>
  </p:clrMapOvr>
  <p:transition advTm="75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Satan Disguises as Good</a:t>
            </a:r>
          </a:p>
        </p:txBody>
      </p:sp>
      <p:sp>
        <p:nvSpPr>
          <p:cNvPr id="27652" name="Text Box 4"/>
          <p:cNvSpPr txBox="1">
            <a:spLocks noChangeArrowheads="1"/>
          </p:cNvSpPr>
          <p:nvPr/>
        </p:nvSpPr>
        <p:spPr bwMode="auto">
          <a:xfrm>
            <a:off x="1600200" y="1981200"/>
            <a:ext cx="6096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Corinthians 11:13 (NIV) For such men are false apostles, deceitful workmen, masquerading as apostles of Christ. </a:t>
            </a:r>
          </a:p>
          <a:p>
            <a:r>
              <a:rPr lang="en-US" altLang="en-US" sz="2800"/>
              <a:t>14 And no wonder, for Satan himself masquerades as an angel of light. </a:t>
            </a:r>
          </a:p>
        </p:txBody>
      </p:sp>
    </p:spTree>
    <p:custDataLst>
      <p:tags r:id="rId1"/>
    </p:custDataLst>
  </p:cSld>
  <p:clrMapOvr>
    <a:masterClrMapping/>
  </p:clrMapOvr>
  <p:transition advTm="43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Satan Founds False Religions</a:t>
            </a:r>
          </a:p>
        </p:txBody>
      </p:sp>
      <p:sp>
        <p:nvSpPr>
          <p:cNvPr id="29700" name="Text Box 4"/>
          <p:cNvSpPr txBox="1">
            <a:spLocks noChangeArrowheads="1"/>
          </p:cNvSpPr>
          <p:nvPr/>
        </p:nvSpPr>
        <p:spPr bwMode="auto">
          <a:xfrm>
            <a:off x="914400" y="2057400"/>
            <a:ext cx="7315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Matthew 13:37 (NIV) He answered, “The one who sowed the good seed is the Son of Man. 38 The field is the world, and the good seed stands for the sons of the kingdom. The weeds are the sons of the evil one, 39 and the enemy who sows them is the devil. The harvest is the end of the age, and the harvesters are angels.” </a:t>
            </a:r>
          </a:p>
        </p:txBody>
      </p:sp>
    </p:spTree>
    <p:custDataLst>
      <p:tags r:id="rId1"/>
    </p:custDataLst>
  </p:cSld>
  <p:clrMapOvr>
    <a:masterClrMapping/>
  </p:clrMapOvr>
  <p:transition advTm="688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checkerboard(across)">
                                      <p:cBhvr>
                                        <p:cTn id="7"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Satan vs Believers</a:t>
            </a:r>
          </a:p>
        </p:txBody>
      </p:sp>
      <p:sp>
        <p:nvSpPr>
          <p:cNvPr id="52227" name="Rectangle 3"/>
          <p:cNvSpPr>
            <a:spLocks noGrp="1" noChangeArrowheads="1"/>
          </p:cNvSpPr>
          <p:nvPr>
            <p:ph type="body" idx="1"/>
          </p:nvPr>
        </p:nvSpPr>
        <p:spPr>
          <a:xfrm>
            <a:off x="1752600" y="1828800"/>
            <a:ext cx="5943600" cy="3124200"/>
          </a:xfrm>
        </p:spPr>
        <p:txBody>
          <a:bodyPr/>
          <a:lstStyle/>
          <a:p>
            <a:r>
              <a:rPr lang="en-US" altLang="en-US"/>
              <a:t>He accuses them.</a:t>
            </a:r>
          </a:p>
          <a:p>
            <a:r>
              <a:rPr lang="en-US" altLang="en-US"/>
              <a:t>He tempts them to sin.</a:t>
            </a:r>
          </a:p>
          <a:p>
            <a:r>
              <a:rPr lang="en-US" altLang="en-US"/>
              <a:t>He masquerades as righteous.</a:t>
            </a:r>
          </a:p>
          <a:p>
            <a:r>
              <a:rPr lang="en-US" altLang="en-US"/>
              <a:t>He founds false religions.</a:t>
            </a:r>
          </a:p>
        </p:txBody>
      </p:sp>
    </p:spTree>
    <p:custDataLst>
      <p:tags r:id="rId1"/>
    </p:custDataLst>
  </p:cSld>
  <p:clrMapOvr>
    <a:masterClrMapping/>
  </p:clrMapOvr>
  <p:transition advTm="241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satan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63713" y="609600"/>
            <a:ext cx="5541962" cy="5562600"/>
          </a:xfrm>
          <a:prstGeom prst="rect">
            <a:avLst/>
          </a:prstGeom>
          <a:noFill/>
          <a:extLst>
            <a:ext uri="{909E8E84-426E-40DD-AFC4-6F175D3DCCD1}">
              <a14:hiddenFill xmlns:a14="http://schemas.microsoft.com/office/drawing/2010/main">
                <a:solidFill>
                  <a:srgbClr val="FFFFFF"/>
                </a:solidFill>
              </a14:hiddenFill>
            </a:ext>
          </a:extLst>
        </p:spPr>
      </p:pic>
      <p:sp>
        <p:nvSpPr>
          <p:cNvPr id="31748" name="Rectangle 4"/>
          <p:cNvSpPr>
            <a:spLocks noGrp="1" noChangeArrowheads="1"/>
          </p:cNvSpPr>
          <p:nvPr>
            <p:ph type="ctrTitle"/>
          </p:nvPr>
        </p:nvSpPr>
        <p:spPr/>
        <p:txBody>
          <a:bodyPr/>
          <a:lstStyle/>
          <a:p>
            <a:r>
              <a:rPr lang="en-US" altLang="en-US"/>
              <a:t>How Can We Escape?</a:t>
            </a:r>
          </a:p>
        </p:txBody>
      </p:sp>
      <p:sp>
        <p:nvSpPr>
          <p:cNvPr id="3174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05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Get Saved</a:t>
            </a:r>
          </a:p>
        </p:txBody>
      </p:sp>
      <p:sp>
        <p:nvSpPr>
          <p:cNvPr id="33797" name="Text Box 5"/>
          <p:cNvSpPr txBox="1">
            <a:spLocks noChangeArrowheads="1"/>
          </p:cNvSpPr>
          <p:nvPr/>
        </p:nvSpPr>
        <p:spPr bwMode="auto">
          <a:xfrm>
            <a:off x="1295400" y="1752600"/>
            <a:ext cx="6629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Timothy 2:25 (NIV) Those who oppose him he must gently instruct, in the hope that God will grant them repentance leading them to a knowledge of the truth, </a:t>
            </a:r>
          </a:p>
          <a:p>
            <a:r>
              <a:rPr lang="en-US" altLang="en-US" sz="2800"/>
              <a:t>26 and that they will come to their senses and escape from the trap of the devil, who has taken them captive to do his will. </a:t>
            </a:r>
          </a:p>
        </p:txBody>
      </p:sp>
    </p:spTree>
    <p:custDataLst>
      <p:tags r:id="rId1"/>
    </p:custDataLst>
  </p:cSld>
  <p:clrMapOvr>
    <a:masterClrMapping/>
  </p:clrMapOvr>
  <p:transition advTm="791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across)">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Satan’s Schemes</a:t>
            </a:r>
          </a:p>
        </p:txBody>
      </p:sp>
      <p:sp>
        <p:nvSpPr>
          <p:cNvPr id="3075" name="Rectangle 3"/>
          <p:cNvSpPr>
            <a:spLocks noGrp="1" noChangeArrowheads="1"/>
          </p:cNvSpPr>
          <p:nvPr>
            <p:ph type="body" idx="1"/>
          </p:nvPr>
        </p:nvSpPr>
        <p:spPr>
          <a:xfrm>
            <a:off x="762000" y="1600200"/>
            <a:ext cx="7620000" cy="4525963"/>
          </a:xfrm>
        </p:spPr>
        <p:txBody>
          <a:bodyPr/>
          <a:lstStyle/>
          <a:p>
            <a:r>
              <a:rPr lang="en-US" altLang="en-US"/>
              <a:t>In 2 Corinthians 2:11, Paul says:</a:t>
            </a:r>
          </a:p>
          <a:p>
            <a:pPr lvl="1"/>
            <a:r>
              <a:rPr lang="en-US" altLang="en-US"/>
              <a:t>(NIV) … in order that Satan might not outwit us. For we are not unaware of his schemes. </a:t>
            </a:r>
          </a:p>
          <a:p>
            <a:r>
              <a:rPr lang="en-US" altLang="en-US"/>
              <a:t>Even if Paul &amp; his first readers were aware of these schemes, are we?</a:t>
            </a:r>
          </a:p>
          <a:p>
            <a:r>
              <a:rPr lang="en-US" altLang="en-US"/>
              <a:t>What are Satan’s schemes?</a:t>
            </a:r>
          </a:p>
          <a:p>
            <a:r>
              <a:rPr lang="en-US" altLang="en-US"/>
              <a:t>We want to look at some of them here.</a:t>
            </a:r>
          </a:p>
          <a:p>
            <a:endParaRPr lang="en-US" altLang="en-US"/>
          </a:p>
        </p:txBody>
      </p:sp>
    </p:spTree>
    <p:custDataLst>
      <p:tags r:id="rId1"/>
    </p:custDataLst>
  </p:cSld>
  <p:clrMapOvr>
    <a:masterClrMapping/>
  </p:clrMapOvr>
  <p:transition advTm="195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Get Saved</a:t>
            </a:r>
          </a:p>
        </p:txBody>
      </p:sp>
      <p:sp>
        <p:nvSpPr>
          <p:cNvPr id="35844" name="Text Box 4"/>
          <p:cNvSpPr txBox="1">
            <a:spLocks noChangeArrowheads="1"/>
          </p:cNvSpPr>
          <p:nvPr/>
        </p:nvSpPr>
        <p:spPr bwMode="auto">
          <a:xfrm>
            <a:off x="914400" y="1524000"/>
            <a:ext cx="7315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John 5:18 (NIV) We know that anyone born of God does not continue to sin; the one who was born of God keeps him safe, and the evil one cannot harm him. 19 We know that we are children of God, and that the whole world is under the control of the evil one. 20 We know also that the Son of God has come and has given us understanding, so that we may know him who is true. And we are in him who is true </a:t>
            </a:r>
            <a:r>
              <a:rPr lang="en-US" altLang="en-US" sz="2800">
                <a:latin typeface="WP TypographicSymbols" pitchFamily="2" charset="0"/>
              </a:rPr>
              <a:t>n </a:t>
            </a:r>
            <a:r>
              <a:rPr lang="en-US" altLang="en-US" sz="2800"/>
              <a:t>even in his Son Jesus Christ. He is the true God and eternal life. </a:t>
            </a:r>
          </a:p>
        </p:txBody>
      </p:sp>
    </p:spTree>
    <p:custDataLst>
      <p:tags r:id="rId1"/>
    </p:custDataLst>
  </p:cSld>
  <p:clrMapOvr>
    <a:masterClrMapping/>
  </p:clrMapOvr>
  <p:transition advTm="78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Be Aware of His Schemes</a:t>
            </a:r>
          </a:p>
        </p:txBody>
      </p:sp>
      <p:sp>
        <p:nvSpPr>
          <p:cNvPr id="37892" name="Text Box 4"/>
          <p:cNvSpPr txBox="1">
            <a:spLocks noChangeArrowheads="1"/>
          </p:cNvSpPr>
          <p:nvPr/>
        </p:nvSpPr>
        <p:spPr bwMode="auto">
          <a:xfrm>
            <a:off x="1371600" y="1905000"/>
            <a:ext cx="6324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Corinthians 2:10 (NIV) If you forgive anyone, I also forgive him. And what I have forgiven </a:t>
            </a:r>
            <a:r>
              <a:rPr lang="en-US" altLang="en-US" sz="2800">
                <a:latin typeface="WP TypographicSymbols" pitchFamily="2" charset="0"/>
              </a:rPr>
              <a:t>n </a:t>
            </a:r>
            <a:r>
              <a:rPr lang="en-US" altLang="en-US" sz="2800"/>
              <a:t>if there was anything to forgive </a:t>
            </a:r>
            <a:r>
              <a:rPr lang="en-US" altLang="en-US" sz="2800">
                <a:latin typeface="WP TypographicSymbols" pitchFamily="2" charset="0"/>
              </a:rPr>
              <a:t>n </a:t>
            </a:r>
            <a:r>
              <a:rPr lang="en-US" altLang="en-US" sz="2800"/>
              <a:t>I have forgiven in the sight of Christ for your sake, </a:t>
            </a:r>
          </a:p>
          <a:p>
            <a:r>
              <a:rPr lang="en-US" altLang="en-US" sz="2800"/>
              <a:t>11 in order that Satan might not outwit us. For we are not unaware of his schemes. </a:t>
            </a:r>
          </a:p>
        </p:txBody>
      </p:sp>
    </p:spTree>
    <p:custDataLst>
      <p:tags r:id="rId1"/>
    </p:custDataLst>
  </p:cSld>
  <p:clrMapOvr>
    <a:masterClrMapping/>
  </p:clrMapOvr>
  <p:transition advTm="444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checkerboard(across)">
                                      <p:cBhvr>
                                        <p:cTn id="7" dur="500"/>
                                        <p:tgtEl>
                                          <p:spTgt spid="3789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7892">
                                            <p:txEl>
                                              <p:pRg st="1" end="1"/>
                                            </p:txEl>
                                          </p:spTgt>
                                        </p:tgtEl>
                                        <p:attrNameLst>
                                          <p:attrName>style.visibility</p:attrName>
                                        </p:attrNameLst>
                                      </p:cBhvr>
                                      <p:to>
                                        <p:strVal val="visible"/>
                                      </p:to>
                                    </p:set>
                                    <p:animEffect transition="in" filter="checkerboard(across)">
                                      <p:cBhvr>
                                        <p:cTn id="10" dur="500"/>
                                        <p:tgtEl>
                                          <p:spTgt spid="37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Be on Guard</a:t>
            </a:r>
          </a:p>
        </p:txBody>
      </p:sp>
      <p:sp>
        <p:nvSpPr>
          <p:cNvPr id="39940" name="Text Box 4"/>
          <p:cNvSpPr txBox="1">
            <a:spLocks noChangeArrowheads="1"/>
          </p:cNvSpPr>
          <p:nvPr/>
        </p:nvSpPr>
        <p:spPr bwMode="auto">
          <a:xfrm>
            <a:off x="1600200" y="1828800"/>
            <a:ext cx="66294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1 Peter 5:8 (NIV) Be self-controlled and alert. Your enemy the devil prowls around like a roaring lion looking for someone to devour. </a:t>
            </a:r>
          </a:p>
          <a:p>
            <a:r>
              <a:rPr lang="en-US" altLang="en-US" sz="2800"/>
              <a:t>9 Resist him, standing firm in the faith, because you know that your brothers throughout the world are undergoing the same kind of sufferings. </a:t>
            </a:r>
          </a:p>
        </p:txBody>
      </p:sp>
    </p:spTree>
    <p:custDataLst>
      <p:tags r:id="rId1"/>
    </p:custDataLst>
  </p:cSld>
  <p:clrMapOvr>
    <a:masterClrMapping/>
  </p:clrMapOvr>
  <p:transition advTm="402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Draw Near to God</a:t>
            </a:r>
          </a:p>
        </p:txBody>
      </p:sp>
      <p:sp>
        <p:nvSpPr>
          <p:cNvPr id="41988" name="Text Box 4"/>
          <p:cNvSpPr txBox="1">
            <a:spLocks noChangeArrowheads="1"/>
          </p:cNvSpPr>
          <p:nvPr/>
        </p:nvSpPr>
        <p:spPr bwMode="auto">
          <a:xfrm>
            <a:off x="1981200" y="1828800"/>
            <a:ext cx="5029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James 4:6 (NIV) But he gives us more grace. That is why Scripture says: “God opposes the proud but gives grace to the humble.” {Prov. 3:34} </a:t>
            </a:r>
          </a:p>
          <a:p>
            <a:r>
              <a:rPr lang="en-US" altLang="en-US" sz="2800"/>
              <a:t>7 Submit yourselves, then, to God. Resist the devil, and he will flee from you. </a:t>
            </a:r>
          </a:p>
        </p:txBody>
      </p:sp>
    </p:spTree>
    <p:custDataLst>
      <p:tags r:id="rId1"/>
    </p:custDataLst>
  </p:cSld>
  <p:clrMapOvr>
    <a:masterClrMapping/>
  </p:clrMapOvr>
  <p:transition advTm="362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Resist Satan</a:t>
            </a:r>
          </a:p>
        </p:txBody>
      </p:sp>
      <p:sp>
        <p:nvSpPr>
          <p:cNvPr id="44036" name="Rectangle 4"/>
          <p:cNvSpPr>
            <a:spLocks noChangeArrowheads="1"/>
          </p:cNvSpPr>
          <p:nvPr/>
        </p:nvSpPr>
        <p:spPr bwMode="auto">
          <a:xfrm>
            <a:off x="2286000" y="1828800"/>
            <a:ext cx="45720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James 4:6 (NIV) But he gives us more grace. That is why Scripture says: “God opposes the proud but gives grace to the humble.” {Prov. 3:34} </a:t>
            </a:r>
          </a:p>
          <a:p>
            <a:r>
              <a:rPr lang="en-US" altLang="en-US" sz="2800"/>
              <a:t>7 Submit yourselves, then, to God. Resist the devil, and he will flee from you.</a:t>
            </a:r>
          </a:p>
        </p:txBody>
      </p:sp>
    </p:spTree>
    <p:custDataLst>
      <p:tags r:id="rId1"/>
    </p:custDataLst>
  </p:cSld>
  <p:clrMapOvr>
    <a:masterClrMapping/>
  </p:clrMapOvr>
  <p:transition advTm="33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Use God’s Armament</a:t>
            </a:r>
          </a:p>
        </p:txBody>
      </p:sp>
      <p:sp>
        <p:nvSpPr>
          <p:cNvPr id="46084" name="Text Box 4"/>
          <p:cNvSpPr txBox="1">
            <a:spLocks noChangeArrowheads="1"/>
          </p:cNvSpPr>
          <p:nvPr/>
        </p:nvSpPr>
        <p:spPr bwMode="auto">
          <a:xfrm>
            <a:off x="914400" y="1547813"/>
            <a:ext cx="7315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Ephesians 6:11 (NIV) Put on the full armor of God so that you can take your stand against the devil's schemes. 12 For our struggle is not against flesh and blood, but against the rulers, against the authorities, against the powers of this dark world and against the spiritual forces of evil in the heavenly realms…14 Stand firm then, with the belt of truth 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17 Take the helmet of salvation and the sword of the Spirit, which is the word of God. 18 And pray in the Spirit on all occasions with all kinds of prayers and requests. With this in mind, be alert and always keep on praying for all the saints. </a:t>
            </a:r>
          </a:p>
        </p:txBody>
      </p:sp>
    </p:spTree>
    <p:custDataLst>
      <p:tags r:id="rId1"/>
    </p:custDataLst>
  </p:cSld>
  <p:clrMapOvr>
    <a:masterClrMapping/>
  </p:clrMapOvr>
  <p:transition advTm="1953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checkerboard(across)">
                                      <p:cBhvr>
                                        <p:cTn id="7" dur="500"/>
                                        <p:tgtEl>
                                          <p:spTgt spid="4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Expect Christ’s Help</a:t>
            </a:r>
          </a:p>
        </p:txBody>
      </p:sp>
      <p:sp>
        <p:nvSpPr>
          <p:cNvPr id="48132" name="Text Box 4"/>
          <p:cNvSpPr txBox="1">
            <a:spLocks noChangeArrowheads="1"/>
          </p:cNvSpPr>
          <p:nvPr/>
        </p:nvSpPr>
        <p:spPr bwMode="auto">
          <a:xfrm>
            <a:off x="1752600" y="2057400"/>
            <a:ext cx="6096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Luke 22:31 (NIV) “Simon, Simon, Satan has asked to sift you as wheat. </a:t>
            </a:r>
          </a:p>
          <a:p>
            <a:r>
              <a:rPr lang="en-US" altLang="en-US" sz="2800"/>
              <a:t>32 But I have prayed for you, Simon, that your faith may not fail. And when you have turned back, strengthen your brothers.” </a:t>
            </a:r>
          </a:p>
        </p:txBody>
      </p:sp>
    </p:spTree>
    <p:custDataLst>
      <p:tags r:id="rId1"/>
    </p:custDataLst>
  </p:cSld>
  <p:clrMapOvr>
    <a:masterClrMapping/>
  </p:clrMapOvr>
  <p:transition advTm="475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altLang="en-US"/>
              <a:t>Expect Christ’s Help</a:t>
            </a:r>
          </a:p>
        </p:txBody>
      </p:sp>
      <p:sp>
        <p:nvSpPr>
          <p:cNvPr id="50181" name="Text Box 5"/>
          <p:cNvSpPr txBox="1">
            <a:spLocks noChangeArrowheads="1"/>
          </p:cNvSpPr>
          <p:nvPr/>
        </p:nvSpPr>
        <p:spPr bwMode="auto">
          <a:xfrm>
            <a:off x="1371600" y="1905000"/>
            <a:ext cx="6400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Romans 8:33 (NIV) Who will bring any charge against those whom God has chosen? It is God who justifies. </a:t>
            </a:r>
          </a:p>
          <a:p>
            <a:r>
              <a:rPr lang="en-US" altLang="en-US" sz="2800"/>
              <a:t>34 Who is he that condemns? Christ Jesus, who died </a:t>
            </a:r>
            <a:r>
              <a:rPr lang="en-US" altLang="en-US" sz="2800">
                <a:latin typeface="WP TypographicSymbols" pitchFamily="2" charset="0"/>
              </a:rPr>
              <a:t>n </a:t>
            </a:r>
            <a:r>
              <a:rPr lang="en-US" altLang="en-US" sz="2800"/>
              <a:t>more than that, who was raised to life </a:t>
            </a:r>
            <a:r>
              <a:rPr lang="en-US" altLang="en-US" sz="2800">
                <a:latin typeface="WP TypographicSymbols" pitchFamily="2" charset="0"/>
              </a:rPr>
              <a:t>n</a:t>
            </a:r>
            <a:r>
              <a:rPr lang="en-US" altLang="en-US" sz="2800"/>
              <a:t> is at the right hand of God and is also interceding for us. </a:t>
            </a:r>
          </a:p>
        </p:txBody>
      </p:sp>
    </p:spTree>
    <p:custDataLst>
      <p:tags r:id="rId1"/>
    </p:custDataLst>
  </p:cSld>
  <p:clrMapOvr>
    <a:masterClrMapping/>
  </p:clrMapOvr>
  <p:transition advTm="478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checkerboard(across)">
                                      <p:cBhvr>
                                        <p:cTn id="7" dur="500"/>
                                        <p:tgtEl>
                                          <p:spTgt spid="5018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0181">
                                            <p:txEl>
                                              <p:pRg st="1" end="1"/>
                                            </p:txEl>
                                          </p:spTgt>
                                        </p:tgtEl>
                                        <p:attrNameLst>
                                          <p:attrName>style.visibility</p:attrName>
                                        </p:attrNameLst>
                                      </p:cBhvr>
                                      <p:to>
                                        <p:strVal val="visible"/>
                                      </p:to>
                                    </p:set>
                                    <p:animEffect transition="in" filter="checkerboard(across)">
                                      <p:cBhvr>
                                        <p:cTn id="10" dur="500"/>
                                        <p:tgtEl>
                                          <p:spTgt spid="50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How Can We Escape?</a:t>
            </a:r>
          </a:p>
        </p:txBody>
      </p:sp>
      <p:sp>
        <p:nvSpPr>
          <p:cNvPr id="53251" name="Rectangle 3"/>
          <p:cNvSpPr>
            <a:spLocks noGrp="1" noChangeArrowheads="1"/>
          </p:cNvSpPr>
          <p:nvPr>
            <p:ph type="body" idx="1"/>
          </p:nvPr>
        </p:nvSpPr>
        <p:spPr>
          <a:xfrm>
            <a:off x="1066800" y="1600200"/>
            <a:ext cx="7010400" cy="4525963"/>
          </a:xfrm>
        </p:spPr>
        <p:txBody>
          <a:bodyPr/>
          <a:lstStyle/>
          <a:p>
            <a:r>
              <a:rPr lang="en-US" altLang="en-US"/>
              <a:t>Get saved.</a:t>
            </a:r>
          </a:p>
          <a:p>
            <a:r>
              <a:rPr lang="en-US" altLang="en-US"/>
              <a:t>Be aware of Satan’s schemes.</a:t>
            </a:r>
          </a:p>
          <a:p>
            <a:r>
              <a:rPr lang="en-US" altLang="en-US"/>
              <a:t>Be on your guard.</a:t>
            </a:r>
          </a:p>
          <a:p>
            <a:r>
              <a:rPr lang="en-US" altLang="en-US"/>
              <a:t>Draw near to God.</a:t>
            </a:r>
          </a:p>
          <a:p>
            <a:r>
              <a:rPr lang="en-US" altLang="en-US"/>
              <a:t>Resist Satan.</a:t>
            </a:r>
          </a:p>
          <a:p>
            <a:r>
              <a:rPr lang="en-US" altLang="en-US"/>
              <a:t>Use the armaments God provides.</a:t>
            </a:r>
          </a:p>
          <a:p>
            <a:r>
              <a:rPr lang="en-US" altLang="en-US"/>
              <a:t>Expect help from Christ.</a:t>
            </a:r>
          </a:p>
        </p:txBody>
      </p:sp>
    </p:spTree>
    <p:custDataLst>
      <p:tags r:id="rId1"/>
    </p:custDataLst>
  </p:cSld>
  <p:clrMapOvr>
    <a:masterClrMapping/>
  </p:clrMapOvr>
  <p:transition advTm="299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1">
                                            <p:txEl>
                                              <p:pRg st="6" end="6"/>
                                            </p:txEl>
                                          </p:spTgt>
                                        </p:tgtEl>
                                        <p:attrNameLst>
                                          <p:attrName>style.visibility</p:attrName>
                                        </p:attrNameLst>
                                      </p:cBhvr>
                                      <p:to>
                                        <p:strVal val="visible"/>
                                      </p:to>
                                    </p:set>
                                    <p:anim calcmode="lin" valueType="num">
                                      <p:cBhvr additive="base">
                                        <p:cTn id="43"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sata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58950" y="457200"/>
            <a:ext cx="5481638" cy="5791200"/>
          </a:xfrm>
          <a:prstGeom prst="rect">
            <a:avLst/>
          </a:prstGeom>
          <a:noFill/>
          <a:extLst>
            <a:ext uri="{909E8E84-426E-40DD-AFC4-6F175D3DCCD1}">
              <a14:hiddenFill xmlns:a14="http://schemas.microsoft.com/office/drawing/2010/main">
                <a:solidFill>
                  <a:srgbClr val="FFFFFF"/>
                </a:solidFill>
              </a14:hiddenFill>
            </a:ext>
          </a:extLst>
        </p:spPr>
      </p:pic>
      <p:sp>
        <p:nvSpPr>
          <p:cNvPr id="54276" name="Rectangle 4"/>
          <p:cNvSpPr>
            <a:spLocks noGrp="1" noChangeArrowheads="1"/>
          </p:cNvSpPr>
          <p:nvPr>
            <p:ph type="ctrTitle"/>
          </p:nvPr>
        </p:nvSpPr>
        <p:spPr/>
        <p:txBody>
          <a:bodyPr/>
          <a:lstStyle/>
          <a:p>
            <a:r>
              <a:rPr lang="en-US" altLang="en-US"/>
              <a:t>The End</a:t>
            </a:r>
          </a:p>
        </p:txBody>
      </p:sp>
      <p:sp>
        <p:nvSpPr>
          <p:cNvPr id="54277" name="Rectangle 5"/>
          <p:cNvSpPr>
            <a:spLocks noGrp="1" noChangeArrowheads="1"/>
          </p:cNvSpPr>
          <p:nvPr>
            <p:ph type="subTitle" idx="1"/>
          </p:nvPr>
        </p:nvSpPr>
        <p:spPr/>
        <p:txBody>
          <a:bodyPr/>
          <a:lstStyle/>
          <a:p>
            <a:r>
              <a:rPr lang="en-US" altLang="en-US"/>
              <a:t>Be aware of Satan’s schemes!</a:t>
            </a:r>
          </a:p>
        </p:txBody>
      </p:sp>
    </p:spTree>
    <p:custDataLst>
      <p:tags r:id="rId1"/>
    </p:custDataLst>
  </p:cSld>
  <p:clrMapOvr>
    <a:masterClrMapping/>
  </p:clrMapOvr>
  <p:transition advTm="196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4277">
                                            <p:txEl>
                                              <p:pRg st="0" end="0"/>
                                            </p:txEl>
                                          </p:spTgt>
                                        </p:tgtEl>
                                        <p:attrNameLst>
                                          <p:attrName>style.visibility</p:attrName>
                                        </p:attrNameLst>
                                      </p:cBhvr>
                                      <p:to>
                                        <p:strVal val="visible"/>
                                      </p:to>
                                    </p:set>
                                    <p:animEffect transition="in" filter="checkerboard(across)">
                                      <p:cBhvr>
                                        <p:cTn id="13" dur="500"/>
                                        <p:tgtEl>
                                          <p:spTgt spid="542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sata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990600"/>
            <a:ext cx="7315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p:txBody>
          <a:bodyPr/>
          <a:lstStyle/>
          <a:p>
            <a:r>
              <a:rPr lang="en-US" altLang="en-US"/>
              <a:t>Satan’s Schemes</a:t>
            </a:r>
            <a:br>
              <a:rPr lang="en-US" altLang="en-US"/>
            </a:br>
            <a:r>
              <a:rPr lang="en-US" altLang="en-US"/>
              <a:t>against Unbelievers</a:t>
            </a:r>
          </a:p>
        </p:txBody>
      </p:sp>
      <p:sp>
        <p:nvSpPr>
          <p:cNvPr id="410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3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Satan Traps</a:t>
            </a:r>
          </a:p>
        </p:txBody>
      </p:sp>
      <p:sp>
        <p:nvSpPr>
          <p:cNvPr id="8196" name="Text Box 4"/>
          <p:cNvSpPr txBox="1">
            <a:spLocks noChangeArrowheads="1"/>
          </p:cNvSpPr>
          <p:nvPr/>
        </p:nvSpPr>
        <p:spPr bwMode="auto">
          <a:xfrm>
            <a:off x="1295400" y="1981200"/>
            <a:ext cx="67056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Timothy 2:25 (NIV) Those who oppose him he must gently instruct, in the hope that God will grant them repentance leading them to a knowledge of the truth, </a:t>
            </a:r>
          </a:p>
          <a:p>
            <a:r>
              <a:rPr lang="en-US" altLang="en-US" sz="2800"/>
              <a:t>26 and that they will come to their senses and escape from the trap of the devil, who has taken them captive to do his will. </a:t>
            </a:r>
          </a:p>
        </p:txBody>
      </p:sp>
    </p:spTree>
    <p:custDataLst>
      <p:tags r:id="rId1"/>
    </p:custDataLst>
  </p:cSld>
  <p:clrMapOvr>
    <a:masterClrMapping/>
  </p:clrMapOvr>
  <p:transition advTm="414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Satan Controls</a:t>
            </a:r>
          </a:p>
        </p:txBody>
      </p:sp>
      <p:sp>
        <p:nvSpPr>
          <p:cNvPr id="10244" name="Text Box 4"/>
          <p:cNvSpPr txBox="1">
            <a:spLocks noChangeArrowheads="1"/>
          </p:cNvSpPr>
          <p:nvPr/>
        </p:nvSpPr>
        <p:spPr bwMode="auto">
          <a:xfrm>
            <a:off x="838200" y="15240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 John 3:7 (NIV) Dear children, do not let anyone lead you astray. He who does what is right is righteous, just as he is righteous. 8 He who does what is sinful is of the devil, because the devil has been sinning from the beginning. The reason the Son of God appeared was to destroy the devil's work. 9 No one who is born of God will continue to sin, because God's seed remains in him; he cannot go on sinning, because he has been born of God. </a:t>
            </a:r>
          </a:p>
          <a:p>
            <a:r>
              <a:rPr lang="en-US" altLang="en-US" sz="2400"/>
              <a:t>10 This is how we know who the children of God are and who the children of the devil are: Anyone who does not do what is right is not a child of God; nor is anyone who does not love his brother. </a:t>
            </a:r>
          </a:p>
        </p:txBody>
      </p:sp>
    </p:spTree>
    <p:custDataLst>
      <p:tags r:id="rId1"/>
    </p:custDataLst>
  </p:cSld>
  <p:clrMapOvr>
    <a:masterClrMapping/>
  </p:clrMapOvr>
  <p:transition advTm="471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Satan Controls</a:t>
            </a:r>
          </a:p>
        </p:txBody>
      </p:sp>
      <p:sp>
        <p:nvSpPr>
          <p:cNvPr id="12292" name="Text Box 4"/>
          <p:cNvSpPr txBox="1">
            <a:spLocks noChangeArrowheads="1"/>
          </p:cNvSpPr>
          <p:nvPr/>
        </p:nvSpPr>
        <p:spPr bwMode="auto">
          <a:xfrm>
            <a:off x="914400" y="1600200"/>
            <a:ext cx="7315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John 8:42 (NIV) Jesus said to them, “If God were your Father, you would love me, for I came from God and now am here. I have not come on my own; but he sent me. 43 Why is my language not clear to you? Because you are unable to hear what I say. </a:t>
            </a:r>
          </a:p>
          <a:p>
            <a:r>
              <a:rPr lang="en-US" altLang="en-US" sz="2400"/>
              <a:t>44 You belong to your father, the devil, and you want to carry out your father's desire. He was a murderer from the beginning, not holding to the truth, for there is no truth in him. When he lies, he speaks his native language, for he is a liar and the father of lies.”</a:t>
            </a:r>
          </a:p>
        </p:txBody>
      </p:sp>
    </p:spTree>
    <p:custDataLst>
      <p:tags r:id="rId1"/>
    </p:custDataLst>
  </p:cSld>
  <p:clrMapOvr>
    <a:masterClrMapping/>
  </p:clrMapOvr>
  <p:transition advTm="375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Satan Blinds</a:t>
            </a:r>
          </a:p>
        </p:txBody>
      </p:sp>
      <p:sp>
        <p:nvSpPr>
          <p:cNvPr id="14340" name="Text Box 4"/>
          <p:cNvSpPr txBox="1">
            <a:spLocks noChangeArrowheads="1"/>
          </p:cNvSpPr>
          <p:nvPr/>
        </p:nvSpPr>
        <p:spPr bwMode="auto">
          <a:xfrm>
            <a:off x="1600200" y="2057400"/>
            <a:ext cx="64008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2 Corinthians 4:3 (NIV) And even if our gospel is veiled, it is veiled to those who are perishing. 4 The god of this age has blinded the minds of unbelievers, so that they cannot see the light of the gospel of the glory of Christ, who is the image of God. </a:t>
            </a:r>
          </a:p>
        </p:txBody>
      </p:sp>
    </p:spTree>
    <p:custDataLst>
      <p:tags r:id="rId1"/>
    </p:custDataLst>
  </p:cSld>
  <p:clrMapOvr>
    <a:masterClrMapping/>
  </p:clrMapOvr>
  <p:transition advTm="35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Satan Takes Away Truth</a:t>
            </a:r>
          </a:p>
        </p:txBody>
      </p:sp>
      <p:sp>
        <p:nvSpPr>
          <p:cNvPr id="16388" name="Text Box 4"/>
          <p:cNvSpPr txBox="1">
            <a:spLocks noChangeArrowheads="1"/>
          </p:cNvSpPr>
          <p:nvPr/>
        </p:nvSpPr>
        <p:spPr bwMode="auto">
          <a:xfrm>
            <a:off x="914400" y="3733800"/>
            <a:ext cx="731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19 “When anyone hears the message about the kingdom and does not understand it, the evil one comes and snatches away what was sown in his heart. This is the seed sown along the path.” </a:t>
            </a:r>
          </a:p>
        </p:txBody>
      </p:sp>
      <p:sp>
        <p:nvSpPr>
          <p:cNvPr id="16389" name="Text Box 5"/>
          <p:cNvSpPr txBox="1">
            <a:spLocks noChangeArrowheads="1"/>
          </p:cNvSpPr>
          <p:nvPr/>
        </p:nvSpPr>
        <p:spPr bwMode="auto">
          <a:xfrm>
            <a:off x="838200" y="1981200"/>
            <a:ext cx="7315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Matthew 13:3 (NIV) Then he told them many things in parables, saying: “A farmer went out to sow his seed. 4 As he was scattering the seed, some fell along the path, and the birds came and ate it up…” </a:t>
            </a:r>
          </a:p>
        </p:txBody>
      </p:sp>
    </p:spTree>
    <p:custDataLst>
      <p:tags r:id="rId1"/>
    </p:custDataLst>
  </p:cSld>
  <p:clrMapOvr>
    <a:masterClrMapping/>
  </p:clrMapOvr>
  <p:transition advTm="506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checkerboard(across)">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checkerboard(across)">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Satan vs Unbelievers</a:t>
            </a:r>
          </a:p>
        </p:txBody>
      </p:sp>
      <p:sp>
        <p:nvSpPr>
          <p:cNvPr id="18435" name="Rectangle 3"/>
          <p:cNvSpPr>
            <a:spLocks noGrp="1" noChangeArrowheads="1"/>
          </p:cNvSpPr>
          <p:nvPr>
            <p:ph type="body" idx="1"/>
          </p:nvPr>
        </p:nvSpPr>
        <p:spPr>
          <a:xfrm>
            <a:off x="1600200" y="1981200"/>
            <a:ext cx="5867400" cy="4525963"/>
          </a:xfrm>
        </p:spPr>
        <p:txBody>
          <a:bodyPr/>
          <a:lstStyle/>
          <a:p>
            <a:r>
              <a:rPr lang="en-US" altLang="en-US"/>
              <a:t>He traps them.</a:t>
            </a:r>
          </a:p>
          <a:p>
            <a:r>
              <a:rPr lang="en-US" altLang="en-US"/>
              <a:t>He controls them.</a:t>
            </a:r>
          </a:p>
          <a:p>
            <a:r>
              <a:rPr lang="en-US" altLang="en-US"/>
              <a:t>He blinds them.</a:t>
            </a:r>
          </a:p>
          <a:p>
            <a:r>
              <a:rPr lang="en-US" altLang="en-US"/>
              <a:t>He snatches truth away from them.</a:t>
            </a:r>
          </a:p>
        </p:txBody>
      </p:sp>
    </p:spTree>
    <p:custDataLst>
      <p:tags r:id="rId1"/>
    </p:custDataLst>
  </p:cSld>
  <p:clrMapOvr>
    <a:masterClrMapping/>
  </p:clrMapOvr>
  <p:transition advTm="18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4.5"/>
</p:tagLst>
</file>

<file path=ppt/tags/tag12.xml><?xml version="1.0" encoding="utf-8"?>
<p:tagLst xmlns:a="http://schemas.openxmlformats.org/drawingml/2006/main" xmlns:r="http://schemas.openxmlformats.org/officeDocument/2006/relationships" xmlns:p="http://schemas.openxmlformats.org/presentationml/2006/main">
  <p:tag name="TIMING" val="|0.6"/>
</p:tagLst>
</file>

<file path=ppt/tags/tag13.xml><?xml version="1.0" encoding="utf-8"?>
<p:tagLst xmlns:a="http://schemas.openxmlformats.org/drawingml/2006/main" xmlns:r="http://schemas.openxmlformats.org/officeDocument/2006/relationships" xmlns:p="http://schemas.openxmlformats.org/presentationml/2006/main">
  <p:tag name="TIMING" val="|8.5"/>
</p:tagLst>
</file>

<file path=ppt/tags/tag14.xml><?xml version="1.0" encoding="utf-8"?>
<p:tagLst xmlns:a="http://schemas.openxmlformats.org/drawingml/2006/main" xmlns:r="http://schemas.openxmlformats.org/officeDocument/2006/relationships" xmlns:p="http://schemas.openxmlformats.org/presentationml/2006/main">
  <p:tag name="TIMING" val="|4.8"/>
</p:tagLst>
</file>

<file path=ppt/tags/tag15.xml><?xml version="1.0" encoding="utf-8"?>
<p:tagLst xmlns:a="http://schemas.openxmlformats.org/drawingml/2006/main" xmlns:r="http://schemas.openxmlformats.org/officeDocument/2006/relationships" xmlns:p="http://schemas.openxmlformats.org/presentationml/2006/main">
  <p:tag name="TIMING" val="|3.5"/>
</p:tagLst>
</file>

<file path=ppt/tags/tag16.xml><?xml version="1.0" encoding="utf-8"?>
<p:tagLst xmlns:a="http://schemas.openxmlformats.org/drawingml/2006/main" xmlns:r="http://schemas.openxmlformats.org/officeDocument/2006/relationships" xmlns:p="http://schemas.openxmlformats.org/presentationml/2006/main">
  <p:tag name="TIMING" val="|9.6"/>
</p:tagLst>
</file>

<file path=ppt/tags/tag17.xml><?xml version="1.0" encoding="utf-8"?>
<p:tagLst xmlns:a="http://schemas.openxmlformats.org/drawingml/2006/main" xmlns:r="http://schemas.openxmlformats.org/officeDocument/2006/relationships" xmlns:p="http://schemas.openxmlformats.org/presentationml/2006/main">
  <p:tag name="TIMING" val="|4.3|2.3|2|3.6"/>
</p:tagLst>
</file>

<file path=ppt/tags/tag18.xml><?xml version="1.0" encoding="utf-8"?>
<p:tagLst xmlns:a="http://schemas.openxmlformats.org/drawingml/2006/main" xmlns:r="http://schemas.openxmlformats.org/officeDocument/2006/relationships" xmlns:p="http://schemas.openxmlformats.org/presentationml/2006/main">
  <p:tag name="TIMING" val="|0.9"/>
</p:tagLst>
</file>

<file path=ppt/tags/tag19.xml><?xml version="1.0" encoding="utf-8"?>
<p:tagLst xmlns:a="http://schemas.openxmlformats.org/drawingml/2006/main" xmlns:r="http://schemas.openxmlformats.org/officeDocument/2006/relationships" xmlns:p="http://schemas.openxmlformats.org/presentationml/2006/main">
  <p:tag name="TIMING" val="|5.9"/>
</p:tagLst>
</file>

<file path=ppt/tags/tag2.xml><?xml version="1.0" encoding="utf-8"?>
<p:tagLst xmlns:a="http://schemas.openxmlformats.org/drawingml/2006/main" xmlns:r="http://schemas.openxmlformats.org/officeDocument/2006/relationships" xmlns:p="http://schemas.openxmlformats.org/presentationml/2006/main">
  <p:tag name="TIMING" val="|0.4|2.2|6.2|5|2.6"/>
</p:tagLst>
</file>

<file path=ppt/tags/tag20.xml><?xml version="1.0" encoding="utf-8"?>
<p:tagLst xmlns:a="http://schemas.openxmlformats.org/drawingml/2006/main" xmlns:r="http://schemas.openxmlformats.org/officeDocument/2006/relationships" xmlns:p="http://schemas.openxmlformats.org/presentationml/2006/main">
  <p:tag name="TIMING" val="|1.6"/>
</p:tagLst>
</file>

<file path=ppt/tags/tag21.xml><?xml version="1.0" encoding="utf-8"?>
<p:tagLst xmlns:a="http://schemas.openxmlformats.org/drawingml/2006/main" xmlns:r="http://schemas.openxmlformats.org/officeDocument/2006/relationships" xmlns:p="http://schemas.openxmlformats.org/presentationml/2006/main">
  <p:tag name="TIMING" val="|3.9"/>
</p:tagLst>
</file>

<file path=ppt/tags/tag22.xml><?xml version="1.0" encoding="utf-8"?>
<p:tagLst xmlns:a="http://schemas.openxmlformats.org/drawingml/2006/main" xmlns:r="http://schemas.openxmlformats.org/officeDocument/2006/relationships" xmlns:p="http://schemas.openxmlformats.org/presentationml/2006/main">
  <p:tag name="TIMING" val="|2.6"/>
</p:tagLst>
</file>

<file path=ppt/tags/tag23.xml><?xml version="1.0" encoding="utf-8"?>
<p:tagLst xmlns:a="http://schemas.openxmlformats.org/drawingml/2006/main" xmlns:r="http://schemas.openxmlformats.org/officeDocument/2006/relationships" xmlns:p="http://schemas.openxmlformats.org/presentationml/2006/main">
  <p:tag name="TIMING" val="|7.7"/>
</p:tagLst>
</file>

<file path=ppt/tags/tag24.xml><?xml version="1.0" encoding="utf-8"?>
<p:tagLst xmlns:a="http://schemas.openxmlformats.org/drawingml/2006/main" xmlns:r="http://schemas.openxmlformats.org/officeDocument/2006/relationships" xmlns:p="http://schemas.openxmlformats.org/presentationml/2006/main">
  <p:tag name="TIMING" val="|0.7"/>
</p:tagLst>
</file>

<file path=ppt/tags/tag25.xml><?xml version="1.0" encoding="utf-8"?>
<p:tagLst xmlns:a="http://schemas.openxmlformats.org/drawingml/2006/main" xmlns:r="http://schemas.openxmlformats.org/officeDocument/2006/relationships" xmlns:p="http://schemas.openxmlformats.org/presentationml/2006/main">
  <p:tag name="TIMING" val="|11.4"/>
</p:tagLst>
</file>

<file path=ppt/tags/tag26.xml><?xml version="1.0" encoding="utf-8"?>
<p:tagLst xmlns:a="http://schemas.openxmlformats.org/drawingml/2006/main" xmlns:r="http://schemas.openxmlformats.org/officeDocument/2006/relationships" xmlns:p="http://schemas.openxmlformats.org/presentationml/2006/main">
  <p:tag name="TIMING" val="|5.6"/>
</p:tagLst>
</file>

<file path=ppt/tags/tag27.xml><?xml version="1.0" encoding="utf-8"?>
<p:tagLst xmlns:a="http://schemas.openxmlformats.org/drawingml/2006/main" xmlns:r="http://schemas.openxmlformats.org/officeDocument/2006/relationships" xmlns:p="http://schemas.openxmlformats.org/presentationml/2006/main">
  <p:tag name="TIMING" val="|0.6"/>
</p:tagLst>
</file>

<file path=ppt/tags/tag28.xml><?xml version="1.0" encoding="utf-8"?>
<p:tagLst xmlns:a="http://schemas.openxmlformats.org/drawingml/2006/main" xmlns:r="http://schemas.openxmlformats.org/officeDocument/2006/relationships" xmlns:p="http://schemas.openxmlformats.org/presentationml/2006/main">
  <p:tag name="TIMING" val="|7.8|1.4|2.1|1.7|2|2.1|3.4"/>
</p:tagLst>
</file>

<file path=ppt/tags/tag29.xml><?xml version="1.0" encoding="utf-8"?>
<p:tagLst xmlns:a="http://schemas.openxmlformats.org/drawingml/2006/main" xmlns:r="http://schemas.openxmlformats.org/officeDocument/2006/relationships" xmlns:p="http://schemas.openxmlformats.org/presentationml/2006/main">
  <p:tag name="TIMING" val="|1.9|5.4"/>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6.7"/>
</p:tagLst>
</file>

<file path=ppt/tags/tag8.xml><?xml version="1.0" encoding="utf-8"?>
<p:tagLst xmlns:a="http://schemas.openxmlformats.org/drawingml/2006/main" xmlns:r="http://schemas.openxmlformats.org/officeDocument/2006/relationships" xmlns:p="http://schemas.openxmlformats.org/presentationml/2006/main">
  <p:tag name="TIMING" val="|11.6|21.2"/>
</p:tagLst>
</file>

<file path=ppt/tags/tag9.xml><?xml version="1.0" encoding="utf-8"?>
<p:tagLst xmlns:a="http://schemas.openxmlformats.org/drawingml/2006/main" xmlns:r="http://schemas.openxmlformats.org/officeDocument/2006/relationships" xmlns:p="http://schemas.openxmlformats.org/presentationml/2006/main">
  <p:tag name="TIMING" val="|8.4|1.9|1.6|1.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195</TotalTime>
  <Words>1849</Words>
  <Application>Microsoft Office PowerPoint</Application>
  <PresentationFormat>On-screen Show (4:3)</PresentationFormat>
  <Paragraphs>92</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Satan’s Schemes</vt:lpstr>
      <vt:lpstr>Satan’s Schemes</vt:lpstr>
      <vt:lpstr>Satan’s Schemes against Unbelievers</vt:lpstr>
      <vt:lpstr>Satan Traps</vt:lpstr>
      <vt:lpstr>Satan Controls</vt:lpstr>
      <vt:lpstr>Satan Controls</vt:lpstr>
      <vt:lpstr>Satan Blinds</vt:lpstr>
      <vt:lpstr>Satan Takes Away Truth</vt:lpstr>
      <vt:lpstr>Satan vs Unbelievers</vt:lpstr>
      <vt:lpstr>Satan’s Schemes against Believers</vt:lpstr>
      <vt:lpstr>Satan Accuses</vt:lpstr>
      <vt:lpstr>Satan Accuses</vt:lpstr>
      <vt:lpstr>Satan Tempts</vt:lpstr>
      <vt:lpstr>Satan Tempts</vt:lpstr>
      <vt:lpstr>Satan Disguises as Good</vt:lpstr>
      <vt:lpstr>Satan Founds False Religions</vt:lpstr>
      <vt:lpstr>Satan vs Believers</vt:lpstr>
      <vt:lpstr>How Can We Escape?</vt:lpstr>
      <vt:lpstr>Get Saved</vt:lpstr>
      <vt:lpstr>Get Saved</vt:lpstr>
      <vt:lpstr>Be Aware of His Schemes</vt:lpstr>
      <vt:lpstr>Be on Guard</vt:lpstr>
      <vt:lpstr>Draw Near to God</vt:lpstr>
      <vt:lpstr>Resist Satan</vt:lpstr>
      <vt:lpstr>Use God’s Armament</vt:lpstr>
      <vt:lpstr>Expect Christ’s Help</vt:lpstr>
      <vt:lpstr>Expect Christ’s Help</vt:lpstr>
      <vt:lpstr>How Can We Escape?</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Satan’s Schemes</dc:title>
  <dc:creator>rnewman</dc:creator>
  <cp:lastModifiedBy>Newman</cp:lastModifiedBy>
  <cp:revision>66</cp:revision>
  <dcterms:created xsi:type="dcterms:W3CDTF">2010-10-01T14:58:26Z</dcterms:created>
  <dcterms:modified xsi:type="dcterms:W3CDTF">2015-07-07T19:24:33Z</dcterms:modified>
</cp:coreProperties>
</file>