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sldIdLst>
    <p:sldId id="256" r:id="rId2"/>
    <p:sldId id="257" r:id="rId3"/>
    <p:sldId id="258" r:id="rId4"/>
    <p:sldId id="259" r:id="rId5"/>
    <p:sldId id="260" r:id="rId6"/>
    <p:sldId id="304" r:id="rId7"/>
    <p:sldId id="261" r:id="rId8"/>
    <p:sldId id="305" r:id="rId9"/>
    <p:sldId id="306" r:id="rId10"/>
    <p:sldId id="262" r:id="rId11"/>
    <p:sldId id="263" r:id="rId12"/>
    <p:sldId id="264" r:id="rId13"/>
    <p:sldId id="307" r:id="rId14"/>
    <p:sldId id="308" r:id="rId15"/>
    <p:sldId id="265" r:id="rId16"/>
    <p:sldId id="309" r:id="rId17"/>
    <p:sldId id="310" r:id="rId18"/>
    <p:sldId id="311" r:id="rId19"/>
    <p:sldId id="312" r:id="rId20"/>
    <p:sldId id="266" r:id="rId21"/>
    <p:sldId id="313" r:id="rId22"/>
    <p:sldId id="267" r:id="rId23"/>
    <p:sldId id="268" r:id="rId24"/>
    <p:sldId id="314" r:id="rId25"/>
    <p:sldId id="269" r:id="rId26"/>
    <p:sldId id="270" r:id="rId27"/>
    <p:sldId id="271" r:id="rId28"/>
    <p:sldId id="315" r:id="rId29"/>
    <p:sldId id="316" r:id="rId30"/>
    <p:sldId id="317" r:id="rId31"/>
    <p:sldId id="272" r:id="rId32"/>
    <p:sldId id="318" r:id="rId33"/>
    <p:sldId id="319" r:id="rId34"/>
    <p:sldId id="320" r:id="rId35"/>
    <p:sldId id="321" r:id="rId36"/>
    <p:sldId id="322" r:id="rId37"/>
    <p:sldId id="323" r:id="rId38"/>
    <p:sldId id="324" r:id="rId39"/>
    <p:sldId id="325" r:id="rId40"/>
    <p:sldId id="326" r:id="rId41"/>
    <p:sldId id="273" r:id="rId42"/>
    <p:sldId id="327" r:id="rId43"/>
    <p:sldId id="274" r:id="rId44"/>
    <p:sldId id="275" r:id="rId45"/>
    <p:sldId id="276" r:id="rId46"/>
    <p:sldId id="328" r:id="rId47"/>
    <p:sldId id="277" r:id="rId48"/>
    <p:sldId id="278" r:id="rId49"/>
    <p:sldId id="329" r:id="rId50"/>
    <p:sldId id="330" r:id="rId51"/>
    <p:sldId id="331" r:id="rId52"/>
    <p:sldId id="279" r:id="rId53"/>
    <p:sldId id="280" r:id="rId54"/>
    <p:sldId id="281" r:id="rId55"/>
    <p:sldId id="282" r:id="rId56"/>
    <p:sldId id="283" r:id="rId57"/>
    <p:sldId id="284" r:id="rId58"/>
    <p:sldId id="285" r:id="rId59"/>
    <p:sldId id="332" r:id="rId60"/>
    <p:sldId id="286" r:id="rId61"/>
    <p:sldId id="333" r:id="rId62"/>
    <p:sldId id="334" r:id="rId63"/>
    <p:sldId id="287" r:id="rId64"/>
    <p:sldId id="288" r:id="rId65"/>
    <p:sldId id="289" r:id="rId66"/>
    <p:sldId id="335" r:id="rId67"/>
    <p:sldId id="336" r:id="rId68"/>
    <p:sldId id="337" r:id="rId69"/>
    <p:sldId id="290" r:id="rId70"/>
    <p:sldId id="338" r:id="rId71"/>
    <p:sldId id="291" r:id="rId72"/>
    <p:sldId id="339" r:id="rId73"/>
    <p:sldId id="340" r:id="rId74"/>
    <p:sldId id="292" r:id="rId75"/>
    <p:sldId id="341" r:id="rId76"/>
    <p:sldId id="342" r:id="rId77"/>
    <p:sldId id="293" r:id="rId78"/>
    <p:sldId id="294" r:id="rId79"/>
    <p:sldId id="295" r:id="rId80"/>
    <p:sldId id="343" r:id="rId81"/>
    <p:sldId id="296" r:id="rId82"/>
    <p:sldId id="297" r:id="rId83"/>
    <p:sldId id="298" r:id="rId84"/>
    <p:sldId id="344" r:id="rId85"/>
    <p:sldId id="345" r:id="rId86"/>
    <p:sldId id="346" r:id="rId87"/>
    <p:sldId id="299" r:id="rId88"/>
    <p:sldId id="300" r:id="rId89"/>
    <p:sldId id="301" r:id="rId90"/>
    <p:sldId id="302" r:id="rId91"/>
    <p:sldId id="347" r:id="rId92"/>
    <p:sldId id="303" r:id="rId93"/>
    <p:sldId id="348" r:id="rId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kern="1200">
        <a:solidFill>
          <a:schemeClr val="tx1"/>
        </a:solidFill>
        <a:latin typeface="Times New Roman" pitchFamily="18" charset="0"/>
        <a:ea typeface="+mn-ea"/>
        <a:cs typeface="+mn-cs"/>
      </a:defRPr>
    </a:lvl5pPr>
    <a:lvl6pPr marL="2286000" algn="l" defTabSz="914400" rtl="0" eaLnBrk="1" latinLnBrk="0" hangingPunct="1">
      <a:defRPr kern="1200">
        <a:solidFill>
          <a:schemeClr val="tx1"/>
        </a:solidFill>
        <a:latin typeface="Times New Roman" pitchFamily="18" charset="0"/>
        <a:ea typeface="+mn-ea"/>
        <a:cs typeface="+mn-cs"/>
      </a:defRPr>
    </a:lvl6pPr>
    <a:lvl7pPr marL="2743200" algn="l" defTabSz="914400" rtl="0" eaLnBrk="1" latinLnBrk="0" hangingPunct="1">
      <a:defRPr kern="1200">
        <a:solidFill>
          <a:schemeClr val="tx1"/>
        </a:solidFill>
        <a:latin typeface="Times New Roman" pitchFamily="18" charset="0"/>
        <a:ea typeface="+mn-ea"/>
        <a:cs typeface="+mn-cs"/>
      </a:defRPr>
    </a:lvl7pPr>
    <a:lvl8pPr marL="3200400" algn="l" defTabSz="914400" rtl="0" eaLnBrk="1" latinLnBrk="0" hangingPunct="1">
      <a:defRPr kern="1200">
        <a:solidFill>
          <a:schemeClr val="tx1"/>
        </a:solidFill>
        <a:latin typeface="Times New Roman" pitchFamily="18" charset="0"/>
        <a:ea typeface="+mn-ea"/>
        <a:cs typeface="+mn-cs"/>
      </a:defRPr>
    </a:lvl8pPr>
    <a:lvl9pPr marL="3657600" algn="l" defTabSz="914400" rtl="0" eaLnBrk="1" latinLnBrk="0" hangingPunct="1">
      <a:defRPr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03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381000" y="990600"/>
            <a:ext cx="76200" cy="5105400"/>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p>
        </p:txBody>
      </p:sp>
      <p:sp>
        <p:nvSpPr>
          <p:cNvPr id="10243" name="Rectangle 3"/>
          <p:cNvSpPr>
            <a:spLocks noGrp="1" noChangeArrowheads="1"/>
          </p:cNvSpPr>
          <p:nvPr>
            <p:ph type="ctrTitle"/>
          </p:nvPr>
        </p:nvSpPr>
        <p:spPr>
          <a:xfrm>
            <a:off x="762000" y="1371600"/>
            <a:ext cx="7696200" cy="2057400"/>
          </a:xfrm>
        </p:spPr>
        <p:txBody>
          <a:bodyPr/>
          <a:lstStyle>
            <a:lvl1pPr>
              <a:defRPr sz="5400"/>
            </a:lvl1pPr>
          </a:lstStyle>
          <a:p>
            <a:pPr lvl="0"/>
            <a:r>
              <a:rPr lang="en-US" altLang="en-US" noProof="0" smtClean="0"/>
              <a:t>Click to edit Master title style</a:t>
            </a:r>
          </a:p>
        </p:txBody>
      </p:sp>
      <p:sp>
        <p:nvSpPr>
          <p:cNvPr id="10244" name="Rectangle 4"/>
          <p:cNvSpPr>
            <a:spLocks noGrp="1" noChangeArrowheads="1"/>
          </p:cNvSpPr>
          <p:nvPr>
            <p:ph type="subTitle" idx="1"/>
          </p:nvPr>
        </p:nvSpPr>
        <p:spPr>
          <a:xfrm>
            <a:off x="762000" y="3765550"/>
            <a:ext cx="7696200" cy="2057400"/>
          </a:xfrm>
        </p:spPr>
        <p:txBody>
          <a:bodyPr/>
          <a:lstStyle>
            <a:lvl1pPr marL="0" indent="0">
              <a:buFont typeface="Wingdings" pitchFamily="2" charset="2"/>
              <a:buNone/>
              <a:defRPr sz="2800">
                <a:latin typeface="Arial" charset="0"/>
              </a:defRPr>
            </a:lvl1pPr>
          </a:lstStyle>
          <a:p>
            <a:pPr lvl="0"/>
            <a:r>
              <a:rPr lang="en-US" altLang="en-US" noProof="0" smtClean="0"/>
              <a:t>Click to edit Master subtitle style</a:t>
            </a:r>
          </a:p>
        </p:txBody>
      </p:sp>
      <p:sp>
        <p:nvSpPr>
          <p:cNvPr id="10245" name="Rectangle 5"/>
          <p:cNvSpPr>
            <a:spLocks noGrp="1" noChangeArrowheads="1"/>
          </p:cNvSpPr>
          <p:nvPr>
            <p:ph type="dt" sz="half" idx="2"/>
          </p:nvPr>
        </p:nvSpPr>
        <p:spPr>
          <a:xfrm>
            <a:off x="457200" y="6248400"/>
            <a:ext cx="2133600" cy="457200"/>
          </a:xfrm>
        </p:spPr>
        <p:txBody>
          <a:bodyPr/>
          <a:lstStyle>
            <a:lvl1pPr>
              <a:defRPr/>
            </a:lvl1pPr>
          </a:lstStyle>
          <a:p>
            <a:endParaRPr lang="en-US" altLang="en-US"/>
          </a:p>
        </p:txBody>
      </p:sp>
      <p:sp>
        <p:nvSpPr>
          <p:cNvPr id="10246" name="Rectangle 6"/>
          <p:cNvSpPr>
            <a:spLocks noGrp="1" noChangeArrowheads="1"/>
          </p:cNvSpPr>
          <p:nvPr>
            <p:ph type="ftr" sz="quarter" idx="3"/>
          </p:nvPr>
        </p:nvSpPr>
        <p:spPr/>
        <p:txBody>
          <a:bodyPr/>
          <a:lstStyle>
            <a:lvl1pPr>
              <a:defRPr/>
            </a:lvl1pPr>
          </a:lstStyle>
          <a:p>
            <a:endParaRPr lang="en-US" altLang="en-US"/>
          </a:p>
        </p:txBody>
      </p:sp>
      <p:sp>
        <p:nvSpPr>
          <p:cNvPr id="10247" name="Rectangle 7"/>
          <p:cNvSpPr>
            <a:spLocks noGrp="1" noChangeArrowheads="1"/>
          </p:cNvSpPr>
          <p:nvPr>
            <p:ph type="sldNum" sz="quarter" idx="4"/>
          </p:nvPr>
        </p:nvSpPr>
        <p:spPr>
          <a:xfrm>
            <a:off x="6553200" y="6248400"/>
            <a:ext cx="2133600" cy="457200"/>
          </a:xfrm>
        </p:spPr>
        <p:txBody>
          <a:bodyPr/>
          <a:lstStyle>
            <a:lvl1pPr>
              <a:defRPr b="1"/>
            </a:lvl1pPr>
          </a:lstStyle>
          <a:p>
            <a:fld id="{9E4488D7-242E-4312-8025-A9648FCB6CCD}" type="slidenum">
              <a:rPr lang="en-US" altLang="en-US"/>
              <a:pPr/>
              <a:t>‹#›</a:t>
            </a:fld>
            <a:endParaRPr lang="en-US" altLang="en-US"/>
          </a:p>
        </p:txBody>
      </p:sp>
      <p:grpSp>
        <p:nvGrpSpPr>
          <p:cNvPr id="10248" name="Group 8"/>
          <p:cNvGrpSpPr>
            <a:grpSpLocks/>
          </p:cNvGrpSpPr>
          <p:nvPr/>
        </p:nvGrpSpPr>
        <p:grpSpPr bwMode="auto">
          <a:xfrm>
            <a:off x="381000" y="304800"/>
            <a:ext cx="8391525" cy="5791200"/>
            <a:chOff x="240" y="192"/>
            <a:chExt cx="5286" cy="3648"/>
          </a:xfrm>
        </p:grpSpPr>
        <p:sp>
          <p:nvSpPr>
            <p:cNvPr id="10249" name="Rectangle 9"/>
            <p:cNvSpPr>
              <a:spLocks noChangeArrowheads="1"/>
            </p:cNvSpPr>
            <p:nvPr/>
          </p:nvSpPr>
          <p:spPr bwMode="auto">
            <a:xfrm flipV="1">
              <a:off x="5236" y="192"/>
              <a:ext cx="288" cy="2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endParaRPr lang="en-US" altLang="en-US" sz="2400"/>
            </a:p>
          </p:txBody>
        </p:sp>
        <p:sp>
          <p:nvSpPr>
            <p:cNvPr id="10250" name="Rectangle 10"/>
            <p:cNvSpPr>
              <a:spLocks noChangeArrowheads="1"/>
            </p:cNvSpPr>
            <p:nvPr/>
          </p:nvSpPr>
          <p:spPr bwMode="auto">
            <a:xfrm flipV="1">
              <a:off x="240" y="192"/>
              <a:ext cx="5004" cy="288"/>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p>
          </p:txBody>
        </p:sp>
        <p:sp>
          <p:nvSpPr>
            <p:cNvPr id="10251" name="Rectangle 11"/>
            <p:cNvSpPr>
              <a:spLocks noChangeArrowheads="1"/>
            </p:cNvSpPr>
            <p:nvPr/>
          </p:nvSpPr>
          <p:spPr bwMode="auto">
            <a:xfrm flipV="1">
              <a:off x="240" y="480"/>
              <a:ext cx="500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eaLnBrk="1" hangingPunct="1"/>
              <a:endParaRPr lang="en-US" altLang="en-US" sz="2400"/>
            </a:p>
          </p:txBody>
        </p:sp>
        <p:sp>
          <p:nvSpPr>
            <p:cNvPr id="10252" name="Rectangle 12"/>
            <p:cNvSpPr>
              <a:spLocks noChangeArrowheads="1"/>
            </p:cNvSpPr>
            <p:nvPr/>
          </p:nvSpPr>
          <p:spPr bwMode="auto">
            <a:xfrm flipV="1">
              <a:off x="5242" y="480"/>
              <a:ext cx="282"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p>
          </p:txBody>
        </p:sp>
        <p:sp>
          <p:nvSpPr>
            <p:cNvPr id="10253" name="Line 13"/>
            <p:cNvSpPr>
              <a:spLocks noChangeShapeType="1"/>
            </p:cNvSpPr>
            <p:nvPr/>
          </p:nvSpPr>
          <p:spPr bwMode="auto">
            <a:xfrm flipH="1">
              <a:off x="480" y="2256"/>
              <a:ext cx="484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4" name="Rectangle 14"/>
            <p:cNvSpPr>
              <a:spLocks noChangeArrowheads="1"/>
            </p:cNvSpPr>
            <p:nvPr/>
          </p:nvSpPr>
          <p:spPr bwMode="auto">
            <a:xfrm>
              <a:off x="240" y="192"/>
              <a:ext cx="5286" cy="3648"/>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7D5B2F5-A791-45A4-AEDB-ACA129D94A07}" type="slidenum">
              <a:rPr lang="en-US" altLang="en-US"/>
              <a:pPr/>
              <a:t>‹#›</a:t>
            </a:fld>
            <a:endParaRPr lang="en-US" altLang="en-US"/>
          </a:p>
        </p:txBody>
      </p:sp>
    </p:spTree>
    <p:extLst>
      <p:ext uri="{BB962C8B-B14F-4D97-AF65-F5344CB8AC3E}">
        <p14:creationId xmlns:p14="http://schemas.microsoft.com/office/powerpoint/2010/main" val="26597795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0"/>
            <a:ext cx="2057400" cy="5597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33400"/>
            <a:ext cx="6019800" cy="5597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EDD2C5E-F7E0-47C9-A72C-D39AE9B44D98}" type="slidenum">
              <a:rPr lang="en-US" altLang="en-US"/>
              <a:pPr/>
              <a:t>‹#›</a:t>
            </a:fld>
            <a:endParaRPr lang="en-US" altLang="en-US"/>
          </a:p>
        </p:txBody>
      </p:sp>
    </p:spTree>
    <p:extLst>
      <p:ext uri="{BB962C8B-B14F-4D97-AF65-F5344CB8AC3E}">
        <p14:creationId xmlns:p14="http://schemas.microsoft.com/office/powerpoint/2010/main" val="1885852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09241081-9D82-409D-9FC9-CC28E6AA1F47}" type="slidenum">
              <a:rPr lang="en-US" altLang="en-US"/>
              <a:pPr/>
              <a:t>‹#›</a:t>
            </a:fld>
            <a:endParaRPr lang="en-US" altLang="en-US"/>
          </a:p>
        </p:txBody>
      </p:sp>
    </p:spTree>
    <p:extLst>
      <p:ext uri="{BB962C8B-B14F-4D97-AF65-F5344CB8AC3E}">
        <p14:creationId xmlns:p14="http://schemas.microsoft.com/office/powerpoint/2010/main" val="37146185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0F337AD-CAB5-4BE8-9D69-23368551F449}" type="slidenum">
              <a:rPr lang="en-US" altLang="en-US"/>
              <a:pPr/>
              <a:t>‹#›</a:t>
            </a:fld>
            <a:endParaRPr lang="en-US" altLang="en-US"/>
          </a:p>
        </p:txBody>
      </p:sp>
    </p:spTree>
    <p:extLst>
      <p:ext uri="{BB962C8B-B14F-4D97-AF65-F5344CB8AC3E}">
        <p14:creationId xmlns:p14="http://schemas.microsoft.com/office/powerpoint/2010/main" val="11343287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4038600" cy="4302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561A2512-DF02-47A1-949C-BBCCA4371D3A}" type="slidenum">
              <a:rPr lang="en-US" altLang="en-US"/>
              <a:pPr/>
              <a:t>‹#›</a:t>
            </a:fld>
            <a:endParaRPr lang="en-US" altLang="en-US"/>
          </a:p>
        </p:txBody>
      </p:sp>
    </p:spTree>
    <p:extLst>
      <p:ext uri="{BB962C8B-B14F-4D97-AF65-F5344CB8AC3E}">
        <p14:creationId xmlns:p14="http://schemas.microsoft.com/office/powerpoint/2010/main" val="15966101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4217333D-486D-44F6-84AE-93DD51E07C59}" type="slidenum">
              <a:rPr lang="en-US" altLang="en-US"/>
              <a:pPr/>
              <a:t>‹#›</a:t>
            </a:fld>
            <a:endParaRPr lang="en-US" altLang="en-US"/>
          </a:p>
        </p:txBody>
      </p:sp>
    </p:spTree>
    <p:extLst>
      <p:ext uri="{BB962C8B-B14F-4D97-AF65-F5344CB8AC3E}">
        <p14:creationId xmlns:p14="http://schemas.microsoft.com/office/powerpoint/2010/main" val="3295400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28895F1-D9B3-4DB0-B4AF-E722EC8547B2}" type="slidenum">
              <a:rPr lang="en-US" altLang="en-US"/>
              <a:pPr/>
              <a:t>‹#›</a:t>
            </a:fld>
            <a:endParaRPr lang="en-US" altLang="en-US"/>
          </a:p>
        </p:txBody>
      </p:sp>
    </p:spTree>
    <p:extLst>
      <p:ext uri="{BB962C8B-B14F-4D97-AF65-F5344CB8AC3E}">
        <p14:creationId xmlns:p14="http://schemas.microsoft.com/office/powerpoint/2010/main" val="5001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FA9517D7-551A-4F96-9857-847BA8F7F9DC}" type="slidenum">
              <a:rPr lang="en-US" altLang="en-US"/>
              <a:pPr/>
              <a:t>‹#›</a:t>
            </a:fld>
            <a:endParaRPr lang="en-US" altLang="en-US"/>
          </a:p>
        </p:txBody>
      </p:sp>
    </p:spTree>
    <p:extLst>
      <p:ext uri="{BB962C8B-B14F-4D97-AF65-F5344CB8AC3E}">
        <p14:creationId xmlns:p14="http://schemas.microsoft.com/office/powerpoint/2010/main" val="233283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72196F01-BBDE-4F7F-B966-7E4BE9BE9272}" type="slidenum">
              <a:rPr lang="en-US" altLang="en-US"/>
              <a:pPr/>
              <a:t>‹#›</a:t>
            </a:fld>
            <a:endParaRPr lang="en-US" altLang="en-US"/>
          </a:p>
        </p:txBody>
      </p:sp>
    </p:spTree>
    <p:extLst>
      <p:ext uri="{BB962C8B-B14F-4D97-AF65-F5344CB8AC3E}">
        <p14:creationId xmlns:p14="http://schemas.microsoft.com/office/powerpoint/2010/main" val="3366273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CEEF4B8A-425A-4D98-96E0-CB20E388BB42}" type="slidenum">
              <a:rPr lang="en-US" altLang="en-US"/>
              <a:pPr/>
              <a:t>‹#›</a:t>
            </a:fld>
            <a:endParaRPr lang="en-US" altLang="en-US"/>
          </a:p>
        </p:txBody>
      </p:sp>
    </p:spTree>
    <p:extLst>
      <p:ext uri="{BB962C8B-B14F-4D97-AF65-F5344CB8AC3E}">
        <p14:creationId xmlns:p14="http://schemas.microsoft.com/office/powerpoint/2010/main" val="3356346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5334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9219" name="Rectangle 3"/>
          <p:cNvSpPr>
            <a:spLocks noGrp="1" noChangeArrowheads="1"/>
          </p:cNvSpPr>
          <p:nvPr>
            <p:ph type="body" idx="1"/>
          </p:nvPr>
        </p:nvSpPr>
        <p:spPr bwMode="auto">
          <a:xfrm>
            <a:off x="457200" y="1828800"/>
            <a:ext cx="8229600" cy="430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9220" name="Rectangle 4"/>
          <p:cNvSpPr>
            <a:spLocks noGrp="1" noChangeArrowheads="1"/>
          </p:cNvSpPr>
          <p:nvPr>
            <p:ph type="dt" sz="half" idx="2"/>
          </p:nvPr>
        </p:nvSpPr>
        <p:spPr bwMode="auto">
          <a:xfrm>
            <a:off x="457200" y="6248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defRPr>
            </a:lvl1pPr>
          </a:lstStyle>
          <a:p>
            <a:endParaRPr lang="en-US" altLang="en-US"/>
          </a:p>
        </p:txBody>
      </p:sp>
      <p:sp>
        <p:nvSpPr>
          <p:cNvPr id="9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defRPr>
            </a:lvl1pPr>
          </a:lstStyle>
          <a:p>
            <a:endParaRPr lang="en-US" altLang="en-US"/>
          </a:p>
        </p:txBody>
      </p:sp>
      <p:sp>
        <p:nvSpPr>
          <p:cNvPr id="9222" name="Rectangle 6"/>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fld id="{5BE8D932-47A5-415D-9B89-C9393648D316}" type="slidenum">
              <a:rPr lang="en-US" altLang="en-US"/>
              <a:pPr/>
              <a:t>‹#›</a:t>
            </a:fld>
            <a:endParaRPr lang="en-US" altLang="en-US"/>
          </a:p>
        </p:txBody>
      </p:sp>
      <p:grpSp>
        <p:nvGrpSpPr>
          <p:cNvPr id="9223" name="Group 7"/>
          <p:cNvGrpSpPr>
            <a:grpSpLocks/>
          </p:cNvGrpSpPr>
          <p:nvPr/>
        </p:nvGrpSpPr>
        <p:grpSpPr bwMode="auto">
          <a:xfrm>
            <a:off x="279400" y="152400"/>
            <a:ext cx="8686800" cy="1600200"/>
            <a:chOff x="176" y="96"/>
            <a:chExt cx="5472" cy="1008"/>
          </a:xfrm>
        </p:grpSpPr>
        <p:sp>
          <p:nvSpPr>
            <p:cNvPr id="9224" name="Line 8"/>
            <p:cNvSpPr>
              <a:spLocks noChangeShapeType="1"/>
            </p:cNvSpPr>
            <p:nvPr/>
          </p:nvSpPr>
          <p:spPr bwMode="auto">
            <a:xfrm flipH="1">
              <a:off x="288" y="1104"/>
              <a:ext cx="5232"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5" name="Rectangle 9"/>
            <p:cNvSpPr>
              <a:spLocks noChangeArrowheads="1"/>
            </p:cNvSpPr>
            <p:nvPr/>
          </p:nvSpPr>
          <p:spPr bwMode="auto">
            <a:xfrm>
              <a:off x="5504" y="96"/>
              <a:ext cx="144" cy="144"/>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p>
          </p:txBody>
        </p:sp>
        <p:sp>
          <p:nvSpPr>
            <p:cNvPr id="9226" name="Rectangle 10"/>
            <p:cNvSpPr>
              <a:spLocks noChangeArrowheads="1"/>
            </p:cNvSpPr>
            <p:nvPr/>
          </p:nvSpPr>
          <p:spPr bwMode="auto">
            <a:xfrm>
              <a:off x="176" y="96"/>
              <a:ext cx="5326" cy="144"/>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p>
          </p:txBody>
        </p:sp>
        <p:sp>
          <p:nvSpPr>
            <p:cNvPr id="9227" name="Rectangle 11"/>
            <p:cNvSpPr>
              <a:spLocks noChangeArrowheads="1"/>
            </p:cNvSpPr>
            <p:nvPr/>
          </p:nvSpPr>
          <p:spPr bwMode="auto">
            <a:xfrm>
              <a:off x="176" y="240"/>
              <a:ext cx="5326" cy="88"/>
            </a:xfrm>
            <a:prstGeom prst="rect">
              <a:avLst/>
            </a:prstGeom>
            <a:solidFill>
              <a:schemeClr val="bg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p>
          </p:txBody>
        </p:sp>
        <p:sp>
          <p:nvSpPr>
            <p:cNvPr id="9228" name="Rectangle 12"/>
            <p:cNvSpPr>
              <a:spLocks noChangeArrowheads="1"/>
            </p:cNvSpPr>
            <p:nvPr/>
          </p:nvSpPr>
          <p:spPr bwMode="auto">
            <a:xfrm>
              <a:off x="5504" y="241"/>
              <a:ext cx="144" cy="86"/>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altLang="en-US" sz="2400"/>
            </a:p>
          </p:txBody>
        </p:sp>
      </p:gr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iming>
    <p:tnLst>
      <p:par>
        <p:cTn id="1" dur="indefinite" restart="never" nodeType="tmRoot"/>
      </p:par>
    </p:tnLst>
  </p:timing>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pitchFamily="18" charset="0"/>
        </a:defRPr>
      </a:lvl2pPr>
      <a:lvl3pPr algn="l" rtl="0" fontAlgn="base">
        <a:spcBef>
          <a:spcPct val="0"/>
        </a:spcBef>
        <a:spcAft>
          <a:spcPct val="0"/>
        </a:spcAft>
        <a:defRPr sz="4400">
          <a:solidFill>
            <a:schemeClr val="tx2"/>
          </a:solidFill>
          <a:latin typeface="Times New Roman" pitchFamily="18" charset="0"/>
        </a:defRPr>
      </a:lvl3pPr>
      <a:lvl4pPr algn="l" rtl="0" fontAlgn="base">
        <a:spcBef>
          <a:spcPct val="0"/>
        </a:spcBef>
        <a:spcAft>
          <a:spcPct val="0"/>
        </a:spcAft>
        <a:defRPr sz="4400">
          <a:solidFill>
            <a:schemeClr val="tx2"/>
          </a:solidFill>
          <a:latin typeface="Times New Roman" pitchFamily="18" charset="0"/>
        </a:defRPr>
      </a:lvl4pPr>
      <a:lvl5pPr algn="l" rtl="0" fontAlgn="base">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469900" indent="-469900" algn="l" rtl="0" fontAlgn="base">
        <a:spcBef>
          <a:spcPct val="20000"/>
        </a:spcBef>
        <a:spcAft>
          <a:spcPct val="0"/>
        </a:spcAft>
        <a:buClr>
          <a:schemeClr val="bg2"/>
        </a:buClr>
        <a:buSzPct val="70000"/>
        <a:buFont typeface="Wingdings" pitchFamily="2" charset="2"/>
        <a:buChar char="o"/>
        <a:defRPr sz="3200">
          <a:solidFill>
            <a:schemeClr val="tx1"/>
          </a:solidFill>
          <a:latin typeface="+mn-lt"/>
          <a:ea typeface="+mn-ea"/>
          <a:cs typeface="+mn-cs"/>
        </a:defRPr>
      </a:lvl1pPr>
      <a:lvl2pPr marL="908050" indent="-436563" algn="l" rtl="0" fontAlgn="base">
        <a:spcBef>
          <a:spcPct val="20000"/>
        </a:spcBef>
        <a:spcAft>
          <a:spcPct val="0"/>
        </a:spcAft>
        <a:buClr>
          <a:schemeClr val="accent2"/>
        </a:buClr>
        <a:buSzPct val="75000"/>
        <a:buFont typeface="Wingdings" pitchFamily="2" charset="2"/>
        <a:buChar char="n"/>
        <a:defRPr sz="2800">
          <a:solidFill>
            <a:schemeClr val="tx1"/>
          </a:solidFill>
          <a:latin typeface="+mn-lt"/>
        </a:defRPr>
      </a:lvl2pPr>
      <a:lvl3pPr marL="1377950" indent="-468313" algn="l" rtl="0" fontAlgn="base">
        <a:spcBef>
          <a:spcPct val="20000"/>
        </a:spcBef>
        <a:spcAft>
          <a:spcPct val="0"/>
        </a:spcAft>
        <a:buClr>
          <a:schemeClr val="bg2"/>
        </a:buClr>
        <a:buSzPct val="65000"/>
        <a:buFont typeface="Wingdings" pitchFamily="2" charset="2"/>
        <a:buChar char="o"/>
        <a:defRPr sz="2400">
          <a:solidFill>
            <a:schemeClr val="tx1"/>
          </a:solidFill>
          <a:latin typeface="+mn-lt"/>
        </a:defRPr>
      </a:lvl3pPr>
      <a:lvl4pPr marL="1827213" indent="-438150" algn="l" rtl="0" fontAlgn="base">
        <a:spcBef>
          <a:spcPct val="20000"/>
        </a:spcBef>
        <a:spcAft>
          <a:spcPct val="0"/>
        </a:spcAft>
        <a:buClr>
          <a:schemeClr val="accent2"/>
        </a:buClr>
        <a:buSzPct val="75000"/>
        <a:buFont typeface="Wingdings" pitchFamily="2" charset="2"/>
        <a:buChar char="n"/>
        <a:defRPr sz="2000">
          <a:solidFill>
            <a:schemeClr val="tx1"/>
          </a:solidFill>
          <a:latin typeface="+mn-lt"/>
        </a:defRPr>
      </a:lvl4pPr>
      <a:lvl5pPr marL="22971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5pPr>
      <a:lvl6pPr marL="27543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6pPr>
      <a:lvl7pPr marL="32115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7pPr>
      <a:lvl8pPr marL="36687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8pPr>
      <a:lvl9pPr marL="4125913" indent="-468313" algn="l" rtl="0" fontAlgn="base">
        <a:spcBef>
          <a:spcPct val="20000"/>
        </a:spcBef>
        <a:spcAft>
          <a:spcPct val="0"/>
        </a:spcAft>
        <a:buClr>
          <a:schemeClr val="accent1"/>
        </a:buClr>
        <a:buSzPct val="50000"/>
        <a:buFont typeface="Wingdings" pitchFamily="2" charset="2"/>
        <a:buChar char="o"/>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slideLayout" Target="../slideLayouts/slideLayout1.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3.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slideLayout" Target="../slideLayouts/slideLayout1.xml"/><Relationship Id="rId1" Type="http://schemas.openxmlformats.org/officeDocument/2006/relationships/tags" Target="../tags/tag63.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4.xml"/></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7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tags" Target="../tags/tag77.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8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8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4.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5.xml"/></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8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8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xml"/><Relationship Id="rId1" Type="http://schemas.openxmlformats.org/officeDocument/2006/relationships/tags" Target="../tags/tag88.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0.xml"/></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1.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2.xml"/></Relationships>
</file>

<file path=ppt/slides/_rels/slide93.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slideLayout" Target="../slideLayouts/slideLayout1.xml"/><Relationship Id="rId1" Type="http://schemas.openxmlformats.org/officeDocument/2006/relationships/tags" Target="../tags/tag9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p:txBody>
          <a:bodyPr/>
          <a:lstStyle/>
          <a:p>
            <a:r>
              <a:rPr lang="en-US" altLang="en-US"/>
              <a:t>Russia Seminar Talks</a:t>
            </a:r>
          </a:p>
        </p:txBody>
      </p:sp>
      <p:sp>
        <p:nvSpPr>
          <p:cNvPr id="2051" name="Rectangle 3"/>
          <p:cNvSpPr>
            <a:spLocks noGrp="1" noChangeArrowheads="1"/>
          </p:cNvSpPr>
          <p:nvPr>
            <p:ph type="subTitle" idx="1"/>
          </p:nvPr>
        </p:nvSpPr>
        <p:spPr/>
        <p:txBody>
          <a:bodyPr/>
          <a:lstStyle/>
          <a:p>
            <a:r>
              <a:rPr lang="en-US" altLang="en-US"/>
              <a:t>Given October 1992 in Novgorod &amp; Vologda</a:t>
            </a:r>
          </a:p>
          <a:p>
            <a:r>
              <a:rPr lang="en-US" altLang="en-US"/>
              <a:t>by Robert C Newman</a:t>
            </a:r>
          </a:p>
        </p:txBody>
      </p:sp>
      <p:pic>
        <p:nvPicPr>
          <p:cNvPr id="2052" name="Picture 4" descr="MCj0412986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1066800"/>
            <a:ext cx="1744663" cy="2133600"/>
          </a:xfrm>
          <a:prstGeom prst="rect">
            <a:avLst/>
          </a:prstGeom>
          <a:noFill/>
          <a:extLst>
            <a:ext uri="{909E8E84-426E-40DD-AFC4-6F175D3DCCD1}">
              <a14:hiddenFill xmlns:a14="http://schemas.microsoft.com/office/drawing/2010/main">
                <a:solidFill>
                  <a:srgbClr val="FFFFFF"/>
                </a:solidFill>
              </a14:hiddenFill>
            </a:ext>
          </a:extLst>
        </p:spPr>
      </p:pic>
      <p:pic>
        <p:nvPicPr>
          <p:cNvPr id="2" name="RussiaSeminar.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7924800" y="5257800"/>
            <a:ext cx="609600" cy="609600"/>
          </a:xfrm>
          <a:prstGeom prst="rect">
            <a:avLst/>
          </a:prstGeom>
        </p:spPr>
      </p:pic>
    </p:spTree>
    <p:custDataLst>
      <p:tags r:id="rId1"/>
    </p:custDataLst>
  </p:cSld>
  <p:clrMapOvr>
    <a:masterClrMapping/>
  </p:clrMapOvr>
  <p:transition advTm="47919"/>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p:cTn id="11" dur="500" fill="hold"/>
                                        <p:tgtEl>
                                          <p:spTgt spid="2050"/>
                                        </p:tgtEl>
                                        <p:attrNameLst>
                                          <p:attrName>ppt_w</p:attrName>
                                        </p:attrNameLst>
                                      </p:cBhvr>
                                      <p:tavLst>
                                        <p:tav tm="0">
                                          <p:val>
                                            <p:fltVal val="0"/>
                                          </p:val>
                                        </p:tav>
                                        <p:tav tm="100000">
                                          <p:val>
                                            <p:strVal val="#ppt_w"/>
                                          </p:val>
                                        </p:tav>
                                      </p:tavLst>
                                    </p:anim>
                                    <p:anim calcmode="lin" valueType="num">
                                      <p:cBhvr>
                                        <p:cTn id="12" dur="500" fill="hold"/>
                                        <p:tgtEl>
                                          <p:spTgt spid="205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Effect transition="in" filter="checkerboard(across)">
                                      <p:cBhvr>
                                        <p:cTn id="17" dur="500"/>
                                        <p:tgtEl>
                                          <p:spTgt spid="205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2051">
                                            <p:txEl>
                                              <p:pRg st="1" end="1"/>
                                            </p:txEl>
                                          </p:spTgt>
                                        </p:tgtEl>
                                        <p:attrNameLst>
                                          <p:attrName>style.visibility</p:attrName>
                                        </p:attrNameLst>
                                      </p:cBhvr>
                                      <p:to>
                                        <p:strVal val="visible"/>
                                      </p:to>
                                    </p:set>
                                    <p:animEffect transition="in" filter="checkerboard(across)">
                                      <p:cBhvr>
                                        <p:cTn id="22" dur="500"/>
                                        <p:tgtEl>
                                          <p:spTgt spid="20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3" fill="hold" display="0">
                  <p:stCondLst>
                    <p:cond delay="indefinite"/>
                  </p:stCondLst>
                  <p:endCondLst>
                    <p:cond evt="onStopAudio" delay="0">
                      <p:tgtEl>
                        <p:sldTgt/>
                      </p:tgtEl>
                    </p:cond>
                  </p:endCondLst>
                </p:cTn>
                <p:tgtEl>
                  <p:spTgt spid="2"/>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en-US" altLang="en-US"/>
              <a:t>Conclusions</a:t>
            </a:r>
          </a:p>
        </p:txBody>
      </p:sp>
      <p:sp>
        <p:nvSpPr>
          <p:cNvPr id="17411" name="Rectangle 3"/>
          <p:cNvSpPr>
            <a:spLocks noGrp="1" noChangeArrowheads="1"/>
          </p:cNvSpPr>
          <p:nvPr>
            <p:ph type="body" idx="1"/>
          </p:nvPr>
        </p:nvSpPr>
        <p:spPr/>
        <p:txBody>
          <a:bodyPr/>
          <a:lstStyle/>
          <a:p>
            <a:r>
              <a:rPr lang="en-US" altLang="en-US" sz="2800"/>
              <a:t>If a God does exist, and we have been living all our lives as though he doesn</a:t>
            </a:r>
            <a:r>
              <a:rPr lang="en-US" altLang="en-US" sz="2800">
                <a:cs typeface="Times New Roman" pitchFamily="18" charset="0"/>
              </a:rPr>
              <a:t>'</a:t>
            </a:r>
            <a:r>
              <a:rPr lang="en-US" altLang="en-US" sz="2800"/>
              <a:t>t, we should not be surprised that we are making a mess of things in this life, and perhaps heaping up much that we will have to answer for when we die.</a:t>
            </a:r>
          </a:p>
          <a:p>
            <a:r>
              <a:rPr lang="en-US" altLang="en-US" sz="2800"/>
              <a:t>For us as individuals and for our society, it is most important that we make the right decision with the evidence we have.</a:t>
            </a:r>
          </a:p>
          <a:p>
            <a:r>
              <a:rPr lang="en-US" altLang="en-US" sz="2800"/>
              <a:t>Does God exist, or does he not?</a:t>
            </a:r>
          </a:p>
        </p:txBody>
      </p:sp>
    </p:spTree>
    <p:custDataLst>
      <p:tags r:id="rId1"/>
    </p:custDataLst>
  </p:cSld>
  <p:clrMapOvr>
    <a:masterClrMapping/>
  </p:clrMapOvr>
  <p:transition advTm="297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anim calcmode="lin" valueType="num">
                                      <p:cBhvr additive="base">
                                        <p:cTn id="7" dur="5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11">
                                            <p:txEl>
                                              <p:pRg st="1" end="1"/>
                                            </p:txEl>
                                          </p:spTgt>
                                        </p:tgtEl>
                                        <p:attrNameLst>
                                          <p:attrName>style.visibility</p:attrName>
                                        </p:attrNameLst>
                                      </p:cBhvr>
                                      <p:to>
                                        <p:strVal val="visible"/>
                                      </p:to>
                                    </p:set>
                                    <p:anim calcmode="lin" valueType="num">
                                      <p:cBhvr additive="base">
                                        <p:cTn id="13" dur="5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11">
                                            <p:txEl>
                                              <p:pRg st="2" end="2"/>
                                            </p:txEl>
                                          </p:spTgt>
                                        </p:tgtEl>
                                        <p:attrNameLst>
                                          <p:attrName>style.visibility</p:attrName>
                                        </p:attrNameLst>
                                      </p:cBhvr>
                                      <p:to>
                                        <p:strVal val="visible"/>
                                      </p:to>
                                    </p:set>
                                    <p:anim calcmode="lin" valueType="num">
                                      <p:cBhvr additive="base">
                                        <p:cTn id="19" dur="5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ctrTitle"/>
          </p:nvPr>
        </p:nvSpPr>
        <p:spPr/>
        <p:txBody>
          <a:bodyPr/>
          <a:lstStyle/>
          <a:p>
            <a:r>
              <a:rPr lang="en-US" altLang="en-US"/>
              <a:t>What Kind of God Exists?</a:t>
            </a:r>
          </a:p>
        </p:txBody>
      </p:sp>
      <p:sp>
        <p:nvSpPr>
          <p:cNvPr id="18437" name="Rectangle 5"/>
          <p:cNvSpPr>
            <a:spLocks noGrp="1" noChangeArrowheads="1"/>
          </p:cNvSpPr>
          <p:nvPr>
            <p:ph type="subTitle" idx="1"/>
          </p:nvPr>
        </p:nvSpPr>
        <p:spPr/>
        <p:txBody>
          <a:bodyPr/>
          <a:lstStyle/>
          <a:p>
            <a:r>
              <a:rPr lang="en-US" altLang="en-US"/>
              <a:t>Lecture 2</a:t>
            </a:r>
          </a:p>
        </p:txBody>
      </p:sp>
      <p:pic>
        <p:nvPicPr>
          <p:cNvPr id="18438" name="Picture 6" descr="persia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5814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95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p:cTn id="7" dur="500" fill="hold"/>
                                        <p:tgtEl>
                                          <p:spTgt spid="18436"/>
                                        </p:tgtEl>
                                        <p:attrNameLst>
                                          <p:attrName>ppt_w</p:attrName>
                                        </p:attrNameLst>
                                      </p:cBhvr>
                                      <p:tavLst>
                                        <p:tav tm="0">
                                          <p:val>
                                            <p:fltVal val="0"/>
                                          </p:val>
                                        </p:tav>
                                        <p:tav tm="100000">
                                          <p:val>
                                            <p:strVal val="#ppt_w"/>
                                          </p:val>
                                        </p:tav>
                                      </p:tavLst>
                                    </p:anim>
                                    <p:anim calcmode="lin" valueType="num">
                                      <p:cBhvr>
                                        <p:cTn id="8" dur="500" fill="hold"/>
                                        <p:tgtEl>
                                          <p:spTgt spid="1843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8437">
                                            <p:txEl>
                                              <p:pRg st="0" end="0"/>
                                            </p:txEl>
                                          </p:spTgt>
                                        </p:tgtEl>
                                        <p:attrNameLst>
                                          <p:attrName>style.visibility</p:attrName>
                                        </p:attrNameLst>
                                      </p:cBhvr>
                                      <p:to>
                                        <p:strVal val="visible"/>
                                      </p:to>
                                    </p:set>
                                    <p:animEffect transition="in" filter="checkerboard(across)">
                                      <p:cBhvr>
                                        <p:cTn id="13" dur="500"/>
                                        <p:tgtEl>
                                          <p:spTgt spid="184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p:bldP spid="1843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altLang="en-US"/>
              <a:t>Introduction</a:t>
            </a:r>
          </a:p>
        </p:txBody>
      </p:sp>
      <p:sp>
        <p:nvSpPr>
          <p:cNvPr id="20483" name="Rectangle 3"/>
          <p:cNvSpPr>
            <a:spLocks noGrp="1" noChangeArrowheads="1"/>
          </p:cNvSpPr>
          <p:nvPr>
            <p:ph type="body" idx="1"/>
          </p:nvPr>
        </p:nvSpPr>
        <p:spPr/>
        <p:txBody>
          <a:bodyPr/>
          <a:lstStyle/>
          <a:p>
            <a:r>
              <a:rPr lang="en-US" altLang="en-US"/>
              <a:t>We suggested in the previous lecture that there is excellent evidence for the existence of God.</a:t>
            </a:r>
          </a:p>
          <a:p>
            <a:r>
              <a:rPr lang="en-US" altLang="en-US"/>
              <a:t>We gave some of that evidence then, and hope to give more of it in this and some of the following lectures.</a:t>
            </a:r>
          </a:p>
          <a:p>
            <a:r>
              <a:rPr lang="en-US" altLang="en-US"/>
              <a:t>But if God exists, what sort of God is he?</a:t>
            </a:r>
          </a:p>
        </p:txBody>
      </p:sp>
    </p:spTree>
    <p:custDataLst>
      <p:tags r:id="rId1"/>
    </p:custDataLst>
  </p:cSld>
  <p:clrMapOvr>
    <a:masterClrMapping/>
  </p:clrMapOvr>
  <p:transition advTm="165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Introduction</a:t>
            </a:r>
          </a:p>
        </p:txBody>
      </p:sp>
      <p:sp>
        <p:nvSpPr>
          <p:cNvPr id="70659" name="Rectangle 3"/>
          <p:cNvSpPr>
            <a:spLocks noGrp="1" noChangeArrowheads="1"/>
          </p:cNvSpPr>
          <p:nvPr>
            <p:ph type="body" idx="1"/>
          </p:nvPr>
        </p:nvSpPr>
        <p:spPr/>
        <p:txBody>
          <a:bodyPr/>
          <a:lstStyle/>
          <a:p>
            <a:r>
              <a:rPr lang="en-US" altLang="en-US"/>
              <a:t>Among ancient Western religions, the idea of finite, personal gods is most common, e.g., Zeus, Venus, Thor, etc.</a:t>
            </a:r>
          </a:p>
          <a:p>
            <a:r>
              <a:rPr lang="en-US" altLang="en-US"/>
              <a:t>Among the traditional Eastern religions (Hinduism, Buddhism), the idea of an infinite, impersonal god is dominant.</a:t>
            </a:r>
          </a:p>
          <a:p>
            <a:r>
              <a:rPr lang="en-US" altLang="en-US"/>
              <a:t>Christianity and other religions influenced by the Bible see God as infinite and personal.</a:t>
            </a:r>
          </a:p>
        </p:txBody>
      </p:sp>
    </p:spTree>
    <p:custDataLst>
      <p:tags r:id="rId1"/>
    </p:custDataLst>
  </p:cSld>
  <p:clrMapOvr>
    <a:masterClrMapping/>
  </p:clrMapOvr>
  <p:transition advTm="4351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additive="base">
                                        <p:cTn id="7"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 calcmode="lin" valueType="num">
                                      <p:cBhvr additive="base">
                                        <p:cTn id="13"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anim calcmode="lin" valueType="num">
                                      <p:cBhvr additive="base">
                                        <p:cTn id="19"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Introduction</a:t>
            </a:r>
          </a:p>
        </p:txBody>
      </p:sp>
      <p:sp>
        <p:nvSpPr>
          <p:cNvPr id="71683" name="Rectangle 3"/>
          <p:cNvSpPr>
            <a:spLocks noGrp="1" noChangeArrowheads="1"/>
          </p:cNvSpPr>
          <p:nvPr>
            <p:ph type="body" idx="1"/>
          </p:nvPr>
        </p:nvSpPr>
        <p:spPr/>
        <p:txBody>
          <a:bodyPr/>
          <a:lstStyle/>
          <a:p>
            <a:r>
              <a:rPr lang="en-US" altLang="en-US"/>
              <a:t>So, is God a personal or impersonal being?</a:t>
            </a:r>
          </a:p>
          <a:p>
            <a:r>
              <a:rPr lang="en-US" altLang="en-US"/>
              <a:t>Is God finite or infinite?</a:t>
            </a:r>
          </a:p>
          <a:p>
            <a:r>
              <a:rPr lang="en-US" altLang="en-US"/>
              <a:t>There is good evidence from nature that we live in a universe created by an infinite and personal God.</a:t>
            </a:r>
          </a:p>
          <a:p>
            <a:r>
              <a:rPr lang="en-US" altLang="en-US"/>
              <a:t>Let us see.</a:t>
            </a:r>
          </a:p>
        </p:txBody>
      </p:sp>
    </p:spTree>
    <p:custDataLst>
      <p:tags r:id="rId1"/>
    </p:custDataLst>
  </p:cSld>
  <p:clrMapOvr>
    <a:masterClrMapping/>
  </p:clrMapOvr>
  <p:transition advTm="191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additive="base">
                                        <p:cTn id="7" dur="500" fill="hold"/>
                                        <p:tgtEl>
                                          <p:spTgt spid="71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additive="base">
                                        <p:cTn id="13" dur="500" fill="hold"/>
                                        <p:tgtEl>
                                          <p:spTgt spid="71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anim calcmode="lin" valueType="num">
                                      <p:cBhvr additive="base">
                                        <p:cTn id="19" dur="500" fill="hold"/>
                                        <p:tgtEl>
                                          <p:spTgt spid="71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683">
                                            <p:txEl>
                                              <p:pRg st="3" end="3"/>
                                            </p:txEl>
                                          </p:spTgt>
                                        </p:tgtEl>
                                        <p:attrNameLst>
                                          <p:attrName>style.visibility</p:attrName>
                                        </p:attrNameLst>
                                      </p:cBhvr>
                                      <p:to>
                                        <p:strVal val="visible"/>
                                      </p:to>
                                    </p:set>
                                    <p:anim calcmode="lin" valueType="num">
                                      <p:cBhvr additive="base">
                                        <p:cTn id="25" dur="500" fill="hold"/>
                                        <p:tgtEl>
                                          <p:spTgt spid="71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6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a:t>Information &amp; Intelligence</a:t>
            </a:r>
          </a:p>
        </p:txBody>
      </p:sp>
      <p:sp>
        <p:nvSpPr>
          <p:cNvPr id="21507" name="Rectangle 3"/>
          <p:cNvSpPr>
            <a:spLocks noGrp="1" noChangeArrowheads="1"/>
          </p:cNvSpPr>
          <p:nvPr>
            <p:ph type="body" idx="1"/>
          </p:nvPr>
        </p:nvSpPr>
        <p:spPr/>
        <p:txBody>
          <a:bodyPr/>
          <a:lstStyle/>
          <a:p>
            <a:r>
              <a:rPr lang="en-US" altLang="en-US"/>
              <a:t>Most people tend to think of science as dealing only with impersonal, natural forces.</a:t>
            </a:r>
          </a:p>
          <a:p>
            <a:r>
              <a:rPr lang="en-US" altLang="en-US"/>
              <a:t>Yet scientists in archeology &amp; astrophysics have tests which look for information (its presence and quantity) in an object by which to recognize signs that the object has been intelligently designed.</a:t>
            </a:r>
          </a:p>
        </p:txBody>
      </p:sp>
    </p:spTree>
    <p:custDataLst>
      <p:tags r:id="rId1"/>
    </p:custDataLst>
  </p:cSld>
  <p:clrMapOvr>
    <a:masterClrMapping/>
  </p:clrMapOvr>
  <p:transition advTm="264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07">
                                            <p:txEl>
                                              <p:pRg st="0" end="0"/>
                                            </p:txEl>
                                          </p:spTgt>
                                        </p:tgtEl>
                                        <p:attrNameLst>
                                          <p:attrName>style.visibility</p:attrName>
                                        </p:attrNameLst>
                                      </p:cBhvr>
                                      <p:to>
                                        <p:strVal val="visible"/>
                                      </p:to>
                                    </p:set>
                                    <p:anim calcmode="lin" valueType="num">
                                      <p:cBhvr additive="base">
                                        <p:cTn id="7" dur="500" fill="hold"/>
                                        <p:tgtEl>
                                          <p:spTgt spid="21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5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507">
                                            <p:txEl>
                                              <p:pRg st="1" end="1"/>
                                            </p:txEl>
                                          </p:spTgt>
                                        </p:tgtEl>
                                        <p:attrNameLst>
                                          <p:attrName>style.visibility</p:attrName>
                                        </p:attrNameLst>
                                      </p:cBhvr>
                                      <p:to>
                                        <p:strVal val="visible"/>
                                      </p:to>
                                    </p:set>
                                    <p:anim calcmode="lin" valueType="num">
                                      <p:cBhvr additive="base">
                                        <p:cTn id="13" dur="500" fill="hold"/>
                                        <p:tgtEl>
                                          <p:spTgt spid="215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5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r>
              <a:rPr lang="en-US" altLang="en-US"/>
              <a:t>Archeology</a:t>
            </a:r>
          </a:p>
        </p:txBody>
      </p:sp>
      <p:sp>
        <p:nvSpPr>
          <p:cNvPr id="72707" name="Rectangle 3"/>
          <p:cNvSpPr>
            <a:spLocks noGrp="1" noChangeArrowheads="1"/>
          </p:cNvSpPr>
          <p:nvPr>
            <p:ph type="body" idx="1"/>
          </p:nvPr>
        </p:nvSpPr>
        <p:spPr/>
        <p:txBody>
          <a:bodyPr/>
          <a:lstStyle/>
          <a:p>
            <a:pPr>
              <a:lnSpc>
                <a:spcPct val="90000"/>
              </a:lnSpc>
            </a:pPr>
            <a:r>
              <a:rPr lang="en-US" altLang="en-US"/>
              <a:t>An archeologist, looking at a chipped stone, will try to decide whether the chips were made randomly (the stone having fallen from a cliff or been broken by frost &amp; heat) or by design (an arrowhead maker).</a:t>
            </a:r>
          </a:p>
          <a:p>
            <a:pPr>
              <a:lnSpc>
                <a:spcPct val="90000"/>
              </a:lnSpc>
            </a:pPr>
            <a:r>
              <a:rPr lang="en-US" altLang="en-US"/>
              <a:t>By noting the number &amp; positions of the chips, it is possible (looking at less than 100 chips) to be sure that the stone was designed rather than random.</a:t>
            </a:r>
          </a:p>
        </p:txBody>
      </p:sp>
    </p:spTree>
    <p:custDataLst>
      <p:tags r:id="rId1"/>
    </p:custDataLst>
  </p:cSld>
  <p:clrMapOvr>
    <a:masterClrMapping/>
  </p:clrMapOvr>
  <p:transition advTm="2892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 calcmode="lin" valueType="num">
                                      <p:cBhvr additive="base">
                                        <p:cTn id="7"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2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2707">
                                            <p:txEl>
                                              <p:pRg st="1" end="1"/>
                                            </p:txEl>
                                          </p:spTgt>
                                        </p:tgtEl>
                                        <p:attrNameLst>
                                          <p:attrName>style.visibility</p:attrName>
                                        </p:attrNameLst>
                                      </p:cBhvr>
                                      <p:to>
                                        <p:strVal val="visible"/>
                                      </p:to>
                                    </p:set>
                                    <p:anim calcmode="lin" valueType="num">
                                      <p:cBhvr additive="base">
                                        <p:cTn id="13" dur="5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270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t>Extra-Terrestrial Intelligence</a:t>
            </a:r>
          </a:p>
        </p:txBody>
      </p:sp>
      <p:sp>
        <p:nvSpPr>
          <p:cNvPr id="73731" name="Rectangle 3"/>
          <p:cNvSpPr>
            <a:spLocks noGrp="1" noChangeArrowheads="1"/>
          </p:cNvSpPr>
          <p:nvPr>
            <p:ph type="body" idx="1"/>
          </p:nvPr>
        </p:nvSpPr>
        <p:spPr/>
        <p:txBody>
          <a:bodyPr/>
          <a:lstStyle/>
          <a:p>
            <a:pPr>
              <a:lnSpc>
                <a:spcPct val="90000"/>
              </a:lnSpc>
            </a:pPr>
            <a:r>
              <a:rPr lang="en-US" altLang="en-US"/>
              <a:t>A number of scientists have worked to design simple messages to send out from earth in case other civilizations are out there listening.</a:t>
            </a:r>
          </a:p>
          <a:p>
            <a:pPr>
              <a:lnSpc>
                <a:spcPct val="90000"/>
              </a:lnSpc>
            </a:pPr>
            <a:r>
              <a:rPr lang="en-US" altLang="en-US"/>
              <a:t>To test for radio messages coming to us, an astrophysicist will look at the signals received by his radio telescope to decide whether the signals are just </a:t>
            </a:r>
            <a:r>
              <a:rPr lang="en-US" altLang="en-US">
                <a:cs typeface="Times New Roman" pitchFamily="18" charset="0"/>
              </a:rPr>
              <a:t>'</a:t>
            </a:r>
            <a:r>
              <a:rPr lang="en-US" altLang="en-US"/>
              <a:t>noise</a:t>
            </a:r>
            <a:r>
              <a:rPr lang="en-US" altLang="en-US">
                <a:cs typeface="Times New Roman" pitchFamily="18" charset="0"/>
              </a:rPr>
              <a:t>'</a:t>
            </a:r>
            <a:r>
              <a:rPr lang="en-US" altLang="en-US"/>
              <a:t> from a natural phenomenon or a message sent by some distant civilization.</a:t>
            </a:r>
          </a:p>
        </p:txBody>
      </p:sp>
    </p:spTree>
    <p:custDataLst>
      <p:tags r:id="rId1"/>
    </p:custDataLst>
  </p:cSld>
  <p:clrMapOvr>
    <a:masterClrMapping/>
  </p:clrMapOvr>
  <p:transition advTm="2792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 calcmode="lin" valueType="num">
                                      <p:cBhvr additive="base">
                                        <p:cTn id="7"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37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3731">
                                            <p:txEl>
                                              <p:pRg st="1" end="1"/>
                                            </p:txEl>
                                          </p:spTgt>
                                        </p:tgtEl>
                                        <p:attrNameLst>
                                          <p:attrName>style.visibility</p:attrName>
                                        </p:attrNameLst>
                                      </p:cBhvr>
                                      <p:to>
                                        <p:strVal val="visible"/>
                                      </p:to>
                                    </p:set>
                                    <p:anim calcmode="lin" valueType="num">
                                      <p:cBhvr additive="base">
                                        <p:cTn id="13" dur="5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37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r>
              <a:rPr lang="en-US" altLang="en-US"/>
              <a:t>Extra-Terrestrial Intelligence</a:t>
            </a:r>
          </a:p>
        </p:txBody>
      </p:sp>
      <p:sp>
        <p:nvSpPr>
          <p:cNvPr id="74755" name="Rectangle 3"/>
          <p:cNvSpPr>
            <a:spLocks noGrp="1" noChangeArrowheads="1"/>
          </p:cNvSpPr>
          <p:nvPr>
            <p:ph type="body" idx="1"/>
          </p:nvPr>
        </p:nvSpPr>
        <p:spPr/>
        <p:txBody>
          <a:bodyPr/>
          <a:lstStyle/>
          <a:p>
            <a:pPr>
              <a:lnSpc>
                <a:spcPct val="90000"/>
              </a:lnSpc>
            </a:pPr>
            <a:r>
              <a:rPr lang="en-US" altLang="en-US"/>
              <a:t>It would only take a hundred or so signal elements to recognize an intelligent message, even if it could not be decoded.</a:t>
            </a:r>
          </a:p>
          <a:p>
            <a:pPr>
              <a:lnSpc>
                <a:spcPct val="90000"/>
              </a:lnSpc>
            </a:pPr>
            <a:r>
              <a:rPr lang="en-US" altLang="en-US"/>
              <a:t>A decodable message would be even stronger, indeed conclusive, evidence of extraterrestrial intelligence.</a:t>
            </a:r>
          </a:p>
          <a:p>
            <a:pPr>
              <a:lnSpc>
                <a:spcPct val="90000"/>
              </a:lnSpc>
            </a:pPr>
            <a:r>
              <a:rPr lang="en-US" altLang="en-US"/>
              <a:t>But living things contain very similar evidence that they are the result of intelligent design.</a:t>
            </a:r>
          </a:p>
        </p:txBody>
      </p:sp>
    </p:spTree>
    <p:custDataLst>
      <p:tags r:id="rId1"/>
    </p:custDataLst>
  </p:cSld>
  <p:clrMapOvr>
    <a:masterClrMapping/>
  </p:clrMapOvr>
  <p:transition advTm="2388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 calcmode="lin" valueType="num">
                                      <p:cBhvr additive="base">
                                        <p:cTn id="7" dur="5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47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4755">
                                            <p:txEl>
                                              <p:pRg st="1" end="1"/>
                                            </p:txEl>
                                          </p:spTgt>
                                        </p:tgtEl>
                                        <p:attrNameLst>
                                          <p:attrName>style.visibility</p:attrName>
                                        </p:attrNameLst>
                                      </p:cBhvr>
                                      <p:to>
                                        <p:strVal val="visible"/>
                                      </p:to>
                                    </p:set>
                                    <p:anim calcmode="lin" valueType="num">
                                      <p:cBhvr additive="base">
                                        <p:cTn id="13" dur="5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47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4755">
                                            <p:txEl>
                                              <p:pRg st="2" end="2"/>
                                            </p:txEl>
                                          </p:spTgt>
                                        </p:tgtEl>
                                        <p:attrNameLst>
                                          <p:attrName>style.visibility</p:attrName>
                                        </p:attrNameLst>
                                      </p:cBhvr>
                                      <p:to>
                                        <p:strVal val="visible"/>
                                      </p:to>
                                    </p:set>
                                    <p:anim calcmode="lin" valueType="num">
                                      <p:cBhvr additive="base">
                                        <p:cTn id="19" dur="5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47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r>
              <a:rPr lang="en-US" altLang="en-US"/>
              <a:t>Design in Living Things</a:t>
            </a:r>
          </a:p>
        </p:txBody>
      </p:sp>
      <p:sp>
        <p:nvSpPr>
          <p:cNvPr id="75779" name="Rectangle 3"/>
          <p:cNvSpPr>
            <a:spLocks noGrp="1" noChangeArrowheads="1"/>
          </p:cNvSpPr>
          <p:nvPr>
            <p:ph type="body" idx="1"/>
          </p:nvPr>
        </p:nvSpPr>
        <p:spPr/>
        <p:txBody>
          <a:bodyPr/>
          <a:lstStyle/>
          <a:p>
            <a:r>
              <a:rPr lang="en-US" altLang="en-US" sz="2800"/>
              <a:t>The simplest living organisms contain an information system for making copies of themselves and for running their internal machinery, which is stored in long molecules called DNA.</a:t>
            </a:r>
          </a:p>
          <a:p>
            <a:r>
              <a:rPr lang="en-US" altLang="en-US" sz="2800"/>
              <a:t>One of the simplest such systems (E. coli) has an information content equal to that in a human library of over 100,000 books.</a:t>
            </a:r>
          </a:p>
          <a:p>
            <a:r>
              <a:rPr lang="en-US" altLang="en-US" sz="2800"/>
              <a:t>An intelligent Creator of life is a reasonable inference from this.</a:t>
            </a:r>
          </a:p>
        </p:txBody>
      </p:sp>
    </p:spTree>
    <p:custDataLst>
      <p:tags r:id="rId1"/>
    </p:custDataLst>
  </p:cSld>
  <p:clrMapOvr>
    <a:masterClrMapping/>
  </p:clrMapOvr>
  <p:transition advTm="310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 calcmode="lin" valueType="num">
                                      <p:cBhvr additive="base">
                                        <p:cTn id="7" dur="500" fill="hold"/>
                                        <p:tgtEl>
                                          <p:spTgt spid="757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57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5779">
                                            <p:txEl>
                                              <p:pRg st="1" end="1"/>
                                            </p:txEl>
                                          </p:spTgt>
                                        </p:tgtEl>
                                        <p:attrNameLst>
                                          <p:attrName>style.visibility</p:attrName>
                                        </p:attrNameLst>
                                      </p:cBhvr>
                                      <p:to>
                                        <p:strVal val="visible"/>
                                      </p:to>
                                    </p:set>
                                    <p:anim calcmode="lin" valueType="num">
                                      <p:cBhvr additive="base">
                                        <p:cTn id="13" dur="500" fill="hold"/>
                                        <p:tgtEl>
                                          <p:spTgt spid="757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57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 calcmode="lin" valueType="num">
                                      <p:cBhvr additive="base">
                                        <p:cTn id="19" dur="500" fill="hold"/>
                                        <p:tgtEl>
                                          <p:spTgt spid="757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57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Grp="1" noChangeArrowheads="1"/>
          </p:cNvSpPr>
          <p:nvPr>
            <p:ph type="ctrTitle"/>
          </p:nvPr>
        </p:nvSpPr>
        <p:spPr/>
        <p:txBody>
          <a:bodyPr/>
          <a:lstStyle/>
          <a:p>
            <a:r>
              <a:rPr lang="en-US" altLang="en-US"/>
              <a:t>Does God Exist?</a:t>
            </a:r>
          </a:p>
        </p:txBody>
      </p:sp>
      <p:sp>
        <p:nvSpPr>
          <p:cNvPr id="11269" name="Rectangle 5"/>
          <p:cNvSpPr>
            <a:spLocks noGrp="1" noChangeArrowheads="1"/>
          </p:cNvSpPr>
          <p:nvPr>
            <p:ph type="subTitle" idx="1"/>
          </p:nvPr>
        </p:nvSpPr>
        <p:spPr/>
        <p:txBody>
          <a:bodyPr/>
          <a:lstStyle/>
          <a:p>
            <a:r>
              <a:rPr lang="en-US" altLang="en-US"/>
              <a:t>Lecture 1</a:t>
            </a:r>
          </a:p>
        </p:txBody>
      </p:sp>
      <p:pic>
        <p:nvPicPr>
          <p:cNvPr id="11270" name="Picture 6" descr="creationG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143000"/>
            <a:ext cx="2590800" cy="33813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21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ppt_w</p:attrName>
                                        </p:attrNameLst>
                                      </p:cBhvr>
                                      <p:tavLst>
                                        <p:tav tm="0">
                                          <p:val>
                                            <p:fltVal val="0"/>
                                          </p:val>
                                        </p:tav>
                                        <p:tav tm="100000">
                                          <p:val>
                                            <p:strVal val="#ppt_w"/>
                                          </p:val>
                                        </p:tav>
                                      </p:tavLst>
                                    </p:anim>
                                    <p:anim calcmode="lin" valueType="num">
                                      <p:cBhvr>
                                        <p:cTn id="8" dur="500" fill="hold"/>
                                        <p:tgtEl>
                                          <p:spTgt spid="112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1269">
                                            <p:txEl>
                                              <p:pRg st="0" end="0"/>
                                            </p:txEl>
                                          </p:spTgt>
                                        </p:tgtEl>
                                        <p:attrNameLst>
                                          <p:attrName>style.visibility</p:attrName>
                                        </p:attrNameLst>
                                      </p:cBhvr>
                                      <p:to>
                                        <p:strVal val="visible"/>
                                      </p:to>
                                    </p:set>
                                    <p:animEffect transition="in" filter="checkerboard(across)">
                                      <p:cBhvr>
                                        <p:cTn id="13" dur="500"/>
                                        <p:tgtEl>
                                          <p:spTgt spid="112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en-US" altLang="en-US"/>
              <a:t>Computers &amp; Minds</a:t>
            </a:r>
          </a:p>
        </p:txBody>
      </p:sp>
      <p:sp>
        <p:nvSpPr>
          <p:cNvPr id="22531" name="Rectangle 3"/>
          <p:cNvSpPr>
            <a:spLocks noGrp="1" noChangeArrowheads="1"/>
          </p:cNvSpPr>
          <p:nvPr>
            <p:ph type="body" idx="1"/>
          </p:nvPr>
        </p:nvSpPr>
        <p:spPr/>
        <p:txBody>
          <a:bodyPr/>
          <a:lstStyle/>
          <a:p>
            <a:r>
              <a:rPr lang="en-US" altLang="en-US"/>
              <a:t>Though there are certainly some parallels between electronic computers and human minds, this parallelism collapses when the human operator or programmer is removed from the computer-side of the comparison.</a:t>
            </a:r>
          </a:p>
          <a:p>
            <a:r>
              <a:rPr lang="en-US" altLang="en-US"/>
              <a:t>It is thus not at all obvious that we will be able to produce consciousness and common sense by making bigger, faster computers.</a:t>
            </a:r>
          </a:p>
        </p:txBody>
      </p:sp>
    </p:spTree>
    <p:custDataLst>
      <p:tags r:id="rId1"/>
    </p:custDataLst>
  </p:cSld>
  <p:clrMapOvr>
    <a:masterClrMapping/>
  </p:clrMapOvr>
  <p:transition advTm="2646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2531">
                                            <p:txEl>
                                              <p:pRg st="1" end="1"/>
                                            </p:txEl>
                                          </p:spTgt>
                                        </p:tgtEl>
                                        <p:attrNameLst>
                                          <p:attrName>style.visibility</p:attrName>
                                        </p:attrNameLst>
                                      </p:cBhvr>
                                      <p:to>
                                        <p:strVal val="visible"/>
                                      </p:to>
                                    </p:set>
                                    <p:anim calcmode="lin" valueType="num">
                                      <p:cBhvr additive="base">
                                        <p:cTn id="13" dur="5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a:t>Computers &amp; Minds</a:t>
            </a:r>
          </a:p>
        </p:txBody>
      </p:sp>
      <p:sp>
        <p:nvSpPr>
          <p:cNvPr id="76803" name="Rectangle 3"/>
          <p:cNvSpPr>
            <a:spLocks noGrp="1" noChangeArrowheads="1"/>
          </p:cNvSpPr>
          <p:nvPr>
            <p:ph type="body" idx="1"/>
          </p:nvPr>
        </p:nvSpPr>
        <p:spPr/>
        <p:txBody>
          <a:bodyPr/>
          <a:lstStyle/>
          <a:p>
            <a:pPr>
              <a:lnSpc>
                <a:spcPct val="90000"/>
              </a:lnSpc>
            </a:pPr>
            <a:r>
              <a:rPr lang="en-US" altLang="en-US"/>
              <a:t>If we cannot, this suggests that mind may be more than computing circuits and that humans are more than just brain cells.</a:t>
            </a:r>
          </a:p>
          <a:p>
            <a:pPr>
              <a:lnSpc>
                <a:spcPct val="90000"/>
              </a:lnSpc>
            </a:pPr>
            <a:r>
              <a:rPr lang="en-US" altLang="en-US"/>
              <a:t>If we do finally build a computer that has consciousness, this will still indicate that complex design lies behind such phenomena.</a:t>
            </a:r>
          </a:p>
          <a:p>
            <a:pPr>
              <a:lnSpc>
                <a:spcPct val="90000"/>
              </a:lnSpc>
            </a:pPr>
            <a:r>
              <a:rPr lang="en-US" altLang="en-US"/>
              <a:t>Perhaps this is what is meant when the Bible speaks of humans created </a:t>
            </a:r>
            <a:r>
              <a:rPr lang="en-US" altLang="en-US">
                <a:cs typeface="Times New Roman" pitchFamily="18" charset="0"/>
              </a:rPr>
              <a:t>"</a:t>
            </a:r>
            <a:r>
              <a:rPr lang="en-US" altLang="en-US"/>
              <a:t>in the image of God.</a:t>
            </a:r>
            <a:r>
              <a:rPr lang="en-US" altLang="en-US">
                <a:cs typeface="Times New Roman" pitchFamily="18" charset="0"/>
              </a:rPr>
              <a:t>"</a:t>
            </a:r>
          </a:p>
        </p:txBody>
      </p:sp>
    </p:spTree>
    <p:custDataLst>
      <p:tags r:id="rId1"/>
    </p:custDataLst>
  </p:cSld>
  <p:clrMapOvr>
    <a:masterClrMapping/>
  </p:clrMapOvr>
  <p:transition advTm="284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calcmode="lin" valueType="num">
                                      <p:cBhvr additive="base">
                                        <p:cTn id="7" dur="500" fill="hold"/>
                                        <p:tgtEl>
                                          <p:spTgt spid="76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8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6803">
                                            <p:txEl>
                                              <p:pRg st="1" end="1"/>
                                            </p:txEl>
                                          </p:spTgt>
                                        </p:tgtEl>
                                        <p:attrNameLst>
                                          <p:attrName>style.visibility</p:attrName>
                                        </p:attrNameLst>
                                      </p:cBhvr>
                                      <p:to>
                                        <p:strVal val="visible"/>
                                      </p:to>
                                    </p:set>
                                    <p:anim calcmode="lin" valueType="num">
                                      <p:cBhvr additive="base">
                                        <p:cTn id="13" dur="500" fill="hold"/>
                                        <p:tgtEl>
                                          <p:spTgt spid="768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68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6803">
                                            <p:txEl>
                                              <p:pRg st="2" end="2"/>
                                            </p:txEl>
                                          </p:spTgt>
                                        </p:tgtEl>
                                        <p:attrNameLst>
                                          <p:attrName>style.visibility</p:attrName>
                                        </p:attrNameLst>
                                      </p:cBhvr>
                                      <p:to>
                                        <p:strVal val="visible"/>
                                      </p:to>
                                    </p:set>
                                    <p:anim calcmode="lin" valueType="num">
                                      <p:cBhvr additive="base">
                                        <p:cTn id="19" dur="500" fill="hold"/>
                                        <p:tgtEl>
                                          <p:spTgt spid="768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680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en-US" altLang="en-US"/>
              <a:t>Right &amp; Wrong as a Clue</a:t>
            </a:r>
          </a:p>
        </p:txBody>
      </p:sp>
      <p:sp>
        <p:nvSpPr>
          <p:cNvPr id="23555" name="Rectangle 3"/>
          <p:cNvSpPr>
            <a:spLocks noGrp="1" noChangeArrowheads="1"/>
          </p:cNvSpPr>
          <p:nvPr>
            <p:ph type="body" idx="1"/>
          </p:nvPr>
        </p:nvSpPr>
        <p:spPr>
          <a:xfrm>
            <a:off x="457200" y="1828800"/>
            <a:ext cx="8229600" cy="4724400"/>
          </a:xfrm>
        </p:spPr>
        <p:txBody>
          <a:bodyPr/>
          <a:lstStyle/>
          <a:p>
            <a:pPr>
              <a:lnSpc>
                <a:spcPct val="80000"/>
              </a:lnSpc>
            </a:pPr>
            <a:r>
              <a:rPr lang="en-US" altLang="en-US" sz="2800"/>
              <a:t>The presence of closely similar moral standards among the various human races, religions and ethnic groups suggests that these are not arbitrarily chosen by the societies involved.</a:t>
            </a:r>
          </a:p>
          <a:p>
            <a:pPr>
              <a:lnSpc>
                <a:spcPct val="80000"/>
              </a:lnSpc>
            </a:pPr>
            <a:r>
              <a:rPr lang="en-US" altLang="en-US" sz="2800"/>
              <a:t>The fact that these moral standards are less likely to be obeyed when they are viewed as merely a chance result of evolution or the majority vote of a society, and more likely to be obeyed when they are viewed as having transcendent value, suggests that we are here in contact with something objectively real.</a:t>
            </a:r>
          </a:p>
          <a:p>
            <a:pPr>
              <a:lnSpc>
                <a:spcPct val="80000"/>
              </a:lnSpc>
            </a:pPr>
            <a:r>
              <a:rPr lang="en-US" altLang="en-US" sz="2800"/>
              <a:t>Perhaps this is another feature in view when the Bible speaks of humans created </a:t>
            </a:r>
            <a:r>
              <a:rPr lang="en-US" altLang="en-US" sz="2800">
                <a:cs typeface="Times New Roman" pitchFamily="18" charset="0"/>
              </a:rPr>
              <a:t>"</a:t>
            </a:r>
            <a:r>
              <a:rPr lang="en-US" altLang="en-US" sz="2800"/>
              <a:t>in the image of God.</a:t>
            </a:r>
            <a:r>
              <a:rPr lang="en-US" altLang="en-US" sz="2800">
                <a:cs typeface="Times New Roman" pitchFamily="18" charset="0"/>
              </a:rPr>
              <a:t>"</a:t>
            </a:r>
          </a:p>
        </p:txBody>
      </p:sp>
    </p:spTree>
    <p:custDataLst>
      <p:tags r:id="rId1"/>
    </p:custDataLst>
  </p:cSld>
  <p:clrMapOvr>
    <a:masterClrMapping/>
  </p:clrMapOvr>
  <p:transition advTm="474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5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3555">
                                            <p:txEl>
                                              <p:pRg st="1" end="1"/>
                                            </p:txEl>
                                          </p:spTgt>
                                        </p:tgtEl>
                                        <p:attrNameLst>
                                          <p:attrName>style.visibility</p:attrName>
                                        </p:attrNameLst>
                                      </p:cBhvr>
                                      <p:to>
                                        <p:strVal val="visible"/>
                                      </p:to>
                                    </p:set>
                                    <p:anim calcmode="lin" valueType="num">
                                      <p:cBhvr additive="base">
                                        <p:cTn id="13" dur="500" fill="hold"/>
                                        <p:tgtEl>
                                          <p:spTgt spid="235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3555">
                                            <p:txEl>
                                              <p:pRg st="2" end="2"/>
                                            </p:txEl>
                                          </p:spTgt>
                                        </p:tgtEl>
                                        <p:attrNameLst>
                                          <p:attrName>style.visibility</p:attrName>
                                        </p:attrNameLst>
                                      </p:cBhvr>
                                      <p:to>
                                        <p:strVal val="visible"/>
                                      </p:to>
                                    </p:set>
                                    <p:anim calcmode="lin" valueType="num">
                                      <p:cBhvr additive="base">
                                        <p:cTn id="19" dur="500" fill="hold"/>
                                        <p:tgtEl>
                                          <p:spTgt spid="235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a:t>Conclusions</a:t>
            </a:r>
          </a:p>
        </p:txBody>
      </p:sp>
      <p:sp>
        <p:nvSpPr>
          <p:cNvPr id="24579" name="Rectangle 3"/>
          <p:cNvSpPr>
            <a:spLocks noGrp="1" noChangeArrowheads="1"/>
          </p:cNvSpPr>
          <p:nvPr>
            <p:ph type="body" idx="1"/>
          </p:nvPr>
        </p:nvSpPr>
        <p:spPr/>
        <p:txBody>
          <a:bodyPr/>
          <a:lstStyle/>
          <a:p>
            <a:r>
              <a:rPr lang="en-US" altLang="en-US"/>
              <a:t>We suggest that the argument from causation discussed in Lecture 1 points to an infinite God.  A finite god cannot do anything over an infinite span of time.</a:t>
            </a:r>
          </a:p>
          <a:p>
            <a:r>
              <a:rPr lang="en-US" altLang="en-US"/>
              <a:t>The presence of </a:t>
            </a:r>
            <a:r>
              <a:rPr lang="en-US" altLang="en-US">
                <a:cs typeface="Times New Roman" pitchFamily="18" charset="0"/>
              </a:rPr>
              <a:t>"</a:t>
            </a:r>
            <a:r>
              <a:rPr lang="en-US" altLang="en-US"/>
              <a:t>fine-tuning</a:t>
            </a:r>
            <a:r>
              <a:rPr lang="en-US" altLang="en-US">
                <a:cs typeface="Times New Roman" pitchFamily="18" charset="0"/>
              </a:rPr>
              <a:t>"</a:t>
            </a:r>
            <a:r>
              <a:rPr lang="en-US" altLang="en-US"/>
              <a:t> in inanimate nature and of mind-boggling levels of order in living things points to a God who has intellect.</a:t>
            </a:r>
          </a:p>
        </p:txBody>
      </p:sp>
    </p:spTree>
    <p:custDataLst>
      <p:tags r:id="rId1"/>
    </p:custDataLst>
  </p:cSld>
  <p:clrMapOvr>
    <a:masterClrMapping/>
  </p:clrMapOvr>
  <p:transition advTm="2169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 calcmode="lin" valueType="num">
                                      <p:cBhvr additive="base">
                                        <p:cTn id="7" dur="5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579">
                                            <p:txEl>
                                              <p:pRg st="1" end="1"/>
                                            </p:txEl>
                                          </p:spTgt>
                                        </p:tgtEl>
                                        <p:attrNameLst>
                                          <p:attrName>style.visibility</p:attrName>
                                        </p:attrNameLst>
                                      </p:cBhvr>
                                      <p:to>
                                        <p:strVal val="visible"/>
                                      </p:to>
                                    </p:set>
                                    <p:anim calcmode="lin" valueType="num">
                                      <p:cBhvr additive="base">
                                        <p:cTn id="13" dur="5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457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p:txBody>
          <a:bodyPr/>
          <a:lstStyle/>
          <a:p>
            <a:r>
              <a:rPr lang="en-US" altLang="en-US"/>
              <a:t>Conclusions</a:t>
            </a:r>
          </a:p>
        </p:txBody>
      </p:sp>
      <p:sp>
        <p:nvSpPr>
          <p:cNvPr id="77827" name="Rectangle 3"/>
          <p:cNvSpPr>
            <a:spLocks noGrp="1" noChangeArrowheads="1"/>
          </p:cNvSpPr>
          <p:nvPr>
            <p:ph type="body" idx="1"/>
          </p:nvPr>
        </p:nvSpPr>
        <p:spPr>
          <a:xfrm>
            <a:off x="457200" y="1828800"/>
            <a:ext cx="8229600" cy="4648200"/>
          </a:xfrm>
        </p:spPr>
        <p:txBody>
          <a:bodyPr/>
          <a:lstStyle/>
          <a:p>
            <a:pPr>
              <a:lnSpc>
                <a:spcPct val="90000"/>
              </a:lnSpc>
            </a:pPr>
            <a:r>
              <a:rPr lang="en-US" altLang="en-US"/>
              <a:t>The presence of consciousness and initiative in mankind (as distinct from machines) points to a personal Creator who also has these attributes.</a:t>
            </a:r>
          </a:p>
          <a:p>
            <a:pPr>
              <a:lnSpc>
                <a:spcPct val="90000"/>
              </a:lnSpc>
            </a:pPr>
            <a:r>
              <a:rPr lang="en-US" altLang="en-US"/>
              <a:t>The presence of similar moral standards in the diverse human populations on earth points to a personal God who has implanted within us a standard of behavior that reflects his own desires for mankind and something of his own nature.</a:t>
            </a:r>
          </a:p>
        </p:txBody>
      </p:sp>
    </p:spTree>
    <p:custDataLst>
      <p:tags r:id="rId1"/>
    </p:custDataLst>
  </p:cSld>
  <p:clrMapOvr>
    <a:masterClrMapping/>
  </p:clrMapOvr>
  <p:transition advTm="3328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4"/>
          <p:cNvSpPr>
            <a:spLocks noGrp="1" noChangeArrowheads="1"/>
          </p:cNvSpPr>
          <p:nvPr>
            <p:ph type="ctrTitle"/>
          </p:nvPr>
        </p:nvSpPr>
        <p:spPr/>
        <p:txBody>
          <a:bodyPr/>
          <a:lstStyle/>
          <a:p>
            <a:r>
              <a:rPr lang="en-US" altLang="en-US"/>
              <a:t>Why Believe the Bible?</a:t>
            </a:r>
          </a:p>
        </p:txBody>
      </p:sp>
      <p:sp>
        <p:nvSpPr>
          <p:cNvPr id="25605" name="Rectangle 5"/>
          <p:cNvSpPr>
            <a:spLocks noGrp="1" noChangeArrowheads="1"/>
          </p:cNvSpPr>
          <p:nvPr>
            <p:ph type="subTitle" idx="1"/>
          </p:nvPr>
        </p:nvSpPr>
        <p:spPr/>
        <p:txBody>
          <a:bodyPr/>
          <a:lstStyle/>
          <a:p>
            <a:r>
              <a:rPr lang="en-US" altLang="en-US"/>
              <a:t>Lecture 3</a:t>
            </a:r>
          </a:p>
        </p:txBody>
      </p:sp>
      <p:pic>
        <p:nvPicPr>
          <p:cNvPr id="25606" name="Picture 6" descr="faith0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3721100"/>
            <a:ext cx="3800475"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Tm="64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04"/>
                                        </p:tgtEl>
                                        <p:attrNameLst>
                                          <p:attrName>style.visibility</p:attrName>
                                        </p:attrNameLst>
                                      </p:cBhvr>
                                      <p:to>
                                        <p:strVal val="visible"/>
                                      </p:to>
                                    </p:set>
                                    <p:anim calcmode="lin" valueType="num">
                                      <p:cBhvr>
                                        <p:cTn id="7" dur="500" fill="hold"/>
                                        <p:tgtEl>
                                          <p:spTgt spid="25604"/>
                                        </p:tgtEl>
                                        <p:attrNameLst>
                                          <p:attrName>ppt_w</p:attrName>
                                        </p:attrNameLst>
                                      </p:cBhvr>
                                      <p:tavLst>
                                        <p:tav tm="0">
                                          <p:val>
                                            <p:fltVal val="0"/>
                                          </p:val>
                                        </p:tav>
                                        <p:tav tm="100000">
                                          <p:val>
                                            <p:strVal val="#ppt_w"/>
                                          </p:val>
                                        </p:tav>
                                      </p:tavLst>
                                    </p:anim>
                                    <p:anim calcmode="lin" valueType="num">
                                      <p:cBhvr>
                                        <p:cTn id="8" dur="500" fill="hold"/>
                                        <p:tgtEl>
                                          <p:spTgt spid="2560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5605">
                                            <p:txEl>
                                              <p:pRg st="0" end="0"/>
                                            </p:txEl>
                                          </p:spTgt>
                                        </p:tgtEl>
                                        <p:attrNameLst>
                                          <p:attrName>style.visibility</p:attrName>
                                        </p:attrNameLst>
                                      </p:cBhvr>
                                      <p:to>
                                        <p:strVal val="visible"/>
                                      </p:to>
                                    </p:set>
                                    <p:animEffect transition="in" filter="checkerboard(across)">
                                      <p:cBhvr>
                                        <p:cTn id="13" dur="500"/>
                                        <p:tgtEl>
                                          <p:spTgt spid="256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4" grpId="0"/>
      <p:bldP spid="2560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r>
              <a:rPr lang="en-US" altLang="en-US"/>
              <a:t>Introduction</a:t>
            </a:r>
          </a:p>
        </p:txBody>
      </p:sp>
      <p:sp>
        <p:nvSpPr>
          <p:cNvPr id="27651" name="Rectangle 3"/>
          <p:cNvSpPr>
            <a:spLocks noGrp="1" noChangeArrowheads="1"/>
          </p:cNvSpPr>
          <p:nvPr>
            <p:ph type="body" idx="1"/>
          </p:nvPr>
        </p:nvSpPr>
        <p:spPr/>
        <p:txBody>
          <a:bodyPr/>
          <a:lstStyle/>
          <a:p>
            <a:r>
              <a:rPr lang="en-US" altLang="en-US"/>
              <a:t>If there is an infinite, personal God out there who has designed and made the universe and the life in it, has he communicated with us?</a:t>
            </a:r>
          </a:p>
          <a:p>
            <a:r>
              <a:rPr lang="en-US" altLang="en-US"/>
              <a:t>The Bible claims he has, and that the Bible itself is the text of this communication.</a:t>
            </a:r>
          </a:p>
          <a:p>
            <a:r>
              <a:rPr lang="en-US" altLang="en-US"/>
              <a:t>What is more, the Bible provides evidence that this is not just an empty claim.</a:t>
            </a:r>
          </a:p>
        </p:txBody>
      </p:sp>
    </p:spTree>
    <p:custDataLst>
      <p:tags r:id="rId1"/>
    </p:custDataLst>
  </p:cSld>
  <p:clrMapOvr>
    <a:masterClrMapping/>
  </p:clrMapOvr>
  <p:transition advTm="232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additive="base">
                                        <p:cTn id="7" dur="5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6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51">
                                            <p:txEl>
                                              <p:pRg st="1" end="1"/>
                                            </p:txEl>
                                          </p:spTgt>
                                        </p:tgtEl>
                                        <p:attrNameLst>
                                          <p:attrName>style.visibility</p:attrName>
                                        </p:attrNameLst>
                                      </p:cBhvr>
                                      <p:to>
                                        <p:strVal val="visible"/>
                                      </p:to>
                                    </p:set>
                                    <p:anim calcmode="lin" valueType="num">
                                      <p:cBhvr additive="base">
                                        <p:cTn id="13" dur="5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6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51">
                                            <p:txEl>
                                              <p:pRg st="2" end="2"/>
                                            </p:txEl>
                                          </p:spTgt>
                                        </p:tgtEl>
                                        <p:attrNameLst>
                                          <p:attrName>style.visibility</p:attrName>
                                        </p:attrNameLst>
                                      </p:cBhvr>
                                      <p:to>
                                        <p:strVal val="visible"/>
                                      </p:to>
                                    </p:set>
                                    <p:anim calcmode="lin" valueType="num">
                                      <p:cBhvr additive="base">
                                        <p:cTn id="19" dur="5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6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a:t>Pre-Knowledge of Science</a:t>
            </a:r>
          </a:p>
        </p:txBody>
      </p:sp>
      <p:sp>
        <p:nvSpPr>
          <p:cNvPr id="28675" name="Rectangle 3"/>
          <p:cNvSpPr>
            <a:spLocks noGrp="1" noChangeArrowheads="1"/>
          </p:cNvSpPr>
          <p:nvPr>
            <p:ph type="body" idx="1"/>
          </p:nvPr>
        </p:nvSpPr>
        <p:spPr/>
        <p:txBody>
          <a:bodyPr/>
          <a:lstStyle/>
          <a:p>
            <a:r>
              <a:rPr lang="en-US" altLang="en-US"/>
              <a:t>The Bible indicates that the universe had a beginning.</a:t>
            </a:r>
          </a:p>
          <a:p>
            <a:r>
              <a:rPr lang="en-US" altLang="en-US"/>
              <a:t>The creation account of Genesis 1, though frequently misinterpreted, is consistent with modern scientific evidence on the origin and early history of our planet Earth.</a:t>
            </a:r>
          </a:p>
        </p:txBody>
      </p:sp>
    </p:spTree>
    <p:custDataLst>
      <p:tags r:id="rId1"/>
    </p:custDataLst>
  </p:cSld>
  <p:clrMapOvr>
    <a:masterClrMapping/>
  </p:clrMapOvr>
  <p:transition advTm="189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 calcmode="lin" valueType="num">
                                      <p:cBhvr additive="base">
                                        <p:cTn id="7" dur="5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675">
                                            <p:txEl>
                                              <p:pRg st="1" end="1"/>
                                            </p:txEl>
                                          </p:spTgt>
                                        </p:tgtEl>
                                        <p:attrNameLst>
                                          <p:attrName>style.visibility</p:attrName>
                                        </p:attrNameLst>
                                      </p:cBhvr>
                                      <p:to>
                                        <p:strVal val="visible"/>
                                      </p:to>
                                    </p:set>
                                    <p:anim calcmode="lin" valueType="num">
                                      <p:cBhvr additive="base">
                                        <p:cTn id="13" dur="5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6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p:txBody>
          <a:bodyPr/>
          <a:lstStyle/>
          <a:p>
            <a:r>
              <a:rPr lang="en-US" altLang="en-US"/>
              <a:t>Genesis 1 &amp; the Origin of Earth</a:t>
            </a:r>
          </a:p>
        </p:txBody>
      </p:sp>
      <p:sp>
        <p:nvSpPr>
          <p:cNvPr id="78851" name="Rectangle 3"/>
          <p:cNvSpPr>
            <a:spLocks noGrp="1" noChangeArrowheads="1"/>
          </p:cNvSpPr>
          <p:nvPr>
            <p:ph type="body" idx="1"/>
          </p:nvPr>
        </p:nvSpPr>
        <p:spPr/>
        <p:txBody>
          <a:bodyPr/>
          <a:lstStyle/>
          <a:p>
            <a:r>
              <a:rPr lang="en-US" altLang="en-US" sz="2800"/>
              <a:t>The earth was originally formless &amp; empty.</a:t>
            </a:r>
          </a:p>
          <a:p>
            <a:r>
              <a:rPr lang="en-US" altLang="en-US" sz="2800"/>
              <a:t>It was first dark and then became light.</a:t>
            </a:r>
          </a:p>
          <a:p>
            <a:r>
              <a:rPr lang="en-US" altLang="en-US" sz="2800"/>
              <a:t>The atmosphere &amp; oceans came from within (see Job 38:8-9).</a:t>
            </a:r>
          </a:p>
          <a:p>
            <a:r>
              <a:rPr lang="en-US" altLang="en-US" sz="2800"/>
              <a:t>The formation of continents produced a separation of land &amp; sea.</a:t>
            </a:r>
          </a:p>
          <a:p>
            <a:r>
              <a:rPr lang="en-US" altLang="en-US" sz="2800"/>
              <a:t>Vegetation came before clear sky &amp; animals.</a:t>
            </a:r>
          </a:p>
          <a:p>
            <a:r>
              <a:rPr lang="en-US" altLang="en-US" sz="2800"/>
              <a:t>Man came last, after his environment was ready.</a:t>
            </a:r>
          </a:p>
        </p:txBody>
      </p:sp>
    </p:spTree>
    <p:custDataLst>
      <p:tags r:id="rId1"/>
    </p:custDataLst>
  </p:cSld>
  <p:clrMapOvr>
    <a:masterClrMapping/>
  </p:clrMapOvr>
  <p:transition advTm="370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 calcmode="lin" valueType="num">
                                      <p:cBhvr additive="base">
                                        <p:cTn id="7" dur="500" fill="hold"/>
                                        <p:tgtEl>
                                          <p:spTgt spid="788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88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8851">
                                            <p:txEl>
                                              <p:pRg st="1" end="1"/>
                                            </p:txEl>
                                          </p:spTgt>
                                        </p:tgtEl>
                                        <p:attrNameLst>
                                          <p:attrName>style.visibility</p:attrName>
                                        </p:attrNameLst>
                                      </p:cBhvr>
                                      <p:to>
                                        <p:strVal val="visible"/>
                                      </p:to>
                                    </p:set>
                                    <p:anim calcmode="lin" valueType="num">
                                      <p:cBhvr additive="base">
                                        <p:cTn id="13" dur="500" fill="hold"/>
                                        <p:tgtEl>
                                          <p:spTgt spid="788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88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8851">
                                            <p:txEl>
                                              <p:pRg st="2" end="2"/>
                                            </p:txEl>
                                          </p:spTgt>
                                        </p:tgtEl>
                                        <p:attrNameLst>
                                          <p:attrName>style.visibility</p:attrName>
                                        </p:attrNameLst>
                                      </p:cBhvr>
                                      <p:to>
                                        <p:strVal val="visible"/>
                                      </p:to>
                                    </p:set>
                                    <p:anim calcmode="lin" valueType="num">
                                      <p:cBhvr additive="base">
                                        <p:cTn id="19" dur="500" fill="hold"/>
                                        <p:tgtEl>
                                          <p:spTgt spid="788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88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8851">
                                            <p:txEl>
                                              <p:pRg st="3" end="3"/>
                                            </p:txEl>
                                          </p:spTgt>
                                        </p:tgtEl>
                                        <p:attrNameLst>
                                          <p:attrName>style.visibility</p:attrName>
                                        </p:attrNameLst>
                                      </p:cBhvr>
                                      <p:to>
                                        <p:strVal val="visible"/>
                                      </p:to>
                                    </p:set>
                                    <p:anim calcmode="lin" valueType="num">
                                      <p:cBhvr additive="base">
                                        <p:cTn id="25" dur="500" fill="hold"/>
                                        <p:tgtEl>
                                          <p:spTgt spid="788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88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8851">
                                            <p:txEl>
                                              <p:pRg st="4" end="4"/>
                                            </p:txEl>
                                          </p:spTgt>
                                        </p:tgtEl>
                                        <p:attrNameLst>
                                          <p:attrName>style.visibility</p:attrName>
                                        </p:attrNameLst>
                                      </p:cBhvr>
                                      <p:to>
                                        <p:strVal val="visible"/>
                                      </p:to>
                                    </p:set>
                                    <p:anim calcmode="lin" valueType="num">
                                      <p:cBhvr additive="base">
                                        <p:cTn id="31" dur="500" fill="hold"/>
                                        <p:tgtEl>
                                          <p:spTgt spid="788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88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8851">
                                            <p:txEl>
                                              <p:pRg st="5" end="5"/>
                                            </p:txEl>
                                          </p:spTgt>
                                        </p:tgtEl>
                                        <p:attrNameLst>
                                          <p:attrName>style.visibility</p:attrName>
                                        </p:attrNameLst>
                                      </p:cBhvr>
                                      <p:to>
                                        <p:strVal val="visible"/>
                                      </p:to>
                                    </p:set>
                                    <p:anim calcmode="lin" valueType="num">
                                      <p:cBhvr additive="base">
                                        <p:cTn id="37" dur="500" fill="hold"/>
                                        <p:tgtEl>
                                          <p:spTgt spid="788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885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t>Astronomy &amp; the Bible</a:t>
            </a:r>
          </a:p>
        </p:txBody>
      </p:sp>
      <p:sp>
        <p:nvSpPr>
          <p:cNvPr id="79875" name="Rectangle 3"/>
          <p:cNvSpPr>
            <a:spLocks noGrp="1" noChangeArrowheads="1"/>
          </p:cNvSpPr>
          <p:nvPr>
            <p:ph type="body" idx="1"/>
          </p:nvPr>
        </p:nvSpPr>
        <p:spPr>
          <a:xfrm>
            <a:off x="457200" y="1828800"/>
            <a:ext cx="8229600" cy="5029200"/>
          </a:xfrm>
        </p:spPr>
        <p:txBody>
          <a:bodyPr/>
          <a:lstStyle/>
          <a:p>
            <a:pPr>
              <a:buFont typeface="Wingdings" pitchFamily="2" charset="2"/>
              <a:buNone/>
            </a:pPr>
            <a:r>
              <a:rPr lang="en-US" altLang="en-US"/>
              <a:t>The Bible pictures: </a:t>
            </a:r>
          </a:p>
          <a:p>
            <a:r>
              <a:rPr lang="en-US" altLang="en-US"/>
              <a:t>…an enormously large universe, so big that it would be a surprise that God cares about individuals.</a:t>
            </a:r>
          </a:p>
          <a:p>
            <a:r>
              <a:rPr lang="en-US" altLang="en-US"/>
              <a:t>…an uncountable number of stars.</a:t>
            </a:r>
          </a:p>
          <a:p>
            <a:r>
              <a:rPr lang="en-US" altLang="en-US"/>
              <a:t>…a round earth which hangs upon nothing.</a:t>
            </a:r>
          </a:p>
          <a:p>
            <a:pPr>
              <a:buFont typeface="Wingdings" pitchFamily="2" charset="2"/>
              <a:buNone/>
            </a:pPr>
            <a:r>
              <a:rPr lang="en-US" altLang="en-US"/>
              <a:t>All these ideas were rarely believed when the Bible was written, but are obviously true now. How did the Bible get these things right?</a:t>
            </a:r>
          </a:p>
        </p:txBody>
      </p:sp>
    </p:spTree>
    <p:custDataLst>
      <p:tags r:id="rId1"/>
    </p:custDataLst>
  </p:cSld>
  <p:clrMapOvr>
    <a:masterClrMapping/>
  </p:clrMapOvr>
  <p:transition advTm="3679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additive="base">
                                        <p:cTn id="13" dur="500" fill="hold"/>
                                        <p:tgtEl>
                                          <p:spTgt spid="798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98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9875">
                                            <p:txEl>
                                              <p:pRg st="2" end="2"/>
                                            </p:txEl>
                                          </p:spTgt>
                                        </p:tgtEl>
                                        <p:attrNameLst>
                                          <p:attrName>style.visibility</p:attrName>
                                        </p:attrNameLst>
                                      </p:cBhvr>
                                      <p:to>
                                        <p:strVal val="visible"/>
                                      </p:to>
                                    </p:set>
                                    <p:anim calcmode="lin" valueType="num">
                                      <p:cBhvr additive="base">
                                        <p:cTn id="19" dur="500" fill="hold"/>
                                        <p:tgtEl>
                                          <p:spTgt spid="798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98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9875">
                                            <p:txEl>
                                              <p:pRg st="3" end="3"/>
                                            </p:txEl>
                                          </p:spTgt>
                                        </p:tgtEl>
                                        <p:attrNameLst>
                                          <p:attrName>style.visibility</p:attrName>
                                        </p:attrNameLst>
                                      </p:cBhvr>
                                      <p:to>
                                        <p:strVal val="visible"/>
                                      </p:to>
                                    </p:set>
                                    <p:anim calcmode="lin" valueType="num">
                                      <p:cBhvr additive="base">
                                        <p:cTn id="25" dur="500" fill="hold"/>
                                        <p:tgtEl>
                                          <p:spTgt spid="7987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987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9875">
                                            <p:txEl>
                                              <p:pRg st="4" end="4"/>
                                            </p:txEl>
                                          </p:spTgt>
                                        </p:tgtEl>
                                        <p:attrNameLst>
                                          <p:attrName>style.visibility</p:attrName>
                                        </p:attrNameLst>
                                      </p:cBhvr>
                                      <p:to>
                                        <p:strVal val="visible"/>
                                      </p:to>
                                    </p:set>
                                    <p:anim calcmode="lin" valueType="num">
                                      <p:cBhvr additive="base">
                                        <p:cTn id="31" dur="500" fill="hold"/>
                                        <p:tgtEl>
                                          <p:spTgt spid="7987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987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en-US" altLang="en-US"/>
              <a:t>Introduction</a:t>
            </a:r>
          </a:p>
        </p:txBody>
      </p:sp>
      <p:sp>
        <p:nvSpPr>
          <p:cNvPr id="13315" name="Rectangle 3"/>
          <p:cNvSpPr>
            <a:spLocks noGrp="1" noChangeArrowheads="1"/>
          </p:cNvSpPr>
          <p:nvPr>
            <p:ph type="body" idx="1"/>
          </p:nvPr>
        </p:nvSpPr>
        <p:spPr/>
        <p:txBody>
          <a:bodyPr/>
          <a:lstStyle/>
          <a:p>
            <a:r>
              <a:rPr lang="en-US" altLang="en-US"/>
              <a:t>The most important question any of us can consider.</a:t>
            </a:r>
          </a:p>
          <a:p>
            <a:r>
              <a:rPr lang="en-US" altLang="en-US"/>
              <a:t>Is there a God?</a:t>
            </a:r>
          </a:p>
          <a:p>
            <a:r>
              <a:rPr lang="en-US" altLang="en-US"/>
              <a:t>I suggest there is strong empirical evidence from science pointing to the existence of such a being.</a:t>
            </a:r>
          </a:p>
        </p:txBody>
      </p:sp>
    </p:spTree>
    <p:custDataLst>
      <p:tags r:id="rId1"/>
    </p:custDataLst>
  </p:cSld>
  <p:clrMapOvr>
    <a:masterClrMapping/>
  </p:clrMapOvr>
  <p:transition advTm="154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additive="base">
                                        <p:cTn id="7" dur="5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315">
                                            <p:txEl>
                                              <p:pRg st="1" end="1"/>
                                            </p:txEl>
                                          </p:spTgt>
                                        </p:tgtEl>
                                        <p:attrNameLst>
                                          <p:attrName>style.visibility</p:attrName>
                                        </p:attrNameLst>
                                      </p:cBhvr>
                                      <p:to>
                                        <p:strVal val="visible"/>
                                      </p:to>
                                    </p:set>
                                    <p:anim calcmode="lin" valueType="num">
                                      <p:cBhvr additive="base">
                                        <p:cTn id="13" dur="5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3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315">
                                            <p:txEl>
                                              <p:pRg st="2" end="2"/>
                                            </p:txEl>
                                          </p:spTgt>
                                        </p:tgtEl>
                                        <p:attrNameLst>
                                          <p:attrName>style.visibility</p:attrName>
                                        </p:attrNameLst>
                                      </p:cBhvr>
                                      <p:to>
                                        <p:strVal val="visible"/>
                                      </p:to>
                                    </p:set>
                                    <p:anim calcmode="lin" valueType="num">
                                      <p:cBhvr additive="base">
                                        <p:cTn id="19" dur="5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31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ltLang="en-US"/>
              <a:t>Bible Medicine</a:t>
            </a:r>
          </a:p>
        </p:txBody>
      </p:sp>
      <p:sp>
        <p:nvSpPr>
          <p:cNvPr id="80899" name="Rectangle 3"/>
          <p:cNvSpPr>
            <a:spLocks noGrp="1" noChangeArrowheads="1"/>
          </p:cNvSpPr>
          <p:nvPr>
            <p:ph type="body" idx="1"/>
          </p:nvPr>
        </p:nvSpPr>
        <p:spPr/>
        <p:txBody>
          <a:bodyPr/>
          <a:lstStyle/>
          <a:p>
            <a:r>
              <a:rPr lang="en-US" altLang="en-US"/>
              <a:t>Biblical medicine is striking in its concern for good diet, cleanliness, and quarantine, in contrast to so many ancient works of religion and medicine.</a:t>
            </a:r>
          </a:p>
          <a:p>
            <a:r>
              <a:rPr lang="en-US" altLang="en-US"/>
              <a:t>It even specifies that the circumcision operation on baby boys should take place on the 8</a:t>
            </a:r>
            <a:r>
              <a:rPr lang="en-US" altLang="en-US" baseline="30000"/>
              <a:t>th</a:t>
            </a:r>
            <a:r>
              <a:rPr lang="en-US" altLang="en-US"/>
              <a:t> day of life, which turns out to be the safest time for such an operation!</a:t>
            </a:r>
          </a:p>
        </p:txBody>
      </p:sp>
    </p:spTree>
    <p:custDataLst>
      <p:tags r:id="rId1"/>
    </p:custDataLst>
  </p:cSld>
  <p:clrMapOvr>
    <a:masterClrMapping/>
  </p:clrMapOvr>
  <p:transition advTm="361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additive="base">
                                        <p:cTn id="7"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8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additive="base">
                                        <p:cTn id="13"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altLang="en-US"/>
              <a:t>Fulfilled Prophecy</a:t>
            </a:r>
          </a:p>
        </p:txBody>
      </p:sp>
      <p:sp>
        <p:nvSpPr>
          <p:cNvPr id="29699" name="Rectangle 3"/>
          <p:cNvSpPr>
            <a:spLocks noGrp="1" noChangeArrowheads="1"/>
          </p:cNvSpPr>
          <p:nvPr>
            <p:ph type="body" idx="1"/>
          </p:nvPr>
        </p:nvSpPr>
        <p:spPr/>
        <p:txBody>
          <a:bodyPr/>
          <a:lstStyle/>
          <a:p>
            <a:r>
              <a:rPr lang="en-US" altLang="en-US"/>
              <a:t>The Bible prophets were spokesmen sent from God.  One of the ways in which their messages were validated was by short-term predictions which consistently came true.</a:t>
            </a:r>
          </a:p>
          <a:p>
            <a:r>
              <a:rPr lang="en-US" altLang="en-US"/>
              <a:t>For us in modern times, an even stronger evidence is that they also made long-term predictions which came true, sometimes centuries after the prophet had died.</a:t>
            </a:r>
          </a:p>
        </p:txBody>
      </p:sp>
    </p:spTree>
    <p:custDataLst>
      <p:tags r:id="rId1"/>
    </p:custDataLst>
  </p:cSld>
  <p:clrMapOvr>
    <a:masterClrMapping/>
  </p:clrMapOvr>
  <p:transition advTm="388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699">
                                            <p:txEl>
                                              <p:pRg st="0" end="0"/>
                                            </p:txEl>
                                          </p:spTgt>
                                        </p:tgtEl>
                                        <p:attrNameLst>
                                          <p:attrName>style.visibility</p:attrName>
                                        </p:attrNameLst>
                                      </p:cBhvr>
                                      <p:to>
                                        <p:strVal val="visible"/>
                                      </p:to>
                                    </p:set>
                                    <p:anim calcmode="lin" valueType="num">
                                      <p:cBhvr additive="base">
                                        <p:cTn id="7" dur="500" fill="hold"/>
                                        <p:tgtEl>
                                          <p:spTgt spid="29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6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699">
                                            <p:txEl>
                                              <p:pRg st="1" end="1"/>
                                            </p:txEl>
                                          </p:spTgt>
                                        </p:tgtEl>
                                        <p:attrNameLst>
                                          <p:attrName>style.visibility</p:attrName>
                                        </p:attrNameLst>
                                      </p:cBhvr>
                                      <p:to>
                                        <p:strVal val="visible"/>
                                      </p:to>
                                    </p:set>
                                    <p:anim calcmode="lin" valueType="num">
                                      <p:cBhvr additive="base">
                                        <p:cTn id="13" dur="500" fill="hold"/>
                                        <p:tgtEl>
                                          <p:spTgt spid="296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69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a:t>Twin-City Prophecies</a:t>
            </a:r>
          </a:p>
        </p:txBody>
      </p:sp>
      <p:sp>
        <p:nvSpPr>
          <p:cNvPr id="81923" name="Rectangle 3"/>
          <p:cNvSpPr>
            <a:spLocks noGrp="1" noChangeArrowheads="1"/>
          </p:cNvSpPr>
          <p:nvPr>
            <p:ph type="body" idx="1"/>
          </p:nvPr>
        </p:nvSpPr>
        <p:spPr/>
        <p:txBody>
          <a:bodyPr/>
          <a:lstStyle/>
          <a:p>
            <a:pPr>
              <a:lnSpc>
                <a:spcPct val="90000"/>
              </a:lnSpc>
            </a:pPr>
            <a:r>
              <a:rPr lang="en-US" altLang="en-US"/>
              <a:t>Various cities among the nations around Israel form an excellent test for this.</a:t>
            </a:r>
          </a:p>
          <a:p>
            <a:pPr>
              <a:lnSpc>
                <a:spcPct val="90000"/>
              </a:lnSpc>
            </a:pPr>
            <a:r>
              <a:rPr lang="en-US" altLang="en-US"/>
              <a:t>One investigator has looked at a number of significant ancient cities, pairing those which are similar:</a:t>
            </a:r>
          </a:p>
          <a:p>
            <a:pPr lvl="1">
              <a:lnSpc>
                <a:spcPct val="90000"/>
              </a:lnSpc>
            </a:pPr>
            <a:r>
              <a:rPr lang="en-US" altLang="en-US"/>
              <a:t>The Egyptian capitals Memphis &amp; Thebes</a:t>
            </a:r>
          </a:p>
          <a:p>
            <a:pPr lvl="1">
              <a:lnSpc>
                <a:spcPct val="90000"/>
              </a:lnSpc>
            </a:pPr>
            <a:r>
              <a:rPr lang="en-US" altLang="en-US"/>
              <a:t>The Phoenician seaports Tyre &amp; Sidon</a:t>
            </a:r>
          </a:p>
          <a:p>
            <a:pPr lvl="1">
              <a:lnSpc>
                <a:spcPct val="90000"/>
              </a:lnSpc>
            </a:pPr>
            <a:r>
              <a:rPr lang="en-US" altLang="en-US"/>
              <a:t>The Philistine cities Ashkelon &amp; Ekron</a:t>
            </a:r>
          </a:p>
          <a:p>
            <a:pPr lvl="1">
              <a:lnSpc>
                <a:spcPct val="90000"/>
              </a:lnSpc>
            </a:pPr>
            <a:r>
              <a:rPr lang="en-US" altLang="en-US"/>
              <a:t>The imperial capitals Babylon &amp; Nineveh</a:t>
            </a:r>
          </a:p>
        </p:txBody>
      </p:sp>
    </p:spTree>
    <p:custDataLst>
      <p:tags r:id="rId1"/>
    </p:custDataLst>
  </p:cSld>
  <p:clrMapOvr>
    <a:masterClrMapping/>
  </p:clrMapOvr>
  <p:transition advTm="783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5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1923">
                                            <p:txEl>
                                              <p:pRg st="1" end="1"/>
                                            </p:txEl>
                                          </p:spTgt>
                                        </p:tgtEl>
                                        <p:attrNameLst>
                                          <p:attrName>style.visibility</p:attrName>
                                        </p:attrNameLst>
                                      </p:cBhvr>
                                      <p:to>
                                        <p:strVal val="visible"/>
                                      </p:to>
                                    </p:set>
                                    <p:anim calcmode="lin" valueType="num">
                                      <p:cBhvr additive="base">
                                        <p:cTn id="13" dur="5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1923">
                                            <p:txEl>
                                              <p:pRg st="2" end="2"/>
                                            </p:txEl>
                                          </p:spTgt>
                                        </p:tgtEl>
                                        <p:attrNameLst>
                                          <p:attrName>style.visibility</p:attrName>
                                        </p:attrNameLst>
                                      </p:cBhvr>
                                      <p:to>
                                        <p:strVal val="visible"/>
                                      </p:to>
                                    </p:set>
                                    <p:anim calcmode="lin" valueType="num">
                                      <p:cBhvr additive="base">
                                        <p:cTn id="19" dur="5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1923">
                                            <p:txEl>
                                              <p:pRg st="3" end="3"/>
                                            </p:txEl>
                                          </p:spTgt>
                                        </p:tgtEl>
                                        <p:attrNameLst>
                                          <p:attrName>style.visibility</p:attrName>
                                        </p:attrNameLst>
                                      </p:cBhvr>
                                      <p:to>
                                        <p:strVal val="visible"/>
                                      </p:to>
                                    </p:set>
                                    <p:anim calcmode="lin" valueType="num">
                                      <p:cBhvr additive="base">
                                        <p:cTn id="25" dur="5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19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1923">
                                            <p:txEl>
                                              <p:pRg st="4" end="4"/>
                                            </p:txEl>
                                          </p:spTgt>
                                        </p:tgtEl>
                                        <p:attrNameLst>
                                          <p:attrName>style.visibility</p:attrName>
                                        </p:attrNameLst>
                                      </p:cBhvr>
                                      <p:to>
                                        <p:strVal val="visible"/>
                                      </p:to>
                                    </p:set>
                                    <p:anim calcmode="lin" valueType="num">
                                      <p:cBhvr additive="base">
                                        <p:cTn id="31" dur="500" fill="hold"/>
                                        <p:tgtEl>
                                          <p:spTgt spid="819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192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1923">
                                            <p:txEl>
                                              <p:pRg st="5" end="5"/>
                                            </p:txEl>
                                          </p:spTgt>
                                        </p:tgtEl>
                                        <p:attrNameLst>
                                          <p:attrName>style.visibility</p:attrName>
                                        </p:attrNameLst>
                                      </p:cBhvr>
                                      <p:to>
                                        <p:strVal val="visible"/>
                                      </p:to>
                                    </p:set>
                                    <p:anim calcmode="lin" valueType="num">
                                      <p:cBhvr additive="base">
                                        <p:cTn id="37" dur="500" fill="hold"/>
                                        <p:tgtEl>
                                          <p:spTgt spid="8192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192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n-US" altLang="en-US"/>
              <a:t>Memphis &amp; Thebes</a:t>
            </a:r>
          </a:p>
        </p:txBody>
      </p:sp>
      <p:sp>
        <p:nvSpPr>
          <p:cNvPr id="82947" name="Rectangle 3"/>
          <p:cNvSpPr>
            <a:spLocks noGrp="1" noChangeArrowheads="1"/>
          </p:cNvSpPr>
          <p:nvPr>
            <p:ph type="body" idx="1"/>
          </p:nvPr>
        </p:nvSpPr>
        <p:spPr/>
        <p:txBody>
          <a:bodyPr/>
          <a:lstStyle/>
          <a:p>
            <a:pPr>
              <a:lnSpc>
                <a:spcPct val="80000"/>
              </a:lnSpc>
            </a:pPr>
            <a:r>
              <a:rPr lang="en-US" altLang="en-US" sz="2800"/>
              <a:t>In Ezekiel 30:13-16: </a:t>
            </a:r>
          </a:p>
          <a:p>
            <a:pPr lvl="1">
              <a:lnSpc>
                <a:spcPct val="80000"/>
              </a:lnSpc>
            </a:pPr>
            <a:r>
              <a:rPr lang="en-US" altLang="en-US" sz="2400"/>
              <a:t>Memphis would have its idols destroyed;</a:t>
            </a:r>
          </a:p>
          <a:p>
            <a:pPr lvl="1">
              <a:lnSpc>
                <a:spcPct val="80000"/>
              </a:lnSpc>
            </a:pPr>
            <a:r>
              <a:rPr lang="en-US" altLang="en-US" sz="2400"/>
              <a:t>Thebes, its masses of people.</a:t>
            </a:r>
          </a:p>
          <a:p>
            <a:pPr>
              <a:lnSpc>
                <a:spcPct val="80000"/>
              </a:lnSpc>
            </a:pPr>
            <a:r>
              <a:rPr lang="en-US" altLang="en-US" sz="2800"/>
              <a:t>In fulfillment of these predictions:</a:t>
            </a:r>
          </a:p>
          <a:p>
            <a:pPr lvl="1">
              <a:lnSpc>
                <a:spcPct val="80000"/>
              </a:lnSpc>
            </a:pPr>
            <a:r>
              <a:rPr lang="en-US" altLang="en-US" sz="2400"/>
              <a:t>Memphis was later used by the idol-hating Muslims as a quarry for their capital city Cairo and its idols were destroyed;</a:t>
            </a:r>
          </a:p>
          <a:p>
            <a:pPr lvl="1">
              <a:lnSpc>
                <a:spcPct val="80000"/>
              </a:lnSpc>
            </a:pPr>
            <a:r>
              <a:rPr lang="en-US" altLang="en-US" sz="2400"/>
              <a:t>Thebes was reduced from a large capital city to a series of small villages.</a:t>
            </a:r>
          </a:p>
          <a:p>
            <a:pPr>
              <a:lnSpc>
                <a:spcPct val="80000"/>
              </a:lnSpc>
            </a:pPr>
            <a:r>
              <a:rPr lang="en-US" altLang="en-US" sz="2800"/>
              <a:t>If you reverse the city names, there is no fulfillment.  But there is with the names as they stand.</a:t>
            </a:r>
          </a:p>
        </p:txBody>
      </p:sp>
    </p:spTree>
    <p:custDataLst>
      <p:tags r:id="rId1"/>
    </p:custDataLst>
  </p:cSld>
  <p:clrMapOvr>
    <a:masterClrMapping/>
  </p:clrMapOvr>
  <p:transition advTm="358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2947">
                                            <p:txEl>
                                              <p:pRg st="0" end="0"/>
                                            </p:txEl>
                                          </p:spTgt>
                                        </p:tgtEl>
                                        <p:attrNameLst>
                                          <p:attrName>style.visibility</p:attrName>
                                        </p:attrNameLst>
                                      </p:cBhvr>
                                      <p:to>
                                        <p:strVal val="visible"/>
                                      </p:to>
                                    </p:set>
                                    <p:anim calcmode="lin" valueType="num">
                                      <p:cBhvr additive="base">
                                        <p:cTn id="7" dur="500" fill="hold"/>
                                        <p:tgtEl>
                                          <p:spTgt spid="829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29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2947">
                                            <p:txEl>
                                              <p:pRg st="1" end="1"/>
                                            </p:txEl>
                                          </p:spTgt>
                                        </p:tgtEl>
                                        <p:attrNameLst>
                                          <p:attrName>style.visibility</p:attrName>
                                        </p:attrNameLst>
                                      </p:cBhvr>
                                      <p:to>
                                        <p:strVal val="visible"/>
                                      </p:to>
                                    </p:set>
                                    <p:anim calcmode="lin" valueType="num">
                                      <p:cBhvr additive="base">
                                        <p:cTn id="13" dur="500" fill="hold"/>
                                        <p:tgtEl>
                                          <p:spTgt spid="829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29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2947">
                                            <p:txEl>
                                              <p:pRg st="2" end="2"/>
                                            </p:txEl>
                                          </p:spTgt>
                                        </p:tgtEl>
                                        <p:attrNameLst>
                                          <p:attrName>style.visibility</p:attrName>
                                        </p:attrNameLst>
                                      </p:cBhvr>
                                      <p:to>
                                        <p:strVal val="visible"/>
                                      </p:to>
                                    </p:set>
                                    <p:anim calcmode="lin" valueType="num">
                                      <p:cBhvr additive="base">
                                        <p:cTn id="19" dur="500" fill="hold"/>
                                        <p:tgtEl>
                                          <p:spTgt spid="829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29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2947">
                                            <p:txEl>
                                              <p:pRg st="3" end="3"/>
                                            </p:txEl>
                                          </p:spTgt>
                                        </p:tgtEl>
                                        <p:attrNameLst>
                                          <p:attrName>style.visibility</p:attrName>
                                        </p:attrNameLst>
                                      </p:cBhvr>
                                      <p:to>
                                        <p:strVal val="visible"/>
                                      </p:to>
                                    </p:set>
                                    <p:anim calcmode="lin" valueType="num">
                                      <p:cBhvr additive="base">
                                        <p:cTn id="25" dur="500" fill="hold"/>
                                        <p:tgtEl>
                                          <p:spTgt spid="829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29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2947">
                                            <p:txEl>
                                              <p:pRg st="4" end="4"/>
                                            </p:txEl>
                                          </p:spTgt>
                                        </p:tgtEl>
                                        <p:attrNameLst>
                                          <p:attrName>style.visibility</p:attrName>
                                        </p:attrNameLst>
                                      </p:cBhvr>
                                      <p:to>
                                        <p:strVal val="visible"/>
                                      </p:to>
                                    </p:set>
                                    <p:anim calcmode="lin" valueType="num">
                                      <p:cBhvr additive="base">
                                        <p:cTn id="31" dur="500" fill="hold"/>
                                        <p:tgtEl>
                                          <p:spTgt spid="829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29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2947">
                                            <p:txEl>
                                              <p:pRg st="5" end="5"/>
                                            </p:txEl>
                                          </p:spTgt>
                                        </p:tgtEl>
                                        <p:attrNameLst>
                                          <p:attrName>style.visibility</p:attrName>
                                        </p:attrNameLst>
                                      </p:cBhvr>
                                      <p:to>
                                        <p:strVal val="visible"/>
                                      </p:to>
                                    </p:set>
                                    <p:anim calcmode="lin" valueType="num">
                                      <p:cBhvr additive="base">
                                        <p:cTn id="37" dur="500" fill="hold"/>
                                        <p:tgtEl>
                                          <p:spTgt spid="829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29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2947">
                                            <p:txEl>
                                              <p:pRg st="6" end="6"/>
                                            </p:txEl>
                                          </p:spTgt>
                                        </p:tgtEl>
                                        <p:attrNameLst>
                                          <p:attrName>style.visibility</p:attrName>
                                        </p:attrNameLst>
                                      </p:cBhvr>
                                      <p:to>
                                        <p:strVal val="visible"/>
                                      </p:to>
                                    </p:set>
                                    <p:anim calcmode="lin" valueType="num">
                                      <p:cBhvr additive="base">
                                        <p:cTn id="43" dur="500" fill="hold"/>
                                        <p:tgtEl>
                                          <p:spTgt spid="829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29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lstStyle/>
          <a:p>
            <a:r>
              <a:rPr lang="en-US" altLang="en-US"/>
              <a:t>Tyre &amp; Sidon</a:t>
            </a:r>
          </a:p>
        </p:txBody>
      </p:sp>
      <p:sp>
        <p:nvSpPr>
          <p:cNvPr id="83971" name="Rectangle 3"/>
          <p:cNvSpPr>
            <a:spLocks noGrp="1" noChangeArrowheads="1"/>
          </p:cNvSpPr>
          <p:nvPr>
            <p:ph type="body" idx="1"/>
          </p:nvPr>
        </p:nvSpPr>
        <p:spPr>
          <a:xfrm>
            <a:off x="457200" y="1828800"/>
            <a:ext cx="8229600" cy="5029200"/>
          </a:xfrm>
        </p:spPr>
        <p:txBody>
          <a:bodyPr/>
          <a:lstStyle/>
          <a:p>
            <a:pPr>
              <a:lnSpc>
                <a:spcPct val="80000"/>
              </a:lnSpc>
            </a:pPr>
            <a:r>
              <a:rPr lang="en-US" altLang="en-US" sz="2800"/>
              <a:t>According to the prophet Ezekiel:</a:t>
            </a:r>
          </a:p>
          <a:p>
            <a:pPr lvl="1">
              <a:lnSpc>
                <a:spcPct val="80000"/>
              </a:lnSpc>
            </a:pPr>
            <a:r>
              <a:rPr lang="en-US" altLang="en-US" sz="2400"/>
              <a:t>Tyre was to have its rubble thrown into the sea, its site becoming a place for spreading fishnets, never to be rebuilt (26:1-14);</a:t>
            </a:r>
          </a:p>
          <a:p>
            <a:pPr lvl="1">
              <a:lnSpc>
                <a:spcPct val="80000"/>
              </a:lnSpc>
            </a:pPr>
            <a:r>
              <a:rPr lang="en-US" altLang="en-US" sz="2400"/>
              <a:t>Sidon was to face war &amp; disaster, but nothing was said about abandonment (28:20-23).</a:t>
            </a:r>
          </a:p>
          <a:p>
            <a:pPr>
              <a:lnSpc>
                <a:spcPct val="80000"/>
              </a:lnSpc>
            </a:pPr>
            <a:r>
              <a:rPr lang="en-US" altLang="en-US" sz="2800"/>
              <a:t>In the following centuries:</a:t>
            </a:r>
          </a:p>
          <a:p>
            <a:pPr lvl="1">
              <a:lnSpc>
                <a:spcPct val="80000"/>
              </a:lnSpc>
            </a:pPr>
            <a:r>
              <a:rPr lang="en-US" altLang="en-US" sz="2400"/>
              <a:t>Tyre shifted location from the mainland to an island offshore when Nebuchadnezzar besieged it about 600 BC. About 3 centuries later, Alexander used the rubble of mainland Tyre to build a causeway to attack the island city. The mainland site has become a place to spread nets, and has never been a city since.</a:t>
            </a:r>
          </a:p>
          <a:p>
            <a:pPr lvl="1">
              <a:lnSpc>
                <a:spcPct val="80000"/>
              </a:lnSpc>
            </a:pPr>
            <a:r>
              <a:rPr lang="en-US" altLang="en-US" sz="2400"/>
              <a:t>Sidon, though often besieged &amp; conquered, is still a major port.</a:t>
            </a:r>
          </a:p>
        </p:txBody>
      </p:sp>
    </p:spTree>
    <p:custDataLst>
      <p:tags r:id="rId1"/>
    </p:custDataLst>
  </p:cSld>
  <p:clrMapOvr>
    <a:masterClrMapping/>
  </p:clrMapOvr>
  <p:transition advTm="5840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 calcmode="lin" valueType="num">
                                      <p:cBhvr additive="base">
                                        <p:cTn id="7" dur="500" fill="hold"/>
                                        <p:tgtEl>
                                          <p:spTgt spid="839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39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3971">
                                            <p:txEl>
                                              <p:pRg st="1" end="1"/>
                                            </p:txEl>
                                          </p:spTgt>
                                        </p:tgtEl>
                                        <p:attrNameLst>
                                          <p:attrName>style.visibility</p:attrName>
                                        </p:attrNameLst>
                                      </p:cBhvr>
                                      <p:to>
                                        <p:strVal val="visible"/>
                                      </p:to>
                                    </p:set>
                                    <p:anim calcmode="lin" valueType="num">
                                      <p:cBhvr additive="base">
                                        <p:cTn id="13" dur="500" fill="hold"/>
                                        <p:tgtEl>
                                          <p:spTgt spid="839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39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3971">
                                            <p:txEl>
                                              <p:pRg st="2" end="2"/>
                                            </p:txEl>
                                          </p:spTgt>
                                        </p:tgtEl>
                                        <p:attrNameLst>
                                          <p:attrName>style.visibility</p:attrName>
                                        </p:attrNameLst>
                                      </p:cBhvr>
                                      <p:to>
                                        <p:strVal val="visible"/>
                                      </p:to>
                                    </p:set>
                                    <p:anim calcmode="lin" valueType="num">
                                      <p:cBhvr additive="base">
                                        <p:cTn id="19" dur="500" fill="hold"/>
                                        <p:tgtEl>
                                          <p:spTgt spid="839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3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3971">
                                            <p:txEl>
                                              <p:pRg st="3" end="3"/>
                                            </p:txEl>
                                          </p:spTgt>
                                        </p:tgtEl>
                                        <p:attrNameLst>
                                          <p:attrName>style.visibility</p:attrName>
                                        </p:attrNameLst>
                                      </p:cBhvr>
                                      <p:to>
                                        <p:strVal val="visible"/>
                                      </p:to>
                                    </p:set>
                                    <p:anim calcmode="lin" valueType="num">
                                      <p:cBhvr additive="base">
                                        <p:cTn id="25" dur="500" fill="hold"/>
                                        <p:tgtEl>
                                          <p:spTgt spid="839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39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3971">
                                            <p:txEl>
                                              <p:pRg st="4" end="4"/>
                                            </p:txEl>
                                          </p:spTgt>
                                        </p:tgtEl>
                                        <p:attrNameLst>
                                          <p:attrName>style.visibility</p:attrName>
                                        </p:attrNameLst>
                                      </p:cBhvr>
                                      <p:to>
                                        <p:strVal val="visible"/>
                                      </p:to>
                                    </p:set>
                                    <p:anim calcmode="lin" valueType="num">
                                      <p:cBhvr additive="base">
                                        <p:cTn id="31" dur="500" fill="hold"/>
                                        <p:tgtEl>
                                          <p:spTgt spid="839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39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3971">
                                            <p:txEl>
                                              <p:pRg st="5" end="5"/>
                                            </p:txEl>
                                          </p:spTgt>
                                        </p:tgtEl>
                                        <p:attrNameLst>
                                          <p:attrName>style.visibility</p:attrName>
                                        </p:attrNameLst>
                                      </p:cBhvr>
                                      <p:to>
                                        <p:strVal val="visible"/>
                                      </p:to>
                                    </p:set>
                                    <p:anim calcmode="lin" valueType="num">
                                      <p:cBhvr additive="base">
                                        <p:cTn id="37" dur="500" fill="hold"/>
                                        <p:tgtEl>
                                          <p:spTgt spid="839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39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n-US" altLang="en-US"/>
              <a:t>Ashkelon &amp; Ekron</a:t>
            </a:r>
          </a:p>
        </p:txBody>
      </p:sp>
      <p:sp>
        <p:nvSpPr>
          <p:cNvPr id="84995" name="Rectangle 3"/>
          <p:cNvSpPr>
            <a:spLocks noGrp="1" noChangeArrowheads="1"/>
          </p:cNvSpPr>
          <p:nvPr>
            <p:ph type="body" idx="1"/>
          </p:nvPr>
        </p:nvSpPr>
        <p:spPr/>
        <p:txBody>
          <a:bodyPr/>
          <a:lstStyle/>
          <a:p>
            <a:pPr>
              <a:lnSpc>
                <a:spcPct val="90000"/>
              </a:lnSpc>
            </a:pPr>
            <a:r>
              <a:rPr lang="en-US" altLang="en-US" sz="2800"/>
              <a:t>The prophet Zephaniah (2:4-7) predicts:</a:t>
            </a:r>
          </a:p>
          <a:p>
            <a:pPr lvl="1">
              <a:lnSpc>
                <a:spcPct val="90000"/>
              </a:lnSpc>
            </a:pPr>
            <a:r>
              <a:rPr lang="en-US" altLang="en-US" sz="2400"/>
              <a:t>Ashkelon is to be reduced to ruins but later inhabited by Jews;</a:t>
            </a:r>
          </a:p>
          <a:p>
            <a:pPr lvl="1">
              <a:lnSpc>
                <a:spcPct val="90000"/>
              </a:lnSpc>
            </a:pPr>
            <a:r>
              <a:rPr lang="en-US" altLang="en-US" sz="2400"/>
              <a:t>Ekron was to be uprooted.</a:t>
            </a:r>
          </a:p>
          <a:p>
            <a:pPr>
              <a:lnSpc>
                <a:spcPct val="90000"/>
              </a:lnSpc>
            </a:pPr>
            <a:r>
              <a:rPr lang="en-US" altLang="en-US" sz="2800"/>
              <a:t>In fact, both were inhabited till the Crusades, then both were destroyed.</a:t>
            </a:r>
          </a:p>
          <a:p>
            <a:pPr lvl="1">
              <a:lnSpc>
                <a:spcPct val="90000"/>
              </a:lnSpc>
            </a:pPr>
            <a:r>
              <a:rPr lang="en-US" altLang="en-US" sz="2400"/>
              <a:t>Askelon</a:t>
            </a:r>
            <a:r>
              <a:rPr lang="en-US" altLang="en-US" sz="2400">
                <a:cs typeface="Times New Roman" pitchFamily="18" charset="0"/>
              </a:rPr>
              <a:t>'</a:t>
            </a:r>
            <a:r>
              <a:rPr lang="en-US" altLang="en-US" sz="2400"/>
              <a:t>s harbor was filled with stones.  Since 1948, its harbor has been rebuilt, and the city is inhabited by Jews.</a:t>
            </a:r>
          </a:p>
          <a:p>
            <a:pPr lvl="1">
              <a:lnSpc>
                <a:spcPct val="90000"/>
              </a:lnSpc>
            </a:pPr>
            <a:r>
              <a:rPr lang="en-US" altLang="en-US" sz="2400"/>
              <a:t>Ekron has not even been located for certain, but the best candidate for its site is merely farmland.</a:t>
            </a:r>
          </a:p>
        </p:txBody>
      </p:sp>
    </p:spTree>
    <p:custDataLst>
      <p:tags r:id="rId1"/>
    </p:custDataLst>
  </p:cSld>
  <p:clrMapOvr>
    <a:masterClrMapping/>
  </p:clrMapOvr>
  <p:transition advTm="358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additive="base">
                                        <p:cTn id="7" dur="500" fill="hold"/>
                                        <p:tgtEl>
                                          <p:spTgt spid="849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49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4995">
                                            <p:txEl>
                                              <p:pRg st="1" end="1"/>
                                            </p:txEl>
                                          </p:spTgt>
                                        </p:tgtEl>
                                        <p:attrNameLst>
                                          <p:attrName>style.visibility</p:attrName>
                                        </p:attrNameLst>
                                      </p:cBhvr>
                                      <p:to>
                                        <p:strVal val="visible"/>
                                      </p:to>
                                    </p:set>
                                    <p:anim calcmode="lin" valueType="num">
                                      <p:cBhvr additive="base">
                                        <p:cTn id="13" dur="500" fill="hold"/>
                                        <p:tgtEl>
                                          <p:spTgt spid="849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49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4995">
                                            <p:txEl>
                                              <p:pRg st="2" end="2"/>
                                            </p:txEl>
                                          </p:spTgt>
                                        </p:tgtEl>
                                        <p:attrNameLst>
                                          <p:attrName>style.visibility</p:attrName>
                                        </p:attrNameLst>
                                      </p:cBhvr>
                                      <p:to>
                                        <p:strVal val="visible"/>
                                      </p:to>
                                    </p:set>
                                    <p:anim calcmode="lin" valueType="num">
                                      <p:cBhvr additive="base">
                                        <p:cTn id="19" dur="500" fill="hold"/>
                                        <p:tgtEl>
                                          <p:spTgt spid="849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49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4995">
                                            <p:txEl>
                                              <p:pRg st="3" end="3"/>
                                            </p:txEl>
                                          </p:spTgt>
                                        </p:tgtEl>
                                        <p:attrNameLst>
                                          <p:attrName>style.visibility</p:attrName>
                                        </p:attrNameLst>
                                      </p:cBhvr>
                                      <p:to>
                                        <p:strVal val="visible"/>
                                      </p:to>
                                    </p:set>
                                    <p:anim calcmode="lin" valueType="num">
                                      <p:cBhvr additive="base">
                                        <p:cTn id="25" dur="500" fill="hold"/>
                                        <p:tgtEl>
                                          <p:spTgt spid="849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49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4995">
                                            <p:txEl>
                                              <p:pRg st="4" end="4"/>
                                            </p:txEl>
                                          </p:spTgt>
                                        </p:tgtEl>
                                        <p:attrNameLst>
                                          <p:attrName>style.visibility</p:attrName>
                                        </p:attrNameLst>
                                      </p:cBhvr>
                                      <p:to>
                                        <p:strVal val="visible"/>
                                      </p:to>
                                    </p:set>
                                    <p:anim calcmode="lin" valueType="num">
                                      <p:cBhvr additive="base">
                                        <p:cTn id="31" dur="500" fill="hold"/>
                                        <p:tgtEl>
                                          <p:spTgt spid="849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499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4995">
                                            <p:txEl>
                                              <p:pRg st="5" end="5"/>
                                            </p:txEl>
                                          </p:spTgt>
                                        </p:tgtEl>
                                        <p:attrNameLst>
                                          <p:attrName>style.visibility</p:attrName>
                                        </p:attrNameLst>
                                      </p:cBhvr>
                                      <p:to>
                                        <p:strVal val="visible"/>
                                      </p:to>
                                    </p:set>
                                    <p:anim calcmode="lin" valueType="num">
                                      <p:cBhvr additive="base">
                                        <p:cTn id="37" dur="500" fill="hold"/>
                                        <p:tgtEl>
                                          <p:spTgt spid="8499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499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en-US"/>
              <a:t>Babylon &amp; Nineveh</a:t>
            </a:r>
          </a:p>
        </p:txBody>
      </p:sp>
      <p:sp>
        <p:nvSpPr>
          <p:cNvPr id="86019" name="Rectangle 3"/>
          <p:cNvSpPr>
            <a:spLocks noGrp="1" noChangeArrowheads="1"/>
          </p:cNvSpPr>
          <p:nvPr>
            <p:ph type="body" idx="1"/>
          </p:nvPr>
        </p:nvSpPr>
        <p:spPr/>
        <p:txBody>
          <a:bodyPr/>
          <a:lstStyle/>
          <a:p>
            <a:r>
              <a:rPr lang="en-US" altLang="en-US"/>
              <a:t>The prophets predicted:</a:t>
            </a:r>
          </a:p>
          <a:p>
            <a:pPr lvl="1"/>
            <a:r>
              <a:rPr lang="en-US" altLang="en-US"/>
              <a:t>Babylon was to be deserted, without Arabs or shepherds, to be a home for wild animals, its building stones not to be reused as stones (Isa 13:19-22; Jer 51:26);</a:t>
            </a:r>
          </a:p>
          <a:p>
            <a:pPr lvl="1"/>
            <a:r>
              <a:rPr lang="en-US" altLang="en-US"/>
              <a:t>Nineveh was to be destroyed &amp; left desolate, but it would then become a place for grazing sheep.</a:t>
            </a:r>
          </a:p>
        </p:txBody>
      </p:sp>
    </p:spTree>
    <p:custDataLst>
      <p:tags r:id="rId1"/>
    </p:custDataLst>
  </p:cSld>
  <p:clrMapOvr>
    <a:masterClrMapping/>
  </p:clrMapOvr>
  <p:transition advTm="227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6019">
                                            <p:txEl>
                                              <p:pRg st="0" end="0"/>
                                            </p:txEl>
                                          </p:spTgt>
                                        </p:tgtEl>
                                        <p:attrNameLst>
                                          <p:attrName>style.visibility</p:attrName>
                                        </p:attrNameLst>
                                      </p:cBhvr>
                                      <p:to>
                                        <p:strVal val="visible"/>
                                      </p:to>
                                    </p:set>
                                    <p:anim calcmode="lin" valueType="num">
                                      <p:cBhvr additive="base">
                                        <p:cTn id="7" dur="500" fill="hold"/>
                                        <p:tgtEl>
                                          <p:spTgt spid="86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6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6019">
                                            <p:txEl>
                                              <p:pRg st="1" end="1"/>
                                            </p:txEl>
                                          </p:spTgt>
                                        </p:tgtEl>
                                        <p:attrNameLst>
                                          <p:attrName>style.visibility</p:attrName>
                                        </p:attrNameLst>
                                      </p:cBhvr>
                                      <p:to>
                                        <p:strVal val="visible"/>
                                      </p:to>
                                    </p:set>
                                    <p:anim calcmode="lin" valueType="num">
                                      <p:cBhvr additive="base">
                                        <p:cTn id="13" dur="500" fill="hold"/>
                                        <p:tgtEl>
                                          <p:spTgt spid="86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6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6019">
                                            <p:txEl>
                                              <p:pRg st="2" end="2"/>
                                            </p:txEl>
                                          </p:spTgt>
                                        </p:tgtEl>
                                        <p:attrNameLst>
                                          <p:attrName>style.visibility</p:attrName>
                                        </p:attrNameLst>
                                      </p:cBhvr>
                                      <p:to>
                                        <p:strVal val="visible"/>
                                      </p:to>
                                    </p:set>
                                    <p:anim calcmode="lin" valueType="num">
                                      <p:cBhvr additive="base">
                                        <p:cTn id="19" dur="500" fill="hold"/>
                                        <p:tgtEl>
                                          <p:spTgt spid="86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601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9"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Babylon &amp; Nineveh</a:t>
            </a:r>
          </a:p>
        </p:txBody>
      </p:sp>
      <p:sp>
        <p:nvSpPr>
          <p:cNvPr id="87043" name="Rectangle 3"/>
          <p:cNvSpPr>
            <a:spLocks noGrp="1" noChangeArrowheads="1"/>
          </p:cNvSpPr>
          <p:nvPr>
            <p:ph type="body" idx="1"/>
          </p:nvPr>
        </p:nvSpPr>
        <p:spPr/>
        <p:txBody>
          <a:bodyPr/>
          <a:lstStyle/>
          <a:p>
            <a:r>
              <a:rPr lang="en-US" altLang="en-US" sz="2800"/>
              <a:t>Since then:</a:t>
            </a:r>
          </a:p>
          <a:p>
            <a:pPr lvl="1"/>
            <a:r>
              <a:rPr lang="en-US" altLang="en-US" sz="2400"/>
              <a:t>Babylon has been deserted, partly by conquest, partly by a shift in the River Euphrates, leaving its site waterless.  The Arabs avoid the place as haunted; the soil is too poor for grazing.  The natives use the site for bricks, but burn the stones to make lime.</a:t>
            </a:r>
          </a:p>
          <a:p>
            <a:pPr lvl="1"/>
            <a:r>
              <a:rPr lang="en-US" altLang="en-US" sz="2400"/>
              <a:t>Nineveh, too, was long abandoned, though recently the suburbs of Mosul have grown out to reach it.  The name of its largest mound means </a:t>
            </a:r>
            <a:r>
              <a:rPr lang="en-US" altLang="en-US" sz="2400">
                <a:cs typeface="Times New Roman" pitchFamily="18" charset="0"/>
              </a:rPr>
              <a:t>"</a:t>
            </a:r>
            <a:r>
              <a:rPr lang="en-US" altLang="en-US" sz="2400"/>
              <a:t>many sheep.</a:t>
            </a:r>
            <a:r>
              <a:rPr lang="en-US" altLang="en-US" sz="2400">
                <a:cs typeface="Times New Roman" pitchFamily="18" charset="0"/>
              </a:rPr>
              <a:t>"</a:t>
            </a:r>
          </a:p>
        </p:txBody>
      </p:sp>
    </p:spTree>
    <p:custDataLst>
      <p:tags r:id="rId1"/>
    </p:custDataLst>
  </p:cSld>
  <p:clrMapOvr>
    <a:masterClrMapping/>
  </p:clrMapOvr>
  <p:transition advTm="3992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043">
                                            <p:txEl>
                                              <p:pRg st="0" end="0"/>
                                            </p:txEl>
                                          </p:spTgt>
                                        </p:tgtEl>
                                        <p:attrNameLst>
                                          <p:attrName>style.visibility</p:attrName>
                                        </p:attrNameLst>
                                      </p:cBhvr>
                                      <p:to>
                                        <p:strVal val="visible"/>
                                      </p:to>
                                    </p:set>
                                    <p:anim calcmode="lin" valueType="num">
                                      <p:cBhvr additive="base">
                                        <p:cTn id="7" dur="500" fill="hold"/>
                                        <p:tgtEl>
                                          <p:spTgt spid="870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70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7043">
                                            <p:txEl>
                                              <p:pRg st="1" end="1"/>
                                            </p:txEl>
                                          </p:spTgt>
                                        </p:tgtEl>
                                        <p:attrNameLst>
                                          <p:attrName>style.visibility</p:attrName>
                                        </p:attrNameLst>
                                      </p:cBhvr>
                                      <p:to>
                                        <p:strVal val="visible"/>
                                      </p:to>
                                    </p:set>
                                    <p:anim calcmode="lin" valueType="num">
                                      <p:cBhvr additive="base">
                                        <p:cTn id="13" dur="500" fill="hold"/>
                                        <p:tgtEl>
                                          <p:spTgt spid="870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70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7043">
                                            <p:txEl>
                                              <p:pRg st="2" end="2"/>
                                            </p:txEl>
                                          </p:spTgt>
                                        </p:tgtEl>
                                        <p:attrNameLst>
                                          <p:attrName>style.visibility</p:attrName>
                                        </p:attrNameLst>
                                      </p:cBhvr>
                                      <p:to>
                                        <p:strVal val="visible"/>
                                      </p:to>
                                    </p:set>
                                    <p:anim calcmode="lin" valueType="num">
                                      <p:cBhvr additive="base">
                                        <p:cTn id="19" dur="500" fill="hold"/>
                                        <p:tgtEl>
                                          <p:spTgt spid="870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704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r>
              <a:rPr lang="en-US" altLang="en-US"/>
              <a:t>Twin-City Prophecies</a:t>
            </a:r>
          </a:p>
        </p:txBody>
      </p:sp>
      <p:sp>
        <p:nvSpPr>
          <p:cNvPr id="88067" name="Rectangle 3"/>
          <p:cNvSpPr>
            <a:spLocks noGrp="1" noChangeArrowheads="1"/>
          </p:cNvSpPr>
          <p:nvPr>
            <p:ph type="body" idx="1"/>
          </p:nvPr>
        </p:nvSpPr>
        <p:spPr/>
        <p:txBody>
          <a:bodyPr/>
          <a:lstStyle/>
          <a:p>
            <a:pPr>
              <a:lnSpc>
                <a:spcPct val="90000"/>
              </a:lnSpc>
            </a:pPr>
            <a:r>
              <a:rPr lang="en-US" altLang="en-US"/>
              <a:t>Significant predictions have been fulfilled about each city, but these are not just things one could say about any ancient city.</a:t>
            </a:r>
          </a:p>
          <a:p>
            <a:pPr>
              <a:lnSpc>
                <a:spcPct val="90000"/>
              </a:lnSpc>
            </a:pPr>
            <a:r>
              <a:rPr lang="en-US" altLang="en-US"/>
              <a:t>In fact, if you were to trade the two names in each pair, the prophecies would not have been fulfilled!</a:t>
            </a:r>
          </a:p>
          <a:p>
            <a:pPr>
              <a:lnSpc>
                <a:spcPct val="90000"/>
              </a:lnSpc>
            </a:pPr>
            <a:r>
              <a:rPr lang="en-US" altLang="en-US"/>
              <a:t>Thus we have an objective test that these fulfillments are not just the imagination of Bible believers.</a:t>
            </a:r>
          </a:p>
        </p:txBody>
      </p:sp>
    </p:spTree>
    <p:custDataLst>
      <p:tags r:id="rId1"/>
    </p:custDataLst>
  </p:cSld>
  <p:clrMapOvr>
    <a:masterClrMapping/>
  </p:clrMapOvr>
  <p:transition advTm="237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additive="base">
                                        <p:cTn id="7" dur="5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8067">
                                            <p:txEl>
                                              <p:pRg st="1" end="1"/>
                                            </p:txEl>
                                          </p:spTgt>
                                        </p:tgtEl>
                                        <p:attrNameLst>
                                          <p:attrName>style.visibility</p:attrName>
                                        </p:attrNameLst>
                                      </p:cBhvr>
                                      <p:to>
                                        <p:strVal val="visible"/>
                                      </p:to>
                                    </p:set>
                                    <p:anim calcmode="lin" valueType="num">
                                      <p:cBhvr additive="base">
                                        <p:cTn id="13" dur="5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8067">
                                            <p:txEl>
                                              <p:pRg st="2" end="2"/>
                                            </p:txEl>
                                          </p:spTgt>
                                        </p:tgtEl>
                                        <p:attrNameLst>
                                          <p:attrName>style.visibility</p:attrName>
                                        </p:attrNameLst>
                                      </p:cBhvr>
                                      <p:to>
                                        <p:strVal val="visible"/>
                                      </p:to>
                                    </p:set>
                                    <p:anim calcmode="lin" valueType="num">
                                      <p:cBhvr additive="base">
                                        <p:cTn id="19" dur="5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altLang="en-US"/>
              <a:t>Hosea</a:t>
            </a:r>
            <a:r>
              <a:rPr lang="en-US" altLang="en-US">
                <a:cs typeface="Times New Roman" pitchFamily="18" charset="0"/>
              </a:rPr>
              <a:t>'</a:t>
            </a:r>
            <a:r>
              <a:rPr lang="en-US" altLang="en-US"/>
              <a:t>s Predictions about Israel</a:t>
            </a:r>
          </a:p>
        </p:txBody>
      </p:sp>
      <p:sp>
        <p:nvSpPr>
          <p:cNvPr id="89091" name="Rectangle 3"/>
          <p:cNvSpPr>
            <a:spLocks noGrp="1" noChangeArrowheads="1"/>
          </p:cNvSpPr>
          <p:nvPr>
            <p:ph type="body" idx="1"/>
          </p:nvPr>
        </p:nvSpPr>
        <p:spPr/>
        <p:txBody>
          <a:bodyPr/>
          <a:lstStyle/>
          <a:p>
            <a:pPr>
              <a:lnSpc>
                <a:spcPct val="90000"/>
              </a:lnSpc>
            </a:pPr>
            <a:r>
              <a:rPr lang="en-US" altLang="en-US" sz="2400"/>
              <a:t>The prophet Hosea (3:4-5), writing centuries before the time of Jesus, predicted six sociological features that would characterize the Jewish people for a long time:</a:t>
            </a:r>
          </a:p>
          <a:p>
            <a:pPr lvl="1">
              <a:lnSpc>
                <a:spcPct val="90000"/>
              </a:lnSpc>
            </a:pPr>
            <a:r>
              <a:rPr lang="en-US" altLang="en-US" sz="2000"/>
              <a:t>(1) They would lack their own kings of the line of David.</a:t>
            </a:r>
          </a:p>
          <a:p>
            <a:pPr lvl="1">
              <a:lnSpc>
                <a:spcPct val="90000"/>
              </a:lnSpc>
            </a:pPr>
            <a:r>
              <a:rPr lang="en-US" altLang="en-US" sz="2000"/>
              <a:t>(2) They would not even have their own rulers.</a:t>
            </a:r>
          </a:p>
          <a:p>
            <a:pPr lvl="1">
              <a:lnSpc>
                <a:spcPct val="90000"/>
              </a:lnSpc>
            </a:pPr>
            <a:r>
              <a:rPr lang="en-US" altLang="en-US" sz="2000"/>
              <a:t>(3) They would no longer offer sacrifices…</a:t>
            </a:r>
          </a:p>
          <a:p>
            <a:pPr lvl="1">
              <a:lnSpc>
                <a:spcPct val="90000"/>
              </a:lnSpc>
            </a:pPr>
            <a:r>
              <a:rPr lang="en-US" altLang="en-US" sz="2000"/>
              <a:t>(4) …nor would they use sacred pillars</a:t>
            </a:r>
          </a:p>
          <a:p>
            <a:pPr lvl="1">
              <a:lnSpc>
                <a:spcPct val="90000"/>
              </a:lnSpc>
            </a:pPr>
            <a:r>
              <a:rPr lang="en-US" altLang="en-US" sz="2000"/>
              <a:t>(5) They would have no high priest…</a:t>
            </a:r>
          </a:p>
          <a:p>
            <a:pPr lvl="1">
              <a:lnSpc>
                <a:spcPct val="90000"/>
              </a:lnSpc>
            </a:pPr>
            <a:r>
              <a:rPr lang="en-US" altLang="en-US" sz="2000"/>
              <a:t>(6) …nor would they worship idols.</a:t>
            </a:r>
          </a:p>
          <a:p>
            <a:pPr>
              <a:lnSpc>
                <a:spcPct val="90000"/>
              </a:lnSpc>
            </a:pPr>
            <a:r>
              <a:rPr lang="en-US" altLang="en-US" sz="2400"/>
              <a:t>Each of these has characterized Israel from shortly after the time of Jesus until recently.</a:t>
            </a:r>
          </a:p>
        </p:txBody>
      </p:sp>
    </p:spTree>
    <p:custDataLst>
      <p:tags r:id="rId1"/>
    </p:custDataLst>
  </p:cSld>
  <p:clrMapOvr>
    <a:masterClrMapping/>
  </p:clrMapOvr>
  <p:transition advTm="795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1">
                                            <p:txEl>
                                              <p:pRg st="0" end="0"/>
                                            </p:txEl>
                                          </p:spTgt>
                                        </p:tgtEl>
                                        <p:attrNameLst>
                                          <p:attrName>style.visibility</p:attrName>
                                        </p:attrNameLst>
                                      </p:cBhvr>
                                      <p:to>
                                        <p:strVal val="visible"/>
                                      </p:to>
                                    </p:set>
                                    <p:anim calcmode="lin" valueType="num">
                                      <p:cBhvr additive="base">
                                        <p:cTn id="7" dur="500" fill="hold"/>
                                        <p:tgtEl>
                                          <p:spTgt spid="890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90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9091">
                                            <p:txEl>
                                              <p:pRg st="1" end="1"/>
                                            </p:txEl>
                                          </p:spTgt>
                                        </p:tgtEl>
                                        <p:attrNameLst>
                                          <p:attrName>style.visibility</p:attrName>
                                        </p:attrNameLst>
                                      </p:cBhvr>
                                      <p:to>
                                        <p:strVal val="visible"/>
                                      </p:to>
                                    </p:set>
                                    <p:anim calcmode="lin" valueType="num">
                                      <p:cBhvr additive="base">
                                        <p:cTn id="13" dur="500" fill="hold"/>
                                        <p:tgtEl>
                                          <p:spTgt spid="890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90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9091">
                                            <p:txEl>
                                              <p:pRg st="2" end="2"/>
                                            </p:txEl>
                                          </p:spTgt>
                                        </p:tgtEl>
                                        <p:attrNameLst>
                                          <p:attrName>style.visibility</p:attrName>
                                        </p:attrNameLst>
                                      </p:cBhvr>
                                      <p:to>
                                        <p:strVal val="visible"/>
                                      </p:to>
                                    </p:set>
                                    <p:anim calcmode="lin" valueType="num">
                                      <p:cBhvr additive="base">
                                        <p:cTn id="19" dur="500" fill="hold"/>
                                        <p:tgtEl>
                                          <p:spTgt spid="890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90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9091">
                                            <p:txEl>
                                              <p:pRg st="3" end="3"/>
                                            </p:txEl>
                                          </p:spTgt>
                                        </p:tgtEl>
                                        <p:attrNameLst>
                                          <p:attrName>style.visibility</p:attrName>
                                        </p:attrNameLst>
                                      </p:cBhvr>
                                      <p:to>
                                        <p:strVal val="visible"/>
                                      </p:to>
                                    </p:set>
                                    <p:anim calcmode="lin" valueType="num">
                                      <p:cBhvr additive="base">
                                        <p:cTn id="25" dur="500" fill="hold"/>
                                        <p:tgtEl>
                                          <p:spTgt spid="890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90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9091">
                                            <p:txEl>
                                              <p:pRg st="4" end="4"/>
                                            </p:txEl>
                                          </p:spTgt>
                                        </p:tgtEl>
                                        <p:attrNameLst>
                                          <p:attrName>style.visibility</p:attrName>
                                        </p:attrNameLst>
                                      </p:cBhvr>
                                      <p:to>
                                        <p:strVal val="visible"/>
                                      </p:to>
                                    </p:set>
                                    <p:anim calcmode="lin" valueType="num">
                                      <p:cBhvr additive="base">
                                        <p:cTn id="31" dur="500" fill="hold"/>
                                        <p:tgtEl>
                                          <p:spTgt spid="890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90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9091">
                                            <p:txEl>
                                              <p:pRg st="5" end="5"/>
                                            </p:txEl>
                                          </p:spTgt>
                                        </p:tgtEl>
                                        <p:attrNameLst>
                                          <p:attrName>style.visibility</p:attrName>
                                        </p:attrNameLst>
                                      </p:cBhvr>
                                      <p:to>
                                        <p:strVal val="visible"/>
                                      </p:to>
                                    </p:set>
                                    <p:anim calcmode="lin" valueType="num">
                                      <p:cBhvr additive="base">
                                        <p:cTn id="37" dur="500" fill="hold"/>
                                        <p:tgtEl>
                                          <p:spTgt spid="890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90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89091">
                                            <p:txEl>
                                              <p:pRg st="6" end="6"/>
                                            </p:txEl>
                                          </p:spTgt>
                                        </p:tgtEl>
                                        <p:attrNameLst>
                                          <p:attrName>style.visibility</p:attrName>
                                        </p:attrNameLst>
                                      </p:cBhvr>
                                      <p:to>
                                        <p:strVal val="visible"/>
                                      </p:to>
                                    </p:set>
                                    <p:anim calcmode="lin" valueType="num">
                                      <p:cBhvr additive="base">
                                        <p:cTn id="43" dur="500" fill="hold"/>
                                        <p:tgtEl>
                                          <p:spTgt spid="890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909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89091">
                                            <p:txEl>
                                              <p:pRg st="7" end="7"/>
                                            </p:txEl>
                                          </p:spTgt>
                                        </p:tgtEl>
                                        <p:attrNameLst>
                                          <p:attrName>style.visibility</p:attrName>
                                        </p:attrNameLst>
                                      </p:cBhvr>
                                      <p:to>
                                        <p:strVal val="visible"/>
                                      </p:to>
                                    </p:set>
                                    <p:anim calcmode="lin" valueType="num">
                                      <p:cBhvr additive="base">
                                        <p:cTn id="49" dur="500" fill="hold"/>
                                        <p:tgtEl>
                                          <p:spTgt spid="8909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909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US" altLang="en-US"/>
              <a:t>Causation</a:t>
            </a:r>
          </a:p>
        </p:txBody>
      </p:sp>
      <p:sp>
        <p:nvSpPr>
          <p:cNvPr id="14339" name="Rectangle 3"/>
          <p:cNvSpPr>
            <a:spLocks noGrp="1" noChangeArrowheads="1"/>
          </p:cNvSpPr>
          <p:nvPr>
            <p:ph type="body" idx="1"/>
          </p:nvPr>
        </p:nvSpPr>
        <p:spPr/>
        <p:txBody>
          <a:bodyPr/>
          <a:lstStyle/>
          <a:p>
            <a:pPr>
              <a:lnSpc>
                <a:spcPct val="90000"/>
              </a:lnSpc>
            </a:pPr>
            <a:r>
              <a:rPr lang="en-US" altLang="en-US" sz="2800"/>
              <a:t>One of our earliest experiences in life is that of cause and effect.</a:t>
            </a:r>
          </a:p>
          <a:p>
            <a:pPr>
              <a:lnSpc>
                <a:spcPct val="90000"/>
              </a:lnSpc>
            </a:pPr>
            <a:r>
              <a:rPr lang="en-US" altLang="en-US" sz="2800"/>
              <a:t>A baby playing with its toys in a playpen is getting direct, hands-on experience of cause &amp; effect.</a:t>
            </a:r>
          </a:p>
          <a:p>
            <a:pPr>
              <a:lnSpc>
                <a:spcPct val="90000"/>
              </a:lnSpc>
            </a:pPr>
            <a:r>
              <a:rPr lang="en-US" altLang="en-US" sz="2800"/>
              <a:t>The existence of causes (of which none is known to be 100% efficient in energy transfer) implies the existence of a cause or causes of infinite energy at an infinite time in the past.</a:t>
            </a:r>
          </a:p>
          <a:p>
            <a:pPr>
              <a:lnSpc>
                <a:spcPct val="90000"/>
              </a:lnSpc>
            </a:pPr>
            <a:r>
              <a:rPr lang="en-US" altLang="en-US" sz="2800"/>
              <a:t>This is consistent with an infinite, eternal First Cause but not with an infinite, eternal universe.</a:t>
            </a:r>
          </a:p>
        </p:txBody>
      </p:sp>
    </p:spTree>
    <p:custDataLst>
      <p:tags r:id="rId1"/>
    </p:custDataLst>
  </p:cSld>
  <p:clrMapOvr>
    <a:masterClrMapping/>
  </p:clrMapOvr>
  <p:transition advTm="549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 calcmode="lin" valueType="num">
                                      <p:cBhvr additive="base">
                                        <p:cTn id="25" dur="500" fill="hold"/>
                                        <p:tgtEl>
                                          <p:spTgt spid="143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3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r>
              <a:rPr lang="en-US" altLang="en-US"/>
              <a:t>Predictions about the Messiah</a:t>
            </a:r>
          </a:p>
        </p:txBody>
      </p:sp>
      <p:sp>
        <p:nvSpPr>
          <p:cNvPr id="90115" name="Rectangle 3"/>
          <p:cNvSpPr>
            <a:spLocks noGrp="1" noChangeArrowheads="1"/>
          </p:cNvSpPr>
          <p:nvPr>
            <p:ph type="body" idx="1"/>
          </p:nvPr>
        </p:nvSpPr>
        <p:spPr/>
        <p:txBody>
          <a:bodyPr/>
          <a:lstStyle/>
          <a:p>
            <a:r>
              <a:rPr lang="en-US" altLang="en-US"/>
              <a:t>Other predictions made by the prophets of ancient Israel about the Messiah point to Jesus as the expected one.</a:t>
            </a:r>
          </a:p>
          <a:p>
            <a:r>
              <a:rPr lang="en-US" altLang="en-US"/>
              <a:t>We will say more about this in Lecture 5.</a:t>
            </a:r>
          </a:p>
        </p:txBody>
      </p:sp>
    </p:spTree>
    <p:custDataLst>
      <p:tags r:id="rId1"/>
    </p:custDataLst>
  </p:cSld>
  <p:clrMapOvr>
    <a:masterClrMapping/>
  </p:clrMapOvr>
  <p:transition advTm="1399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5">
                                            <p:txEl>
                                              <p:pRg st="0" end="0"/>
                                            </p:txEl>
                                          </p:spTgt>
                                        </p:tgtEl>
                                        <p:attrNameLst>
                                          <p:attrName>style.visibility</p:attrName>
                                        </p:attrNameLst>
                                      </p:cBhvr>
                                      <p:to>
                                        <p:strVal val="visible"/>
                                      </p:to>
                                    </p:set>
                                    <p:anim calcmode="lin" valueType="num">
                                      <p:cBhvr additive="base">
                                        <p:cTn id="7" dur="500" fill="hold"/>
                                        <p:tgtEl>
                                          <p:spTgt spid="901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01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0115">
                                            <p:txEl>
                                              <p:pRg st="1" end="1"/>
                                            </p:txEl>
                                          </p:spTgt>
                                        </p:tgtEl>
                                        <p:attrNameLst>
                                          <p:attrName>style.visibility</p:attrName>
                                        </p:attrNameLst>
                                      </p:cBhvr>
                                      <p:to>
                                        <p:strVal val="visible"/>
                                      </p:to>
                                    </p:set>
                                    <p:anim calcmode="lin" valueType="num">
                                      <p:cBhvr additive="base">
                                        <p:cTn id="13" dur="500" fill="hold"/>
                                        <p:tgtEl>
                                          <p:spTgt spid="901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011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en-US" altLang="en-US"/>
              <a:t>Changed Lives &amp; Societies</a:t>
            </a:r>
          </a:p>
        </p:txBody>
      </p:sp>
      <p:sp>
        <p:nvSpPr>
          <p:cNvPr id="30723" name="Rectangle 3"/>
          <p:cNvSpPr>
            <a:spLocks noGrp="1" noChangeArrowheads="1"/>
          </p:cNvSpPr>
          <p:nvPr>
            <p:ph type="body" idx="1"/>
          </p:nvPr>
        </p:nvSpPr>
        <p:spPr/>
        <p:txBody>
          <a:bodyPr/>
          <a:lstStyle/>
          <a:p>
            <a:r>
              <a:rPr lang="en-US" altLang="en-US"/>
              <a:t>Where the biblical teaching (regarding who God is &amp; what he expects of us) has been accepted, and where the principles of behavior taught by the Bible have been put into practice…</a:t>
            </a:r>
          </a:p>
          <a:p>
            <a:r>
              <a:rPr lang="en-US" altLang="en-US"/>
              <a:t>Individuals have experienced a transformation in which life has become especially meaningful and useful.</a:t>
            </a:r>
          </a:p>
        </p:txBody>
      </p:sp>
    </p:spTree>
    <p:custDataLst>
      <p:tags r:id="rId1"/>
    </p:custDataLst>
  </p:cSld>
  <p:clrMapOvr>
    <a:masterClrMapping/>
  </p:clrMapOvr>
  <p:transition advTm="1634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a:t>Changed Lives &amp; Societies</a:t>
            </a:r>
          </a:p>
        </p:txBody>
      </p:sp>
      <p:sp>
        <p:nvSpPr>
          <p:cNvPr id="91139" name="Rectangle 3"/>
          <p:cNvSpPr>
            <a:spLocks noGrp="1" noChangeArrowheads="1"/>
          </p:cNvSpPr>
          <p:nvPr>
            <p:ph type="body" idx="1"/>
          </p:nvPr>
        </p:nvSpPr>
        <p:spPr/>
        <p:txBody>
          <a:bodyPr/>
          <a:lstStyle/>
          <a:p>
            <a:pPr>
              <a:lnSpc>
                <a:spcPct val="90000"/>
              </a:lnSpc>
            </a:pPr>
            <a:r>
              <a:rPr lang="en-US" altLang="en-US" sz="2800"/>
              <a:t>They have often been able to handle even great tragedy without resorting to alcohol, drugs, or suicide.</a:t>
            </a:r>
          </a:p>
          <a:p>
            <a:pPr>
              <a:lnSpc>
                <a:spcPct val="90000"/>
              </a:lnSpc>
            </a:pPr>
            <a:r>
              <a:rPr lang="en-US" altLang="en-US" sz="2800"/>
              <a:t>People trapped in these destructive lifestyles have been able to escape.</a:t>
            </a:r>
          </a:p>
          <a:p>
            <a:pPr>
              <a:lnSpc>
                <a:spcPct val="90000"/>
              </a:lnSpc>
            </a:pPr>
            <a:r>
              <a:rPr lang="en-US" altLang="en-US" sz="2800"/>
              <a:t>Where large numbers of people have done this, the whole society has been transformed into a place where a balance of freedom &amp; restraint has produced substantial prosperity &amp; opportunity for all levels of society.</a:t>
            </a:r>
          </a:p>
        </p:txBody>
      </p:sp>
    </p:spTree>
    <p:custDataLst>
      <p:tags r:id="rId1"/>
    </p:custDataLst>
  </p:cSld>
  <p:clrMapOvr>
    <a:masterClrMapping/>
  </p:clrMapOvr>
  <p:transition advTm="271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anim calcmode="lin" valueType="num">
                                      <p:cBhvr additive="base">
                                        <p:cTn id="7" dur="500" fill="hold"/>
                                        <p:tgtEl>
                                          <p:spTgt spid="91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11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1139">
                                            <p:txEl>
                                              <p:pRg st="1" end="1"/>
                                            </p:txEl>
                                          </p:spTgt>
                                        </p:tgtEl>
                                        <p:attrNameLst>
                                          <p:attrName>style.visibility</p:attrName>
                                        </p:attrNameLst>
                                      </p:cBhvr>
                                      <p:to>
                                        <p:strVal val="visible"/>
                                      </p:to>
                                    </p:set>
                                    <p:anim calcmode="lin" valueType="num">
                                      <p:cBhvr additive="base">
                                        <p:cTn id="13" dur="500" fill="hold"/>
                                        <p:tgtEl>
                                          <p:spTgt spid="911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11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1139">
                                            <p:txEl>
                                              <p:pRg st="2" end="2"/>
                                            </p:txEl>
                                          </p:spTgt>
                                        </p:tgtEl>
                                        <p:attrNameLst>
                                          <p:attrName>style.visibility</p:attrName>
                                        </p:attrNameLst>
                                      </p:cBhvr>
                                      <p:to>
                                        <p:strVal val="visible"/>
                                      </p:to>
                                    </p:set>
                                    <p:anim calcmode="lin" valueType="num">
                                      <p:cBhvr additive="base">
                                        <p:cTn id="19" dur="500" fill="hold"/>
                                        <p:tgtEl>
                                          <p:spTgt spid="911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11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en-US" altLang="en-US"/>
              <a:t>Conclusions</a:t>
            </a:r>
          </a:p>
        </p:txBody>
      </p:sp>
      <p:sp>
        <p:nvSpPr>
          <p:cNvPr id="31747" name="Rectangle 3"/>
          <p:cNvSpPr>
            <a:spLocks noGrp="1" noChangeArrowheads="1"/>
          </p:cNvSpPr>
          <p:nvPr>
            <p:ph type="body" idx="1"/>
          </p:nvPr>
        </p:nvSpPr>
        <p:spPr/>
        <p:txBody>
          <a:bodyPr/>
          <a:lstStyle/>
          <a:p>
            <a:r>
              <a:rPr lang="en-US" altLang="en-US"/>
              <a:t>We have sketched only a little of the evidence which indicates that the Bible really is God</a:t>
            </a:r>
            <a:r>
              <a:rPr lang="en-US" altLang="en-US">
                <a:cs typeface="Times New Roman" pitchFamily="18" charset="0"/>
              </a:rPr>
              <a:t>'</a:t>
            </a:r>
            <a:r>
              <a:rPr lang="en-US" altLang="en-US"/>
              <a:t>s message for humanity.</a:t>
            </a:r>
          </a:p>
          <a:p>
            <a:r>
              <a:rPr lang="en-US" altLang="en-US"/>
              <a:t>We offer you an opportunity to try it out for yourself.</a:t>
            </a:r>
          </a:p>
          <a:p>
            <a:r>
              <a:rPr lang="en-US" altLang="en-US"/>
              <a:t>Don</a:t>
            </a:r>
            <a:r>
              <a:rPr lang="en-US" altLang="en-US">
                <a:cs typeface="Times New Roman" pitchFamily="18" charset="0"/>
              </a:rPr>
              <a:t>'</a:t>
            </a:r>
            <a:r>
              <a:rPr lang="en-US" altLang="en-US"/>
              <a:t>t just take someone</a:t>
            </a:r>
            <a:r>
              <a:rPr lang="en-US" altLang="en-US">
                <a:cs typeface="Times New Roman" pitchFamily="18" charset="0"/>
              </a:rPr>
              <a:t>'</a:t>
            </a:r>
            <a:r>
              <a:rPr lang="en-US" altLang="en-US"/>
              <a:t>s word for what the Bible says, read it for yourself.</a:t>
            </a:r>
          </a:p>
        </p:txBody>
      </p:sp>
    </p:spTree>
    <p:custDataLst>
      <p:tags r:id="rId1"/>
    </p:custDataLst>
  </p:cSld>
  <p:clrMapOvr>
    <a:masterClrMapping/>
  </p:clrMapOvr>
  <p:transition advTm="299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 calcmode="lin" valueType="num">
                                      <p:cBhvr additive="base">
                                        <p:cTn id="7" dur="500" fill="hold"/>
                                        <p:tgtEl>
                                          <p:spTgt spid="31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747">
                                            <p:txEl>
                                              <p:pRg st="1" end="1"/>
                                            </p:txEl>
                                          </p:spTgt>
                                        </p:tgtEl>
                                        <p:attrNameLst>
                                          <p:attrName>style.visibility</p:attrName>
                                        </p:attrNameLst>
                                      </p:cBhvr>
                                      <p:to>
                                        <p:strVal val="visible"/>
                                      </p:to>
                                    </p:set>
                                    <p:anim calcmode="lin" valueType="num">
                                      <p:cBhvr additive="base">
                                        <p:cTn id="13" dur="500" fill="hold"/>
                                        <p:tgtEl>
                                          <p:spTgt spid="31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1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ctrTitle"/>
          </p:nvPr>
        </p:nvSpPr>
        <p:spPr/>
        <p:txBody>
          <a:bodyPr/>
          <a:lstStyle/>
          <a:p>
            <a:r>
              <a:rPr lang="en-US" altLang="en-US"/>
              <a:t>What</a:t>
            </a:r>
            <a:r>
              <a:rPr lang="en-US" altLang="en-US">
                <a:cs typeface="Times New Roman" pitchFamily="18" charset="0"/>
              </a:rPr>
              <a:t>'</a:t>
            </a:r>
            <a:r>
              <a:rPr lang="en-US" altLang="en-US"/>
              <a:t>s Wrong </a:t>
            </a:r>
            <a:br>
              <a:rPr lang="en-US" altLang="en-US"/>
            </a:br>
            <a:r>
              <a:rPr lang="en-US" altLang="en-US"/>
              <a:t>with Mankind</a:t>
            </a:r>
          </a:p>
        </p:txBody>
      </p:sp>
      <p:sp>
        <p:nvSpPr>
          <p:cNvPr id="32773" name="Rectangle 5"/>
          <p:cNvSpPr>
            <a:spLocks noGrp="1" noChangeArrowheads="1"/>
          </p:cNvSpPr>
          <p:nvPr>
            <p:ph type="subTitle" idx="1"/>
          </p:nvPr>
        </p:nvSpPr>
        <p:spPr/>
        <p:txBody>
          <a:bodyPr/>
          <a:lstStyle/>
          <a:p>
            <a:r>
              <a:rPr lang="en-US" altLang="en-US"/>
              <a:t>Lecture 4</a:t>
            </a:r>
          </a:p>
        </p:txBody>
      </p:sp>
      <p:pic>
        <p:nvPicPr>
          <p:cNvPr id="32776" name="Picture 8" descr="MCBD10627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3581400"/>
            <a:ext cx="2552700" cy="23828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775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2772"/>
                                        </p:tgtEl>
                                        <p:attrNameLst>
                                          <p:attrName>style.visibility</p:attrName>
                                        </p:attrNameLst>
                                      </p:cBhvr>
                                      <p:to>
                                        <p:strVal val="visible"/>
                                      </p:to>
                                    </p:set>
                                    <p:anim calcmode="lin" valueType="num">
                                      <p:cBhvr>
                                        <p:cTn id="7" dur="500" fill="hold"/>
                                        <p:tgtEl>
                                          <p:spTgt spid="32772"/>
                                        </p:tgtEl>
                                        <p:attrNameLst>
                                          <p:attrName>ppt_w</p:attrName>
                                        </p:attrNameLst>
                                      </p:cBhvr>
                                      <p:tavLst>
                                        <p:tav tm="0">
                                          <p:val>
                                            <p:fltVal val="0"/>
                                          </p:val>
                                        </p:tav>
                                        <p:tav tm="100000">
                                          <p:val>
                                            <p:strVal val="#ppt_w"/>
                                          </p:val>
                                        </p:tav>
                                      </p:tavLst>
                                    </p:anim>
                                    <p:anim calcmode="lin" valueType="num">
                                      <p:cBhvr>
                                        <p:cTn id="8" dur="500" fill="hold"/>
                                        <p:tgtEl>
                                          <p:spTgt spid="3277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2773">
                                            <p:txEl>
                                              <p:pRg st="0" end="0"/>
                                            </p:txEl>
                                          </p:spTgt>
                                        </p:tgtEl>
                                        <p:attrNameLst>
                                          <p:attrName>style.visibility</p:attrName>
                                        </p:attrNameLst>
                                      </p:cBhvr>
                                      <p:to>
                                        <p:strVal val="visible"/>
                                      </p:to>
                                    </p:set>
                                    <p:animEffect transition="in" filter="checkerboard(across)">
                                      <p:cBhvr>
                                        <p:cTn id="13" dur="500"/>
                                        <p:tgtEl>
                                          <p:spTgt spid="327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P spid="3277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Introduction</a:t>
            </a:r>
          </a:p>
        </p:txBody>
      </p:sp>
      <p:sp>
        <p:nvSpPr>
          <p:cNvPr id="34819" name="Rectangle 3"/>
          <p:cNvSpPr>
            <a:spLocks noGrp="1" noChangeArrowheads="1"/>
          </p:cNvSpPr>
          <p:nvPr>
            <p:ph type="body" idx="1"/>
          </p:nvPr>
        </p:nvSpPr>
        <p:spPr/>
        <p:txBody>
          <a:bodyPr/>
          <a:lstStyle/>
          <a:p>
            <a:r>
              <a:rPr lang="en-US" altLang="en-US"/>
              <a:t>In the US some years ago, a book was published with the title </a:t>
            </a:r>
            <a:r>
              <a:rPr lang="en-US" altLang="en-US" i="1"/>
              <a:t>I</a:t>
            </a:r>
            <a:r>
              <a:rPr lang="en-US" altLang="en-US" i="1">
                <a:cs typeface="Times New Roman" pitchFamily="18" charset="0"/>
              </a:rPr>
              <a:t>'</a:t>
            </a:r>
            <a:r>
              <a:rPr lang="en-US" altLang="en-US" i="1"/>
              <a:t>m OK, You</a:t>
            </a:r>
            <a:r>
              <a:rPr lang="en-US" altLang="en-US" i="1">
                <a:cs typeface="Times New Roman" pitchFamily="18" charset="0"/>
              </a:rPr>
              <a:t>'</a:t>
            </a:r>
            <a:r>
              <a:rPr lang="en-US" altLang="en-US" i="1"/>
              <a:t>re OK</a:t>
            </a:r>
            <a:r>
              <a:rPr lang="en-US" altLang="en-US"/>
              <a:t>, seeking to assure its readers that they could overcome their problems by raising the self-esteem.</a:t>
            </a:r>
          </a:p>
          <a:p>
            <a:r>
              <a:rPr lang="en-US" altLang="en-US"/>
              <a:t>But the prevalence of human problems in our world indicates that something is seriously wrong with this evaluation.</a:t>
            </a:r>
          </a:p>
        </p:txBody>
      </p:sp>
    </p:spTree>
    <p:custDataLst>
      <p:tags r:id="rId1"/>
    </p:custDataLst>
  </p:cSld>
  <p:clrMapOvr>
    <a:masterClrMapping/>
  </p:clrMapOvr>
  <p:transition advTm="2356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a:t>Introduction</a:t>
            </a:r>
          </a:p>
        </p:txBody>
      </p:sp>
      <p:sp>
        <p:nvSpPr>
          <p:cNvPr id="92163" name="Rectangle 3"/>
          <p:cNvSpPr>
            <a:spLocks noGrp="1" noChangeArrowheads="1"/>
          </p:cNvSpPr>
          <p:nvPr>
            <p:ph type="body" idx="1"/>
          </p:nvPr>
        </p:nvSpPr>
        <p:spPr/>
        <p:txBody>
          <a:bodyPr/>
          <a:lstStyle/>
          <a:p>
            <a:r>
              <a:rPr lang="en-US" altLang="en-US" sz="2800"/>
              <a:t>If education and wealth are the solutions to human problems, why were the largest, most devastating wars in human history fought in the 20</a:t>
            </a:r>
            <a:r>
              <a:rPr lang="en-US" altLang="en-US" sz="2800" baseline="30000"/>
              <a:t>th</a:t>
            </a:r>
            <a:r>
              <a:rPr lang="en-US" altLang="en-US" sz="2800"/>
              <a:t> century by the wealthiest, most advanced nations on earth?</a:t>
            </a:r>
          </a:p>
          <a:p>
            <a:r>
              <a:rPr lang="en-US" altLang="en-US" sz="2800"/>
              <a:t>Why do educated &amp; wealthy people still have so many problems of their own?</a:t>
            </a:r>
          </a:p>
          <a:p>
            <a:r>
              <a:rPr lang="en-US" altLang="en-US" sz="2800"/>
              <a:t>Why are there so many relatively poor people who live happy &amp; fulfilling lives in spite of such disadvantages?</a:t>
            </a:r>
          </a:p>
        </p:txBody>
      </p:sp>
    </p:spTree>
    <p:custDataLst>
      <p:tags r:id="rId1"/>
    </p:custDataLst>
  </p:cSld>
  <p:clrMapOvr>
    <a:masterClrMapping/>
  </p:clrMapOvr>
  <p:transition advTm="437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163">
                                            <p:txEl>
                                              <p:pRg st="0" end="0"/>
                                            </p:txEl>
                                          </p:spTgt>
                                        </p:tgtEl>
                                        <p:attrNameLst>
                                          <p:attrName>style.visibility</p:attrName>
                                        </p:attrNameLst>
                                      </p:cBhvr>
                                      <p:to>
                                        <p:strVal val="visible"/>
                                      </p:to>
                                    </p:set>
                                    <p:anim calcmode="lin" valueType="num">
                                      <p:cBhvr additive="base">
                                        <p:cTn id="7" dur="500" fill="hold"/>
                                        <p:tgtEl>
                                          <p:spTgt spid="921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1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2163">
                                            <p:txEl>
                                              <p:pRg st="1" end="1"/>
                                            </p:txEl>
                                          </p:spTgt>
                                        </p:tgtEl>
                                        <p:attrNameLst>
                                          <p:attrName>style.visibility</p:attrName>
                                        </p:attrNameLst>
                                      </p:cBhvr>
                                      <p:to>
                                        <p:strVal val="visible"/>
                                      </p:to>
                                    </p:set>
                                    <p:anim calcmode="lin" valueType="num">
                                      <p:cBhvr additive="base">
                                        <p:cTn id="13" dur="500" fill="hold"/>
                                        <p:tgtEl>
                                          <p:spTgt spid="921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1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2163">
                                            <p:txEl>
                                              <p:pRg st="2" end="2"/>
                                            </p:txEl>
                                          </p:spTgt>
                                        </p:tgtEl>
                                        <p:attrNameLst>
                                          <p:attrName>style.visibility</p:attrName>
                                        </p:attrNameLst>
                                      </p:cBhvr>
                                      <p:to>
                                        <p:strVal val="visible"/>
                                      </p:to>
                                    </p:set>
                                    <p:anim calcmode="lin" valueType="num">
                                      <p:cBhvr additive="base">
                                        <p:cTn id="19" dur="500" fill="hold"/>
                                        <p:tgtEl>
                                          <p:spTgt spid="921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16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God</a:t>
            </a:r>
            <a:r>
              <a:rPr lang="en-US" altLang="en-US">
                <a:cs typeface="Times New Roman" pitchFamily="18" charset="0"/>
              </a:rPr>
              <a:t>'</a:t>
            </a:r>
            <a:r>
              <a:rPr lang="en-US" altLang="en-US"/>
              <a:t>s Standards for Really Living</a:t>
            </a:r>
          </a:p>
        </p:txBody>
      </p:sp>
      <p:sp>
        <p:nvSpPr>
          <p:cNvPr id="35843" name="Rectangle 3"/>
          <p:cNvSpPr>
            <a:spLocks noGrp="1" noChangeArrowheads="1"/>
          </p:cNvSpPr>
          <p:nvPr>
            <p:ph type="body" idx="1"/>
          </p:nvPr>
        </p:nvSpPr>
        <p:spPr/>
        <p:txBody>
          <a:bodyPr/>
          <a:lstStyle/>
          <a:p>
            <a:r>
              <a:rPr lang="en-US" altLang="en-US" sz="2800"/>
              <a:t>In the bible, God sets forth two standards by which we should live our lives (Matthew 22:34-40):</a:t>
            </a:r>
          </a:p>
          <a:p>
            <a:pPr lvl="1"/>
            <a:r>
              <a:rPr lang="en-US" altLang="en-US" sz="2400"/>
              <a:t>(1) Love God with everything we are &amp; have</a:t>
            </a:r>
          </a:p>
          <a:p>
            <a:pPr lvl="1"/>
            <a:r>
              <a:rPr lang="en-US" altLang="en-US" sz="2400"/>
              <a:t>(2) Love our neighbor as ourselves.</a:t>
            </a:r>
          </a:p>
          <a:p>
            <a:r>
              <a:rPr lang="en-US" altLang="en-US" sz="2800"/>
              <a:t>Another way of expressing (2) is </a:t>
            </a:r>
            <a:r>
              <a:rPr lang="en-US" altLang="en-US" sz="2800">
                <a:cs typeface="Times New Roman" pitchFamily="18" charset="0"/>
              </a:rPr>
              <a:t>"</a:t>
            </a:r>
            <a:r>
              <a:rPr lang="en-US" altLang="en-US" sz="2800"/>
              <a:t>Do to others as you would have them do to you.</a:t>
            </a:r>
            <a:r>
              <a:rPr lang="en-US" altLang="en-US" sz="2800">
                <a:cs typeface="Times New Roman" pitchFamily="18" charset="0"/>
              </a:rPr>
              <a:t>"</a:t>
            </a:r>
          </a:p>
          <a:p>
            <a:r>
              <a:rPr lang="en-US" altLang="en-US" sz="2800"/>
              <a:t>In spite of natural disasters, this planet would almost be heaven on earth if people would only treat others as they themselves would wish to be treated.</a:t>
            </a:r>
          </a:p>
        </p:txBody>
      </p:sp>
    </p:spTree>
    <p:custDataLst>
      <p:tags r:id="rId1"/>
    </p:custDataLst>
  </p:cSld>
  <p:clrMapOvr>
    <a:masterClrMapping/>
  </p:clrMapOvr>
  <p:transition advTm="5472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843">
                                            <p:txEl>
                                              <p:pRg st="4" end="4"/>
                                            </p:txEl>
                                          </p:spTgt>
                                        </p:tgtEl>
                                        <p:attrNameLst>
                                          <p:attrName>style.visibility</p:attrName>
                                        </p:attrNameLst>
                                      </p:cBhvr>
                                      <p:to>
                                        <p:strVal val="visible"/>
                                      </p:to>
                                    </p:set>
                                    <p:anim calcmode="lin" valueType="num">
                                      <p:cBhvr additive="base">
                                        <p:cTn id="31"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We Can</a:t>
            </a:r>
            <a:r>
              <a:rPr lang="en-US" altLang="en-US">
                <a:cs typeface="Times New Roman" pitchFamily="18" charset="0"/>
              </a:rPr>
              <a:t>'</a:t>
            </a:r>
            <a:r>
              <a:rPr lang="en-US" altLang="en-US"/>
              <a:t>t Do It!</a:t>
            </a:r>
          </a:p>
        </p:txBody>
      </p:sp>
      <p:sp>
        <p:nvSpPr>
          <p:cNvPr id="36867" name="Rectangle 3"/>
          <p:cNvSpPr>
            <a:spLocks noGrp="1" noChangeArrowheads="1"/>
          </p:cNvSpPr>
          <p:nvPr>
            <p:ph type="body" idx="1"/>
          </p:nvPr>
        </p:nvSpPr>
        <p:spPr/>
        <p:txBody>
          <a:bodyPr/>
          <a:lstStyle/>
          <a:p>
            <a:r>
              <a:rPr lang="en-US" altLang="en-US"/>
              <a:t>The trouble is, we humans aren</a:t>
            </a:r>
            <a:r>
              <a:rPr lang="en-US" altLang="en-US">
                <a:cs typeface="Times New Roman" pitchFamily="18" charset="0"/>
              </a:rPr>
              <a:t>'</a:t>
            </a:r>
            <a:r>
              <a:rPr lang="en-US" altLang="en-US"/>
              <a:t>t able to live up to these standards.</a:t>
            </a:r>
          </a:p>
          <a:p>
            <a:r>
              <a:rPr lang="en-US" altLang="en-US"/>
              <a:t>If we examine ourselves honestly, we find all sorts of bad attitudes inside:</a:t>
            </a:r>
          </a:p>
          <a:p>
            <a:pPr lvl="1"/>
            <a:r>
              <a:rPr lang="en-US" altLang="en-US"/>
              <a:t>Selfishness, gluttony, laziness, pride, impatience are some of the ones I have trouble with.</a:t>
            </a:r>
          </a:p>
          <a:p>
            <a:pPr lvl="1"/>
            <a:r>
              <a:rPr lang="en-US" altLang="en-US"/>
              <a:t>What about you?</a:t>
            </a:r>
          </a:p>
        </p:txBody>
      </p:sp>
    </p:spTree>
    <p:custDataLst>
      <p:tags r:id="rId1"/>
    </p:custDataLst>
  </p:cSld>
  <p:clrMapOvr>
    <a:masterClrMapping/>
  </p:clrMapOvr>
  <p:transition advTm="2295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a:t>We Can</a:t>
            </a:r>
            <a:r>
              <a:rPr lang="en-US" altLang="en-US">
                <a:cs typeface="Times New Roman" pitchFamily="18" charset="0"/>
              </a:rPr>
              <a:t>'</a:t>
            </a:r>
            <a:r>
              <a:rPr lang="en-US" altLang="en-US"/>
              <a:t>t Do It!</a:t>
            </a:r>
          </a:p>
        </p:txBody>
      </p:sp>
      <p:sp>
        <p:nvSpPr>
          <p:cNvPr id="93187" name="Rectangle 3"/>
          <p:cNvSpPr>
            <a:spLocks noGrp="1" noChangeArrowheads="1"/>
          </p:cNvSpPr>
          <p:nvPr>
            <p:ph type="body" idx="1"/>
          </p:nvPr>
        </p:nvSpPr>
        <p:spPr/>
        <p:txBody>
          <a:bodyPr/>
          <a:lstStyle/>
          <a:p>
            <a:r>
              <a:rPr lang="en-US" altLang="en-US"/>
              <a:t>Many of these bad attitudes &amp; actions can be categorized as our having difficulty sacrificing short-term pleasures for long-term benefits.</a:t>
            </a:r>
          </a:p>
          <a:p>
            <a:r>
              <a:rPr lang="en-US" altLang="en-US"/>
              <a:t>We will not trust God with our lives, that he knows better than we do what really makes for fulfillment &amp; happiness.</a:t>
            </a:r>
          </a:p>
        </p:txBody>
      </p:sp>
    </p:spTree>
    <p:custDataLst>
      <p:tags r:id="rId1"/>
    </p:custDataLst>
  </p:cSld>
  <p:clrMapOvr>
    <a:masterClrMapping/>
  </p:clrMapOvr>
  <p:transition advTm="254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additive="base">
                                        <p:cTn id="7" dur="500" fill="hold"/>
                                        <p:tgtEl>
                                          <p:spTgt spid="931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31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3187">
                                            <p:txEl>
                                              <p:pRg st="1" end="1"/>
                                            </p:txEl>
                                          </p:spTgt>
                                        </p:tgtEl>
                                        <p:attrNameLst>
                                          <p:attrName>style.visibility</p:attrName>
                                        </p:attrNameLst>
                                      </p:cBhvr>
                                      <p:to>
                                        <p:strVal val="visible"/>
                                      </p:to>
                                    </p:set>
                                    <p:anim calcmode="lin" valueType="num">
                                      <p:cBhvr additive="base">
                                        <p:cTn id="13" dur="500" fill="hold"/>
                                        <p:tgtEl>
                                          <p:spTgt spid="931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31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n-US" altLang="en-US"/>
              <a:t>Cosmology</a:t>
            </a:r>
          </a:p>
        </p:txBody>
      </p:sp>
      <p:sp>
        <p:nvSpPr>
          <p:cNvPr id="15363" name="Rectangle 3"/>
          <p:cNvSpPr>
            <a:spLocks noGrp="1" noChangeArrowheads="1"/>
          </p:cNvSpPr>
          <p:nvPr>
            <p:ph type="body" idx="1"/>
          </p:nvPr>
        </p:nvSpPr>
        <p:spPr/>
        <p:txBody>
          <a:bodyPr/>
          <a:lstStyle/>
          <a:p>
            <a:pPr>
              <a:lnSpc>
                <a:spcPct val="90000"/>
              </a:lnSpc>
            </a:pPr>
            <a:r>
              <a:rPr lang="en-US" altLang="en-US"/>
              <a:t>Even in ancient times, people must have thought of stars as </a:t>
            </a:r>
            <a:r>
              <a:rPr lang="en-US" altLang="en-US">
                <a:cs typeface="Times New Roman" pitchFamily="18" charset="0"/>
              </a:rPr>
              <a:t>"</a:t>
            </a:r>
            <a:r>
              <a:rPr lang="en-US" altLang="en-US"/>
              <a:t>fires in the sky</a:t>
            </a:r>
            <a:r>
              <a:rPr lang="en-US" altLang="en-US">
                <a:cs typeface="Times New Roman" pitchFamily="18" charset="0"/>
              </a:rPr>
              <a:t>"</a:t>
            </a:r>
            <a:r>
              <a:rPr lang="en-US" altLang="en-US"/>
              <a:t> and wondered: </a:t>
            </a:r>
            <a:r>
              <a:rPr lang="en-US" altLang="en-US">
                <a:cs typeface="Times New Roman" pitchFamily="18" charset="0"/>
              </a:rPr>
              <a:t>"</a:t>
            </a:r>
            <a:r>
              <a:rPr lang="en-US" altLang="en-US"/>
              <a:t>Who lit these fires, and who provided the firewood?</a:t>
            </a:r>
            <a:r>
              <a:rPr lang="en-US" altLang="en-US">
                <a:cs typeface="Times New Roman" pitchFamily="18" charset="0"/>
              </a:rPr>
              <a:t>"</a:t>
            </a:r>
          </a:p>
          <a:p>
            <a:pPr>
              <a:lnSpc>
                <a:spcPct val="90000"/>
              </a:lnSpc>
            </a:pPr>
            <a:r>
              <a:rPr lang="en-US" altLang="en-US"/>
              <a:t>In the 1700s came Olber</a:t>
            </a:r>
            <a:r>
              <a:rPr lang="en-US" altLang="en-US">
                <a:cs typeface="Times New Roman" pitchFamily="18" charset="0"/>
              </a:rPr>
              <a:t>'</a:t>
            </a:r>
            <a:r>
              <a:rPr lang="en-US" altLang="en-US"/>
              <a:t>s paradox:</a:t>
            </a:r>
          </a:p>
          <a:p>
            <a:pPr lvl="1">
              <a:lnSpc>
                <a:spcPct val="90000"/>
              </a:lnSpc>
            </a:pPr>
            <a:r>
              <a:rPr lang="en-US" altLang="en-US"/>
              <a:t>Why is the sky so dark when in an infinite, eternal universe it ought to be so bright?</a:t>
            </a:r>
          </a:p>
          <a:p>
            <a:pPr lvl="1">
              <a:lnSpc>
                <a:spcPct val="90000"/>
              </a:lnSpc>
            </a:pPr>
            <a:r>
              <a:rPr lang="en-US" altLang="en-US"/>
              <a:t>An early indication that the universe has not always existed.</a:t>
            </a:r>
          </a:p>
        </p:txBody>
      </p:sp>
    </p:spTree>
    <p:custDataLst>
      <p:tags r:id="rId1"/>
    </p:custDataLst>
  </p:cSld>
  <p:clrMapOvr>
    <a:masterClrMapping/>
  </p:clrMapOvr>
  <p:transition advTm="484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 calcmode="lin" valueType="num">
                                      <p:cBhvr additive="base">
                                        <p:cTn id="7" dur="5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3">
                                            <p:txEl>
                                              <p:pRg st="1" end="1"/>
                                            </p:txEl>
                                          </p:spTgt>
                                        </p:tgtEl>
                                        <p:attrNameLst>
                                          <p:attrName>style.visibility</p:attrName>
                                        </p:attrNameLst>
                                      </p:cBhvr>
                                      <p:to>
                                        <p:strVal val="visible"/>
                                      </p:to>
                                    </p:set>
                                    <p:anim calcmode="lin" valueType="num">
                                      <p:cBhvr additive="base">
                                        <p:cTn id="13" dur="5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3">
                                            <p:txEl>
                                              <p:pRg st="2" end="2"/>
                                            </p:txEl>
                                          </p:spTgt>
                                        </p:tgtEl>
                                        <p:attrNameLst>
                                          <p:attrName>style.visibility</p:attrName>
                                        </p:attrNameLst>
                                      </p:cBhvr>
                                      <p:to>
                                        <p:strVal val="visible"/>
                                      </p:to>
                                    </p:set>
                                    <p:anim calcmode="lin" valueType="num">
                                      <p:cBhvr additive="base">
                                        <p:cTn id="19" dur="5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363">
                                            <p:txEl>
                                              <p:pRg st="3" end="3"/>
                                            </p:txEl>
                                          </p:spTgt>
                                        </p:tgtEl>
                                        <p:attrNameLst>
                                          <p:attrName>style.visibility</p:attrName>
                                        </p:attrNameLst>
                                      </p:cBhvr>
                                      <p:to>
                                        <p:strVal val="visible"/>
                                      </p:to>
                                    </p:set>
                                    <p:anim calcmode="lin" valueType="num">
                                      <p:cBhvr additive="base">
                                        <p:cTn id="25" dur="5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a:t>We Can</a:t>
            </a:r>
            <a:r>
              <a:rPr lang="en-US" altLang="en-US">
                <a:cs typeface="Times New Roman" pitchFamily="18" charset="0"/>
              </a:rPr>
              <a:t>'</a:t>
            </a:r>
            <a:r>
              <a:rPr lang="en-US" altLang="en-US"/>
              <a:t>t Do It!</a:t>
            </a:r>
          </a:p>
        </p:txBody>
      </p:sp>
      <p:sp>
        <p:nvSpPr>
          <p:cNvPr id="94211" name="Rectangle 3"/>
          <p:cNvSpPr>
            <a:spLocks noGrp="1" noChangeArrowheads="1"/>
          </p:cNvSpPr>
          <p:nvPr>
            <p:ph type="body" idx="1"/>
          </p:nvPr>
        </p:nvSpPr>
        <p:spPr/>
        <p:txBody>
          <a:bodyPr/>
          <a:lstStyle/>
          <a:p>
            <a:r>
              <a:rPr lang="en-US" altLang="en-US"/>
              <a:t>What is really going on is that we are trying to be gods, but we aren</a:t>
            </a:r>
            <a:r>
              <a:rPr lang="en-US" altLang="en-US">
                <a:cs typeface="Times New Roman" pitchFamily="18" charset="0"/>
              </a:rPr>
              <a:t>'</a:t>
            </a:r>
            <a:r>
              <a:rPr lang="en-US" altLang="en-US"/>
              <a:t>t able to do so.</a:t>
            </a:r>
          </a:p>
          <a:p>
            <a:pPr lvl="1"/>
            <a:r>
              <a:rPr lang="en-US" altLang="en-US"/>
              <a:t>We don</a:t>
            </a:r>
            <a:r>
              <a:rPr lang="en-US" altLang="en-US">
                <a:cs typeface="Times New Roman" pitchFamily="18" charset="0"/>
              </a:rPr>
              <a:t>'</a:t>
            </a:r>
            <a:r>
              <a:rPr lang="en-US" altLang="en-US"/>
              <a:t>t know enough</a:t>
            </a:r>
          </a:p>
          <a:p>
            <a:pPr lvl="1"/>
            <a:r>
              <a:rPr lang="en-US" altLang="en-US"/>
              <a:t>We aren</a:t>
            </a:r>
            <a:r>
              <a:rPr lang="en-US" altLang="en-US">
                <a:cs typeface="Times New Roman" pitchFamily="18" charset="0"/>
              </a:rPr>
              <a:t>'</a:t>
            </a:r>
            <a:r>
              <a:rPr lang="en-US" altLang="en-US"/>
              <a:t>t strong enough</a:t>
            </a:r>
          </a:p>
          <a:p>
            <a:pPr lvl="1"/>
            <a:r>
              <a:rPr lang="en-US" altLang="en-US"/>
              <a:t>We aren</a:t>
            </a:r>
            <a:r>
              <a:rPr lang="en-US" altLang="en-US">
                <a:cs typeface="Times New Roman" pitchFamily="18" charset="0"/>
              </a:rPr>
              <a:t>'</a:t>
            </a:r>
            <a:r>
              <a:rPr lang="en-US" altLang="en-US"/>
              <a:t>t good enough</a:t>
            </a:r>
          </a:p>
          <a:p>
            <a:r>
              <a:rPr lang="en-US" altLang="en-US"/>
              <a:t>Not even when we group together as nations are we wise enough.</a:t>
            </a:r>
          </a:p>
        </p:txBody>
      </p:sp>
    </p:spTree>
    <p:custDataLst>
      <p:tags r:id="rId1"/>
    </p:custDataLst>
  </p:cSld>
  <p:clrMapOvr>
    <a:masterClrMapping/>
  </p:clrMapOvr>
  <p:transition advTm="2134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500" fill="hold"/>
                                        <p:tgtEl>
                                          <p:spTgt spid="94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4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4211">
                                            <p:txEl>
                                              <p:pRg st="2" end="2"/>
                                            </p:txEl>
                                          </p:spTgt>
                                        </p:tgtEl>
                                        <p:attrNameLst>
                                          <p:attrName>style.visibility</p:attrName>
                                        </p:attrNameLst>
                                      </p:cBhvr>
                                      <p:to>
                                        <p:strVal val="visible"/>
                                      </p:to>
                                    </p:set>
                                    <p:anim calcmode="lin" valueType="num">
                                      <p:cBhvr additive="base">
                                        <p:cTn id="19" dur="5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4211">
                                            <p:txEl>
                                              <p:pRg st="3" end="3"/>
                                            </p:txEl>
                                          </p:spTgt>
                                        </p:tgtEl>
                                        <p:attrNameLst>
                                          <p:attrName>style.visibility</p:attrName>
                                        </p:attrNameLst>
                                      </p:cBhvr>
                                      <p:to>
                                        <p:strVal val="visible"/>
                                      </p:to>
                                    </p:set>
                                    <p:anim calcmode="lin" valueType="num">
                                      <p:cBhvr additive="base">
                                        <p:cTn id="25" dur="500" fill="hold"/>
                                        <p:tgtEl>
                                          <p:spTgt spid="942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42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4211">
                                            <p:txEl>
                                              <p:pRg st="4" end="4"/>
                                            </p:txEl>
                                          </p:spTgt>
                                        </p:tgtEl>
                                        <p:attrNameLst>
                                          <p:attrName>style.visibility</p:attrName>
                                        </p:attrNameLst>
                                      </p:cBhvr>
                                      <p:to>
                                        <p:strVal val="visible"/>
                                      </p:to>
                                    </p:set>
                                    <p:anim calcmode="lin" valueType="num">
                                      <p:cBhvr additive="base">
                                        <p:cTn id="31" dur="500" fill="hold"/>
                                        <p:tgtEl>
                                          <p:spTgt spid="942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421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r>
              <a:rPr lang="en-US" altLang="en-US"/>
              <a:t>We Can</a:t>
            </a:r>
            <a:r>
              <a:rPr lang="en-US" altLang="en-US">
                <a:cs typeface="Times New Roman" pitchFamily="18" charset="0"/>
              </a:rPr>
              <a:t>'</a:t>
            </a:r>
            <a:r>
              <a:rPr lang="en-US" altLang="en-US"/>
              <a:t>t Do It!</a:t>
            </a:r>
          </a:p>
        </p:txBody>
      </p:sp>
      <p:sp>
        <p:nvSpPr>
          <p:cNvPr id="95235" name="Rectangle 3"/>
          <p:cNvSpPr>
            <a:spLocks noGrp="1" noChangeArrowheads="1"/>
          </p:cNvSpPr>
          <p:nvPr>
            <p:ph type="body" idx="1"/>
          </p:nvPr>
        </p:nvSpPr>
        <p:spPr/>
        <p:txBody>
          <a:bodyPr/>
          <a:lstStyle/>
          <a:p>
            <a:r>
              <a:rPr lang="en-US" altLang="en-US"/>
              <a:t>The main problem is that we are actually in rebellion against the God who really exists.</a:t>
            </a:r>
          </a:p>
          <a:p>
            <a:r>
              <a:rPr lang="en-US" altLang="en-US"/>
              <a:t>We foolishly think that we know better than he does.</a:t>
            </a:r>
          </a:p>
          <a:p>
            <a:r>
              <a:rPr lang="en-US" altLang="en-US"/>
              <a:t>In any case, we are not going to let him run our lives for fear that he will make us do something we don</a:t>
            </a:r>
            <a:r>
              <a:rPr lang="en-US" altLang="en-US">
                <a:cs typeface="Times New Roman" pitchFamily="18" charset="0"/>
              </a:rPr>
              <a:t>'</a:t>
            </a:r>
            <a:r>
              <a:rPr lang="en-US" altLang="en-US"/>
              <a:t>t want to do, or make us give up some attitude or action we enjoy.</a:t>
            </a:r>
          </a:p>
        </p:txBody>
      </p:sp>
    </p:spTree>
    <p:custDataLst>
      <p:tags r:id="rId1"/>
    </p:custDataLst>
  </p:cSld>
  <p:clrMapOvr>
    <a:masterClrMapping/>
  </p:clrMapOvr>
  <p:transition advTm="2425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5235">
                                            <p:txEl>
                                              <p:pRg st="1" end="1"/>
                                            </p:txEl>
                                          </p:spTgt>
                                        </p:tgtEl>
                                        <p:attrNameLst>
                                          <p:attrName>style.visibility</p:attrName>
                                        </p:attrNameLst>
                                      </p:cBhvr>
                                      <p:to>
                                        <p:strVal val="visible"/>
                                      </p:to>
                                    </p:set>
                                    <p:anim calcmode="lin" valueType="num">
                                      <p:cBhvr additive="base">
                                        <p:cTn id="13" dur="500" fill="hold"/>
                                        <p:tgtEl>
                                          <p:spTgt spid="952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52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5235">
                                            <p:txEl>
                                              <p:pRg st="2" end="2"/>
                                            </p:txEl>
                                          </p:spTgt>
                                        </p:tgtEl>
                                        <p:attrNameLst>
                                          <p:attrName>style.visibility</p:attrName>
                                        </p:attrNameLst>
                                      </p:cBhvr>
                                      <p:to>
                                        <p:strVal val="visible"/>
                                      </p:to>
                                    </p:set>
                                    <p:anim calcmode="lin" valueType="num">
                                      <p:cBhvr additive="base">
                                        <p:cTn id="19" dur="500" fill="hold"/>
                                        <p:tgtEl>
                                          <p:spTgt spid="952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52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Conclusion</a:t>
            </a:r>
          </a:p>
        </p:txBody>
      </p:sp>
      <p:sp>
        <p:nvSpPr>
          <p:cNvPr id="37891" name="Rectangle 3"/>
          <p:cNvSpPr>
            <a:spLocks noGrp="1" noChangeArrowheads="1"/>
          </p:cNvSpPr>
          <p:nvPr>
            <p:ph type="body" idx="1"/>
          </p:nvPr>
        </p:nvSpPr>
        <p:spPr/>
        <p:txBody>
          <a:bodyPr/>
          <a:lstStyle/>
          <a:p>
            <a:r>
              <a:rPr lang="en-US" altLang="en-US"/>
              <a:t>The misery we see all around us in the world is the consequence of disobeying God</a:t>
            </a:r>
            <a:r>
              <a:rPr lang="en-US" altLang="en-US">
                <a:cs typeface="Times New Roman" pitchFamily="18" charset="0"/>
              </a:rPr>
              <a:t>'</a:t>
            </a:r>
            <a:r>
              <a:rPr lang="en-US" altLang="en-US"/>
              <a:t>s two great commandments.</a:t>
            </a:r>
          </a:p>
          <a:p>
            <a:r>
              <a:rPr lang="en-US" altLang="en-US"/>
              <a:t>We don</a:t>
            </a:r>
            <a:r>
              <a:rPr lang="en-US" altLang="en-US">
                <a:cs typeface="Times New Roman" pitchFamily="18" charset="0"/>
              </a:rPr>
              <a:t>'</a:t>
            </a:r>
            <a:r>
              <a:rPr lang="en-US" altLang="en-US"/>
              <a:t>t want to obey God</a:t>
            </a:r>
            <a:r>
              <a:rPr lang="en-US" altLang="en-US">
                <a:cs typeface="Times New Roman" pitchFamily="18" charset="0"/>
              </a:rPr>
              <a:t>'</a:t>
            </a:r>
            <a:r>
              <a:rPr lang="en-US" altLang="en-US"/>
              <a:t>s rules, so we try to make our own.</a:t>
            </a:r>
          </a:p>
          <a:p>
            <a:r>
              <a:rPr lang="en-US" altLang="en-US"/>
              <a:t>We can</a:t>
            </a:r>
            <a:r>
              <a:rPr lang="en-US" altLang="en-US">
                <a:cs typeface="Times New Roman" pitchFamily="18" charset="0"/>
              </a:rPr>
              <a:t>'</a:t>
            </a:r>
            <a:r>
              <a:rPr lang="en-US" altLang="en-US"/>
              <a:t>t keep these either.</a:t>
            </a:r>
          </a:p>
          <a:p>
            <a:r>
              <a:rPr lang="en-US" altLang="en-US"/>
              <a:t>But if we can</a:t>
            </a:r>
            <a:r>
              <a:rPr lang="en-US" altLang="en-US">
                <a:cs typeface="Times New Roman" pitchFamily="18" charset="0"/>
              </a:rPr>
              <a:t>'</a:t>
            </a:r>
            <a:r>
              <a:rPr lang="en-US" altLang="en-US"/>
              <a:t>t live up to our own standards, how can we live up to God</a:t>
            </a:r>
            <a:r>
              <a:rPr lang="en-US" altLang="en-US">
                <a:cs typeface="Times New Roman" pitchFamily="18" charset="0"/>
              </a:rPr>
              <a:t>'</a:t>
            </a:r>
            <a:r>
              <a:rPr lang="en-US" altLang="en-US"/>
              <a:t>s standards?</a:t>
            </a:r>
          </a:p>
        </p:txBody>
      </p:sp>
    </p:spTree>
    <p:custDataLst>
      <p:tags r:id="rId1"/>
    </p:custDataLst>
  </p:cSld>
  <p:clrMapOvr>
    <a:masterClrMapping/>
  </p:clrMapOvr>
  <p:transition advTm="2330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4"/>
          <p:cNvSpPr>
            <a:spLocks noGrp="1" noChangeArrowheads="1"/>
          </p:cNvSpPr>
          <p:nvPr>
            <p:ph type="ctrTitle"/>
          </p:nvPr>
        </p:nvSpPr>
        <p:spPr/>
        <p:txBody>
          <a:bodyPr/>
          <a:lstStyle/>
          <a:p>
            <a:r>
              <a:rPr lang="en-US" altLang="en-US"/>
              <a:t>Who Is Jesus?</a:t>
            </a:r>
          </a:p>
        </p:txBody>
      </p:sp>
      <p:sp>
        <p:nvSpPr>
          <p:cNvPr id="38917" name="Rectangle 5"/>
          <p:cNvSpPr>
            <a:spLocks noGrp="1" noChangeArrowheads="1"/>
          </p:cNvSpPr>
          <p:nvPr>
            <p:ph type="subTitle" idx="1"/>
          </p:nvPr>
        </p:nvSpPr>
        <p:spPr/>
        <p:txBody>
          <a:bodyPr/>
          <a:lstStyle/>
          <a:p>
            <a:r>
              <a:rPr lang="en-US" altLang="en-US"/>
              <a:t>Lecture 5</a:t>
            </a:r>
          </a:p>
        </p:txBody>
      </p:sp>
      <p:pic>
        <p:nvPicPr>
          <p:cNvPr id="38918" name="Picture 6" descr="MCj0156073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7800" y="1447800"/>
            <a:ext cx="1887538" cy="33528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5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p:cTn id="7" dur="500" fill="hold"/>
                                        <p:tgtEl>
                                          <p:spTgt spid="38916"/>
                                        </p:tgtEl>
                                        <p:attrNameLst>
                                          <p:attrName>ppt_w</p:attrName>
                                        </p:attrNameLst>
                                      </p:cBhvr>
                                      <p:tavLst>
                                        <p:tav tm="0">
                                          <p:val>
                                            <p:fltVal val="0"/>
                                          </p:val>
                                        </p:tav>
                                        <p:tav tm="100000">
                                          <p:val>
                                            <p:strVal val="#ppt_w"/>
                                          </p:val>
                                        </p:tav>
                                      </p:tavLst>
                                    </p:anim>
                                    <p:anim calcmode="lin" valueType="num">
                                      <p:cBhvr>
                                        <p:cTn id="8" dur="500" fill="hold"/>
                                        <p:tgtEl>
                                          <p:spTgt spid="3891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8917">
                                            <p:txEl>
                                              <p:pRg st="0" end="0"/>
                                            </p:txEl>
                                          </p:spTgt>
                                        </p:tgtEl>
                                        <p:attrNameLst>
                                          <p:attrName>style.visibility</p:attrName>
                                        </p:attrNameLst>
                                      </p:cBhvr>
                                      <p:to>
                                        <p:strVal val="visible"/>
                                      </p:to>
                                    </p:set>
                                    <p:animEffect transition="in" filter="checkerboard(across)">
                                      <p:cBhvr>
                                        <p:cTn id="13" dur="500"/>
                                        <p:tgtEl>
                                          <p:spTgt spid="389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Introduction</a:t>
            </a:r>
          </a:p>
        </p:txBody>
      </p:sp>
      <p:sp>
        <p:nvSpPr>
          <p:cNvPr id="40963" name="Rectangle 3"/>
          <p:cNvSpPr>
            <a:spLocks noGrp="1" noChangeArrowheads="1"/>
          </p:cNvSpPr>
          <p:nvPr>
            <p:ph type="body" idx="1"/>
          </p:nvPr>
        </p:nvSpPr>
        <p:spPr>
          <a:xfrm>
            <a:off x="457200" y="1828800"/>
            <a:ext cx="8229600" cy="4648200"/>
          </a:xfrm>
        </p:spPr>
        <p:txBody>
          <a:bodyPr/>
          <a:lstStyle/>
          <a:p>
            <a:pPr>
              <a:buFont typeface="Wingdings" pitchFamily="2" charset="2"/>
              <a:buNone/>
            </a:pPr>
            <a:r>
              <a:rPr lang="en-US" altLang="en-US"/>
              <a:t>Jesus is God</a:t>
            </a:r>
            <a:r>
              <a:rPr lang="en-US" altLang="en-US">
                <a:cs typeface="Times New Roman" pitchFamily="18" charset="0"/>
              </a:rPr>
              <a:t>'</a:t>
            </a:r>
            <a:r>
              <a:rPr lang="en-US" altLang="en-US"/>
              <a:t>s solution to what is wrong with humanity:</a:t>
            </a:r>
          </a:p>
          <a:p>
            <a:r>
              <a:rPr lang="en-US" altLang="en-US"/>
              <a:t>He is not only our example of what we should be,</a:t>
            </a:r>
          </a:p>
          <a:p>
            <a:r>
              <a:rPr lang="en-US" altLang="en-US"/>
              <a:t>His life provides the obedience we owe God,</a:t>
            </a:r>
          </a:p>
          <a:p>
            <a:r>
              <a:rPr lang="en-US" altLang="en-US"/>
              <a:t>His death pays for what we</a:t>
            </a:r>
            <a:r>
              <a:rPr lang="en-US" altLang="en-US">
                <a:cs typeface="Times New Roman" pitchFamily="18" charset="0"/>
              </a:rPr>
              <a:t>'</a:t>
            </a:r>
            <a:r>
              <a:rPr lang="en-US" altLang="en-US"/>
              <a:t>ve done wrong, </a:t>
            </a:r>
          </a:p>
          <a:p>
            <a:r>
              <a:rPr lang="en-US" altLang="en-US"/>
              <a:t>He gives us the ability to begin to be what we ought to be.</a:t>
            </a:r>
          </a:p>
        </p:txBody>
      </p:sp>
    </p:spTree>
    <p:custDataLst>
      <p:tags r:id="rId1"/>
    </p:custDataLst>
  </p:cSld>
  <p:clrMapOvr>
    <a:masterClrMapping/>
  </p:clrMapOvr>
  <p:transition advTm="225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xEl>
                                              <p:pRg st="0" end="0"/>
                                            </p:txEl>
                                          </p:spTgt>
                                        </p:tgtEl>
                                        <p:attrNameLst>
                                          <p:attrName>style.visibility</p:attrName>
                                        </p:attrNameLst>
                                      </p:cBhvr>
                                      <p:to>
                                        <p:strVal val="visible"/>
                                      </p:to>
                                    </p:set>
                                    <p:anim calcmode="lin" valueType="num">
                                      <p:cBhvr additive="base">
                                        <p:cTn id="7"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09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0963">
                                            <p:txEl>
                                              <p:pRg st="1" end="1"/>
                                            </p:txEl>
                                          </p:spTgt>
                                        </p:tgtEl>
                                        <p:attrNameLst>
                                          <p:attrName>style.visibility</p:attrName>
                                        </p:attrNameLst>
                                      </p:cBhvr>
                                      <p:to>
                                        <p:strVal val="visible"/>
                                      </p:to>
                                    </p:set>
                                    <p:anim calcmode="lin" valueType="num">
                                      <p:cBhvr additive="base">
                                        <p:cTn id="13" dur="500" fill="hold"/>
                                        <p:tgtEl>
                                          <p:spTgt spid="409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09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963">
                                            <p:txEl>
                                              <p:pRg st="2" end="2"/>
                                            </p:txEl>
                                          </p:spTgt>
                                        </p:tgtEl>
                                        <p:attrNameLst>
                                          <p:attrName>style.visibility</p:attrName>
                                        </p:attrNameLst>
                                      </p:cBhvr>
                                      <p:to>
                                        <p:strVal val="visible"/>
                                      </p:to>
                                    </p:set>
                                    <p:anim calcmode="lin" valueType="num">
                                      <p:cBhvr additive="base">
                                        <p:cTn id="19" dur="500" fill="hold"/>
                                        <p:tgtEl>
                                          <p:spTgt spid="409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09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963">
                                            <p:txEl>
                                              <p:pRg st="3" end="3"/>
                                            </p:txEl>
                                          </p:spTgt>
                                        </p:tgtEl>
                                        <p:attrNameLst>
                                          <p:attrName>style.visibility</p:attrName>
                                        </p:attrNameLst>
                                      </p:cBhvr>
                                      <p:to>
                                        <p:strVal val="visible"/>
                                      </p:to>
                                    </p:set>
                                    <p:anim calcmode="lin" valueType="num">
                                      <p:cBhvr additive="base">
                                        <p:cTn id="25" dur="500" fill="hold"/>
                                        <p:tgtEl>
                                          <p:spTgt spid="409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09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0963">
                                            <p:txEl>
                                              <p:pRg st="4" end="4"/>
                                            </p:txEl>
                                          </p:spTgt>
                                        </p:tgtEl>
                                        <p:attrNameLst>
                                          <p:attrName>style.visibility</p:attrName>
                                        </p:attrNameLst>
                                      </p:cBhvr>
                                      <p:to>
                                        <p:strVal val="visible"/>
                                      </p:to>
                                    </p:set>
                                    <p:anim calcmode="lin" valueType="num">
                                      <p:cBhvr additive="base">
                                        <p:cTn id="31" dur="500" fill="hold"/>
                                        <p:tgtEl>
                                          <p:spTgt spid="409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09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Jesus</a:t>
            </a:r>
            <a:r>
              <a:rPr lang="en-US" altLang="en-US">
                <a:cs typeface="Times New Roman" pitchFamily="18" charset="0"/>
              </a:rPr>
              <a:t>'</a:t>
            </a:r>
            <a:r>
              <a:rPr lang="en-US" altLang="en-US"/>
              <a:t> Claims</a:t>
            </a:r>
          </a:p>
        </p:txBody>
      </p:sp>
      <p:sp>
        <p:nvSpPr>
          <p:cNvPr id="41987" name="Rectangle 3"/>
          <p:cNvSpPr>
            <a:spLocks noGrp="1" noChangeArrowheads="1"/>
          </p:cNvSpPr>
          <p:nvPr>
            <p:ph type="body" idx="1"/>
          </p:nvPr>
        </p:nvSpPr>
        <p:spPr>
          <a:xfrm>
            <a:off x="457200" y="2057400"/>
            <a:ext cx="8229600" cy="4302125"/>
          </a:xfrm>
        </p:spPr>
        <p:txBody>
          <a:bodyPr/>
          <a:lstStyle/>
          <a:p>
            <a:pPr>
              <a:lnSpc>
                <a:spcPct val="80000"/>
              </a:lnSpc>
              <a:buFont typeface="Wingdings" pitchFamily="2" charset="2"/>
              <a:buNone/>
            </a:pPr>
            <a:r>
              <a:rPr lang="en-US" altLang="en-US" sz="2800"/>
              <a:t>Jesus claimed to be:</a:t>
            </a:r>
          </a:p>
          <a:p>
            <a:pPr>
              <a:lnSpc>
                <a:spcPct val="80000"/>
              </a:lnSpc>
            </a:pPr>
            <a:r>
              <a:rPr lang="en-US" altLang="en-US" sz="2400"/>
              <a:t>Sent from God (Mt 10:40, Lk 4:18, Jn 10:36)</a:t>
            </a:r>
          </a:p>
          <a:p>
            <a:pPr>
              <a:lnSpc>
                <a:spcPct val="80000"/>
              </a:lnSpc>
            </a:pPr>
            <a:r>
              <a:rPr lang="en-US" altLang="en-US" sz="2400"/>
              <a:t>Existing before Abraham</a:t>
            </a:r>
            <a:r>
              <a:rPr lang="en-US" altLang="en-US" sz="2400">
                <a:cs typeface="Times New Roman" pitchFamily="18" charset="0"/>
              </a:rPr>
              <a:t>'</a:t>
            </a:r>
            <a:r>
              <a:rPr lang="en-US" altLang="en-US" sz="2400"/>
              <a:t>s time (Jn 8:58)</a:t>
            </a:r>
          </a:p>
          <a:p>
            <a:pPr>
              <a:lnSpc>
                <a:spcPct val="80000"/>
              </a:lnSpc>
            </a:pPr>
            <a:r>
              <a:rPr lang="en-US" altLang="en-US" sz="2400"/>
              <a:t>One with God the Father (Jn 10:30, Mt 11:27)</a:t>
            </a:r>
          </a:p>
          <a:p>
            <a:pPr>
              <a:lnSpc>
                <a:spcPct val="80000"/>
              </a:lnSpc>
            </a:pPr>
            <a:r>
              <a:rPr lang="en-US" altLang="en-US" sz="2400"/>
              <a:t>Always doing everything the Father does (Jn 5:19-23)</a:t>
            </a:r>
          </a:p>
          <a:p>
            <a:pPr>
              <a:lnSpc>
                <a:spcPct val="80000"/>
              </a:lnSpc>
            </a:pPr>
            <a:r>
              <a:rPr lang="en-US" altLang="en-US" sz="2400"/>
              <a:t>Able to forgive sin (Mk 2:5-12)</a:t>
            </a:r>
          </a:p>
          <a:p>
            <a:pPr>
              <a:lnSpc>
                <a:spcPct val="80000"/>
              </a:lnSpc>
            </a:pPr>
            <a:r>
              <a:rPr lang="en-US" altLang="en-US" sz="2400"/>
              <a:t>Unique (Mt 5:12; 11:25-30; Jn 10:7-10)</a:t>
            </a:r>
          </a:p>
          <a:p>
            <a:pPr>
              <a:lnSpc>
                <a:spcPct val="80000"/>
              </a:lnSpc>
            </a:pPr>
            <a:r>
              <a:rPr lang="en-US" altLang="en-US" sz="2400"/>
              <a:t>The one who will rule the world in the future (meaning of </a:t>
            </a:r>
            <a:r>
              <a:rPr lang="en-US" altLang="en-US" sz="2400">
                <a:cs typeface="Times New Roman" pitchFamily="18" charset="0"/>
              </a:rPr>
              <a:t>'</a:t>
            </a:r>
            <a:r>
              <a:rPr lang="en-US" altLang="en-US" sz="2400"/>
              <a:t>Messiah</a:t>
            </a:r>
            <a:r>
              <a:rPr lang="en-US" altLang="en-US" sz="2400">
                <a:cs typeface="Times New Roman" pitchFamily="18" charset="0"/>
              </a:rPr>
              <a:t>'</a:t>
            </a:r>
            <a:r>
              <a:rPr lang="en-US" altLang="en-US" sz="2400"/>
              <a:t> or </a:t>
            </a:r>
            <a:r>
              <a:rPr lang="en-US" altLang="en-US" sz="2400">
                <a:cs typeface="Times New Roman" pitchFamily="18" charset="0"/>
              </a:rPr>
              <a:t>'</a:t>
            </a:r>
            <a:r>
              <a:rPr lang="en-US" altLang="en-US" sz="2400"/>
              <a:t>Christ</a:t>
            </a:r>
            <a:r>
              <a:rPr lang="en-US" altLang="en-US" sz="2400">
                <a:cs typeface="Times New Roman" pitchFamily="18" charset="0"/>
              </a:rPr>
              <a:t>'</a:t>
            </a:r>
            <a:r>
              <a:rPr lang="en-US" altLang="en-US" sz="2400"/>
              <a:t>)</a:t>
            </a:r>
          </a:p>
          <a:p>
            <a:pPr>
              <a:lnSpc>
                <a:spcPct val="80000"/>
              </a:lnSpc>
            </a:pPr>
            <a:r>
              <a:rPr lang="en-US" altLang="en-US" sz="2400"/>
              <a:t>The one who will judge all mankind after this life (Mt 25:31-46, Jn 5:22-30)</a:t>
            </a:r>
          </a:p>
        </p:txBody>
      </p:sp>
    </p:spTree>
    <p:custDataLst>
      <p:tags r:id="rId1"/>
    </p:custDataLst>
  </p:cSld>
  <p:clrMapOvr>
    <a:masterClrMapping/>
  </p:clrMapOvr>
  <p:transition advTm="5551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anim calcmode="lin" valueType="num">
                                      <p:cBhvr additive="base">
                                        <p:cTn id="7"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19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1987">
                                            <p:txEl>
                                              <p:pRg st="1" end="1"/>
                                            </p:txEl>
                                          </p:spTgt>
                                        </p:tgtEl>
                                        <p:attrNameLst>
                                          <p:attrName>style.visibility</p:attrName>
                                        </p:attrNameLst>
                                      </p:cBhvr>
                                      <p:to>
                                        <p:strVal val="visible"/>
                                      </p:to>
                                    </p:set>
                                    <p:anim calcmode="lin" valueType="num">
                                      <p:cBhvr additive="base">
                                        <p:cTn id="13" dur="5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19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1987">
                                            <p:txEl>
                                              <p:pRg st="2" end="2"/>
                                            </p:txEl>
                                          </p:spTgt>
                                        </p:tgtEl>
                                        <p:attrNameLst>
                                          <p:attrName>style.visibility</p:attrName>
                                        </p:attrNameLst>
                                      </p:cBhvr>
                                      <p:to>
                                        <p:strVal val="visible"/>
                                      </p:to>
                                    </p:set>
                                    <p:anim calcmode="lin" valueType="num">
                                      <p:cBhvr additive="base">
                                        <p:cTn id="19" dur="5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19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1987">
                                            <p:txEl>
                                              <p:pRg st="3" end="3"/>
                                            </p:txEl>
                                          </p:spTgt>
                                        </p:tgtEl>
                                        <p:attrNameLst>
                                          <p:attrName>style.visibility</p:attrName>
                                        </p:attrNameLst>
                                      </p:cBhvr>
                                      <p:to>
                                        <p:strVal val="visible"/>
                                      </p:to>
                                    </p:set>
                                    <p:anim calcmode="lin" valueType="num">
                                      <p:cBhvr additive="base">
                                        <p:cTn id="25" dur="500" fill="hold"/>
                                        <p:tgtEl>
                                          <p:spTgt spid="419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19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1987">
                                            <p:txEl>
                                              <p:pRg st="4" end="4"/>
                                            </p:txEl>
                                          </p:spTgt>
                                        </p:tgtEl>
                                        <p:attrNameLst>
                                          <p:attrName>style.visibility</p:attrName>
                                        </p:attrNameLst>
                                      </p:cBhvr>
                                      <p:to>
                                        <p:strVal val="visible"/>
                                      </p:to>
                                    </p:set>
                                    <p:anim calcmode="lin" valueType="num">
                                      <p:cBhvr additive="base">
                                        <p:cTn id="31" dur="500" fill="hold"/>
                                        <p:tgtEl>
                                          <p:spTgt spid="419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19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1987">
                                            <p:txEl>
                                              <p:pRg st="5" end="5"/>
                                            </p:txEl>
                                          </p:spTgt>
                                        </p:tgtEl>
                                        <p:attrNameLst>
                                          <p:attrName>style.visibility</p:attrName>
                                        </p:attrNameLst>
                                      </p:cBhvr>
                                      <p:to>
                                        <p:strVal val="visible"/>
                                      </p:to>
                                    </p:set>
                                    <p:anim calcmode="lin" valueType="num">
                                      <p:cBhvr additive="base">
                                        <p:cTn id="37" dur="500" fill="hold"/>
                                        <p:tgtEl>
                                          <p:spTgt spid="419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19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1987">
                                            <p:txEl>
                                              <p:pRg st="6" end="6"/>
                                            </p:txEl>
                                          </p:spTgt>
                                        </p:tgtEl>
                                        <p:attrNameLst>
                                          <p:attrName>style.visibility</p:attrName>
                                        </p:attrNameLst>
                                      </p:cBhvr>
                                      <p:to>
                                        <p:strVal val="visible"/>
                                      </p:to>
                                    </p:set>
                                    <p:anim calcmode="lin" valueType="num">
                                      <p:cBhvr additive="base">
                                        <p:cTn id="43" dur="500" fill="hold"/>
                                        <p:tgtEl>
                                          <p:spTgt spid="4198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198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1987">
                                            <p:txEl>
                                              <p:pRg st="7" end="7"/>
                                            </p:txEl>
                                          </p:spTgt>
                                        </p:tgtEl>
                                        <p:attrNameLst>
                                          <p:attrName>style.visibility</p:attrName>
                                        </p:attrNameLst>
                                      </p:cBhvr>
                                      <p:to>
                                        <p:strVal val="visible"/>
                                      </p:to>
                                    </p:set>
                                    <p:anim calcmode="lin" valueType="num">
                                      <p:cBhvr additive="base">
                                        <p:cTn id="49" dur="500" fill="hold"/>
                                        <p:tgtEl>
                                          <p:spTgt spid="4198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198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1987">
                                            <p:txEl>
                                              <p:pRg st="8" end="8"/>
                                            </p:txEl>
                                          </p:spTgt>
                                        </p:tgtEl>
                                        <p:attrNameLst>
                                          <p:attrName>style.visibility</p:attrName>
                                        </p:attrNameLst>
                                      </p:cBhvr>
                                      <p:to>
                                        <p:strVal val="visible"/>
                                      </p:to>
                                    </p:set>
                                    <p:anim calcmode="lin" valueType="num">
                                      <p:cBhvr additive="base">
                                        <p:cTn id="55" dur="500" fill="hold"/>
                                        <p:tgtEl>
                                          <p:spTgt spid="41987">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1987">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Jesus</a:t>
            </a:r>
            <a:r>
              <a:rPr lang="en-US" altLang="en-US">
                <a:cs typeface="Times New Roman" pitchFamily="18" charset="0"/>
              </a:rPr>
              <a:t>'</a:t>
            </a:r>
            <a:r>
              <a:rPr lang="en-US" altLang="en-US"/>
              <a:t> Miracles</a:t>
            </a:r>
          </a:p>
        </p:txBody>
      </p:sp>
      <p:sp>
        <p:nvSpPr>
          <p:cNvPr id="43011" name="Rectangle 3"/>
          <p:cNvSpPr>
            <a:spLocks noGrp="1" noChangeArrowheads="1"/>
          </p:cNvSpPr>
          <p:nvPr>
            <p:ph type="body" idx="1"/>
          </p:nvPr>
        </p:nvSpPr>
        <p:spPr/>
        <p:txBody>
          <a:bodyPr/>
          <a:lstStyle/>
          <a:p>
            <a:pPr>
              <a:lnSpc>
                <a:spcPct val="90000"/>
              </a:lnSpc>
              <a:buFont typeface="Wingdings" pitchFamily="2" charset="2"/>
              <a:buNone/>
            </a:pPr>
            <a:r>
              <a:rPr lang="en-US" altLang="en-US"/>
              <a:t>Jesus is reported to have:</a:t>
            </a:r>
          </a:p>
          <a:p>
            <a:pPr>
              <a:lnSpc>
                <a:spcPct val="90000"/>
              </a:lnSpc>
            </a:pPr>
            <a:r>
              <a:rPr lang="en-US" altLang="en-US" sz="2800"/>
              <a:t>Changed water into wine (Jn 2:1-11)</a:t>
            </a:r>
          </a:p>
          <a:p>
            <a:pPr>
              <a:lnSpc>
                <a:spcPct val="90000"/>
              </a:lnSpc>
            </a:pPr>
            <a:r>
              <a:rPr lang="en-US" altLang="en-US" sz="2800"/>
              <a:t>Fed thousands by multiplying a small amount of food (Mk 6:30-44; 8:1-13)</a:t>
            </a:r>
          </a:p>
          <a:p>
            <a:pPr>
              <a:lnSpc>
                <a:spcPct val="90000"/>
              </a:lnSpc>
            </a:pPr>
            <a:r>
              <a:rPr lang="en-US" altLang="en-US" sz="2800"/>
              <a:t>Walked on water (Mk 6:45-52)</a:t>
            </a:r>
          </a:p>
          <a:p>
            <a:pPr>
              <a:lnSpc>
                <a:spcPct val="90000"/>
              </a:lnSpc>
            </a:pPr>
            <a:r>
              <a:rPr lang="en-US" altLang="en-US" sz="2800"/>
              <a:t>Stopped a storm by his command (Mk 4:35-41)</a:t>
            </a:r>
          </a:p>
          <a:p>
            <a:pPr>
              <a:lnSpc>
                <a:spcPct val="90000"/>
              </a:lnSpc>
            </a:pPr>
            <a:r>
              <a:rPr lang="en-US" altLang="en-US" sz="2800"/>
              <a:t>Healed hundreds to thousands of people</a:t>
            </a:r>
          </a:p>
          <a:p>
            <a:pPr>
              <a:lnSpc>
                <a:spcPct val="90000"/>
              </a:lnSpc>
            </a:pPr>
            <a:r>
              <a:rPr lang="en-US" altLang="en-US" sz="2800"/>
              <a:t>Raised several people from the dead (Mt 9:18-25; Lk 7:11-15; Jn 11:1-44)</a:t>
            </a:r>
          </a:p>
        </p:txBody>
      </p:sp>
    </p:spTree>
    <p:custDataLst>
      <p:tags r:id="rId1"/>
    </p:custDataLst>
  </p:cSld>
  <p:clrMapOvr>
    <a:masterClrMapping/>
  </p:clrMapOvr>
  <p:transition advTm="255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anim calcmode="lin" valueType="num">
                                      <p:cBhvr additive="base">
                                        <p:cTn id="7"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3011">
                                            <p:txEl>
                                              <p:pRg st="1" end="1"/>
                                            </p:txEl>
                                          </p:spTgt>
                                        </p:tgtEl>
                                        <p:attrNameLst>
                                          <p:attrName>style.visibility</p:attrName>
                                        </p:attrNameLst>
                                      </p:cBhvr>
                                      <p:to>
                                        <p:strVal val="visible"/>
                                      </p:to>
                                    </p:set>
                                    <p:anim calcmode="lin" valueType="num">
                                      <p:cBhvr additive="base">
                                        <p:cTn id="13" dur="5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3011">
                                            <p:txEl>
                                              <p:pRg st="2" end="2"/>
                                            </p:txEl>
                                          </p:spTgt>
                                        </p:tgtEl>
                                        <p:attrNameLst>
                                          <p:attrName>style.visibility</p:attrName>
                                        </p:attrNameLst>
                                      </p:cBhvr>
                                      <p:to>
                                        <p:strVal val="visible"/>
                                      </p:to>
                                    </p:set>
                                    <p:anim calcmode="lin" valueType="num">
                                      <p:cBhvr additive="base">
                                        <p:cTn id="19" dur="500" fill="hold"/>
                                        <p:tgtEl>
                                          <p:spTgt spid="430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3011">
                                            <p:txEl>
                                              <p:pRg st="3" end="3"/>
                                            </p:txEl>
                                          </p:spTgt>
                                        </p:tgtEl>
                                        <p:attrNameLst>
                                          <p:attrName>style.visibility</p:attrName>
                                        </p:attrNameLst>
                                      </p:cBhvr>
                                      <p:to>
                                        <p:strVal val="visible"/>
                                      </p:to>
                                    </p:set>
                                    <p:anim calcmode="lin" valueType="num">
                                      <p:cBhvr additive="base">
                                        <p:cTn id="25" dur="500" fill="hold"/>
                                        <p:tgtEl>
                                          <p:spTgt spid="430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3011">
                                            <p:txEl>
                                              <p:pRg st="4" end="4"/>
                                            </p:txEl>
                                          </p:spTgt>
                                        </p:tgtEl>
                                        <p:attrNameLst>
                                          <p:attrName>style.visibility</p:attrName>
                                        </p:attrNameLst>
                                      </p:cBhvr>
                                      <p:to>
                                        <p:strVal val="visible"/>
                                      </p:to>
                                    </p:set>
                                    <p:anim calcmode="lin" valueType="num">
                                      <p:cBhvr additive="base">
                                        <p:cTn id="31" dur="500" fill="hold"/>
                                        <p:tgtEl>
                                          <p:spTgt spid="430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3011">
                                            <p:txEl>
                                              <p:pRg st="5" end="5"/>
                                            </p:txEl>
                                          </p:spTgt>
                                        </p:tgtEl>
                                        <p:attrNameLst>
                                          <p:attrName>style.visibility</p:attrName>
                                        </p:attrNameLst>
                                      </p:cBhvr>
                                      <p:to>
                                        <p:strVal val="visible"/>
                                      </p:to>
                                    </p:set>
                                    <p:anim calcmode="lin" valueType="num">
                                      <p:cBhvr additive="base">
                                        <p:cTn id="37" dur="500" fill="hold"/>
                                        <p:tgtEl>
                                          <p:spTgt spid="430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30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3011">
                                            <p:txEl>
                                              <p:pRg st="6" end="6"/>
                                            </p:txEl>
                                          </p:spTgt>
                                        </p:tgtEl>
                                        <p:attrNameLst>
                                          <p:attrName>style.visibility</p:attrName>
                                        </p:attrNameLst>
                                      </p:cBhvr>
                                      <p:to>
                                        <p:strVal val="visible"/>
                                      </p:to>
                                    </p:set>
                                    <p:anim calcmode="lin" valueType="num">
                                      <p:cBhvr additive="base">
                                        <p:cTn id="43" dur="500" fill="hold"/>
                                        <p:tgtEl>
                                          <p:spTgt spid="430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30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Prophecies about Jesus</a:t>
            </a:r>
          </a:p>
        </p:txBody>
      </p:sp>
      <p:sp>
        <p:nvSpPr>
          <p:cNvPr id="44035" name="Rectangle 3"/>
          <p:cNvSpPr>
            <a:spLocks noGrp="1" noChangeArrowheads="1"/>
          </p:cNvSpPr>
          <p:nvPr>
            <p:ph type="body" idx="1"/>
          </p:nvPr>
        </p:nvSpPr>
        <p:spPr/>
        <p:txBody>
          <a:bodyPr/>
          <a:lstStyle/>
          <a:p>
            <a:pPr>
              <a:lnSpc>
                <a:spcPct val="90000"/>
              </a:lnSpc>
            </a:pPr>
            <a:r>
              <a:rPr lang="en-US" altLang="en-US" sz="2800"/>
              <a:t>If the Messiah has come, he is Jesus:</a:t>
            </a:r>
          </a:p>
          <a:p>
            <a:pPr lvl="1">
              <a:lnSpc>
                <a:spcPct val="90000"/>
              </a:lnSpc>
            </a:pPr>
            <a:r>
              <a:rPr lang="en-US" altLang="en-US" sz="2400"/>
              <a:t>Light to the Gentiles (Isa 42:6-7; 49:5-6)</a:t>
            </a:r>
          </a:p>
          <a:p>
            <a:pPr lvl="1">
              <a:lnSpc>
                <a:spcPct val="90000"/>
              </a:lnSpc>
            </a:pPr>
            <a:r>
              <a:rPr lang="en-US" altLang="en-US" sz="2400"/>
              <a:t>Born yet pre-existent (Mic 5:2; Isa 9:6-7)</a:t>
            </a:r>
          </a:p>
          <a:p>
            <a:pPr lvl="1">
              <a:lnSpc>
                <a:spcPct val="90000"/>
              </a:lnSpc>
            </a:pPr>
            <a:r>
              <a:rPr lang="en-US" altLang="en-US" sz="2400"/>
              <a:t>Humble yet exalted (Dan 7:13-14; Zech 9:9)</a:t>
            </a:r>
          </a:p>
          <a:p>
            <a:pPr lvl="1">
              <a:lnSpc>
                <a:spcPct val="90000"/>
              </a:lnSpc>
            </a:pPr>
            <a:r>
              <a:rPr lang="en-US" altLang="en-US" sz="2400"/>
              <a:t>Suffering yet reigning (Zech 12:10; Isa 53)</a:t>
            </a:r>
          </a:p>
          <a:p>
            <a:pPr lvl="1">
              <a:lnSpc>
                <a:spcPct val="90000"/>
              </a:lnSpc>
            </a:pPr>
            <a:r>
              <a:rPr lang="en-US" altLang="en-US" sz="2400"/>
              <a:t>King yet priest (Ps 110)</a:t>
            </a:r>
          </a:p>
          <a:p>
            <a:pPr>
              <a:lnSpc>
                <a:spcPct val="90000"/>
              </a:lnSpc>
            </a:pPr>
            <a:r>
              <a:rPr lang="en-US" altLang="en-US" sz="2800"/>
              <a:t>The Messiah has come:</a:t>
            </a:r>
          </a:p>
          <a:p>
            <a:pPr lvl="1">
              <a:lnSpc>
                <a:spcPct val="90000"/>
              </a:lnSpc>
            </a:pPr>
            <a:r>
              <a:rPr lang="en-US" altLang="en-US" sz="2400"/>
              <a:t>To come while Judah had own rulers (Gen 49:10)</a:t>
            </a:r>
          </a:p>
          <a:p>
            <a:pPr lvl="1">
              <a:lnSpc>
                <a:spcPct val="90000"/>
              </a:lnSpc>
            </a:pPr>
            <a:r>
              <a:rPr lang="en-US" altLang="en-US" sz="2400"/>
              <a:t>To come while 2</a:t>
            </a:r>
            <a:r>
              <a:rPr lang="en-US" altLang="en-US" sz="2400" baseline="30000"/>
              <a:t>nd</a:t>
            </a:r>
            <a:r>
              <a:rPr lang="en-US" altLang="en-US" sz="2400"/>
              <a:t> temple stood (Hag 2:3-9)</a:t>
            </a:r>
          </a:p>
          <a:p>
            <a:pPr lvl="1">
              <a:lnSpc>
                <a:spcPct val="90000"/>
              </a:lnSpc>
            </a:pPr>
            <a:r>
              <a:rPr lang="en-US" altLang="en-US" sz="2400"/>
              <a:t>To come after 69</a:t>
            </a:r>
            <a:r>
              <a:rPr lang="en-US" altLang="en-US" sz="2400" baseline="30000"/>
              <a:t>th</a:t>
            </a:r>
            <a:r>
              <a:rPr lang="en-US" altLang="en-US" sz="2400"/>
              <a:t> sabbath-year cycle (Dan 9:25-26)</a:t>
            </a:r>
          </a:p>
        </p:txBody>
      </p:sp>
    </p:spTree>
    <p:custDataLst>
      <p:tags r:id="rId1"/>
    </p:custDataLst>
  </p:cSld>
  <p:clrMapOvr>
    <a:masterClrMapping/>
  </p:clrMapOvr>
  <p:transition advTm="17069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 calcmode="lin" valueType="num">
                                      <p:cBhvr additive="base">
                                        <p:cTn id="7"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40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4035">
                                            <p:txEl>
                                              <p:pRg st="1" end="1"/>
                                            </p:txEl>
                                          </p:spTgt>
                                        </p:tgtEl>
                                        <p:attrNameLst>
                                          <p:attrName>style.visibility</p:attrName>
                                        </p:attrNameLst>
                                      </p:cBhvr>
                                      <p:to>
                                        <p:strVal val="visible"/>
                                      </p:to>
                                    </p:set>
                                    <p:anim calcmode="lin" valueType="num">
                                      <p:cBhvr additive="base">
                                        <p:cTn id="13" dur="5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4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5">
                                            <p:txEl>
                                              <p:pRg st="2" end="2"/>
                                            </p:txEl>
                                          </p:spTgt>
                                        </p:tgtEl>
                                        <p:attrNameLst>
                                          <p:attrName>style.visibility</p:attrName>
                                        </p:attrNameLst>
                                      </p:cBhvr>
                                      <p:to>
                                        <p:strVal val="visible"/>
                                      </p:to>
                                    </p:set>
                                    <p:anim calcmode="lin" valueType="num">
                                      <p:cBhvr additive="base">
                                        <p:cTn id="19" dur="5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4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4035">
                                            <p:txEl>
                                              <p:pRg st="3" end="3"/>
                                            </p:txEl>
                                          </p:spTgt>
                                        </p:tgtEl>
                                        <p:attrNameLst>
                                          <p:attrName>style.visibility</p:attrName>
                                        </p:attrNameLst>
                                      </p:cBhvr>
                                      <p:to>
                                        <p:strVal val="visible"/>
                                      </p:to>
                                    </p:set>
                                    <p:anim calcmode="lin" valueType="num">
                                      <p:cBhvr additive="base">
                                        <p:cTn id="25" dur="500" fill="hold"/>
                                        <p:tgtEl>
                                          <p:spTgt spid="44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4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4035">
                                            <p:txEl>
                                              <p:pRg st="4" end="4"/>
                                            </p:txEl>
                                          </p:spTgt>
                                        </p:tgtEl>
                                        <p:attrNameLst>
                                          <p:attrName>style.visibility</p:attrName>
                                        </p:attrNameLst>
                                      </p:cBhvr>
                                      <p:to>
                                        <p:strVal val="visible"/>
                                      </p:to>
                                    </p:set>
                                    <p:anim calcmode="lin" valueType="num">
                                      <p:cBhvr additive="base">
                                        <p:cTn id="31" dur="500" fill="hold"/>
                                        <p:tgtEl>
                                          <p:spTgt spid="44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4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4035">
                                            <p:txEl>
                                              <p:pRg st="5" end="5"/>
                                            </p:txEl>
                                          </p:spTgt>
                                        </p:tgtEl>
                                        <p:attrNameLst>
                                          <p:attrName>style.visibility</p:attrName>
                                        </p:attrNameLst>
                                      </p:cBhvr>
                                      <p:to>
                                        <p:strVal val="visible"/>
                                      </p:to>
                                    </p:set>
                                    <p:anim calcmode="lin" valueType="num">
                                      <p:cBhvr additive="base">
                                        <p:cTn id="37" dur="500" fill="hold"/>
                                        <p:tgtEl>
                                          <p:spTgt spid="440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40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4035">
                                            <p:txEl>
                                              <p:pRg st="6" end="6"/>
                                            </p:txEl>
                                          </p:spTgt>
                                        </p:tgtEl>
                                        <p:attrNameLst>
                                          <p:attrName>style.visibility</p:attrName>
                                        </p:attrNameLst>
                                      </p:cBhvr>
                                      <p:to>
                                        <p:strVal val="visible"/>
                                      </p:to>
                                    </p:set>
                                    <p:anim calcmode="lin" valueType="num">
                                      <p:cBhvr additive="base">
                                        <p:cTn id="43" dur="500" fill="hold"/>
                                        <p:tgtEl>
                                          <p:spTgt spid="4403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403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4035">
                                            <p:txEl>
                                              <p:pRg st="7" end="7"/>
                                            </p:txEl>
                                          </p:spTgt>
                                        </p:tgtEl>
                                        <p:attrNameLst>
                                          <p:attrName>style.visibility</p:attrName>
                                        </p:attrNameLst>
                                      </p:cBhvr>
                                      <p:to>
                                        <p:strVal val="visible"/>
                                      </p:to>
                                    </p:set>
                                    <p:anim calcmode="lin" valueType="num">
                                      <p:cBhvr additive="base">
                                        <p:cTn id="49" dur="500" fill="hold"/>
                                        <p:tgtEl>
                                          <p:spTgt spid="4403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403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4035">
                                            <p:txEl>
                                              <p:pRg st="8" end="8"/>
                                            </p:txEl>
                                          </p:spTgt>
                                        </p:tgtEl>
                                        <p:attrNameLst>
                                          <p:attrName>style.visibility</p:attrName>
                                        </p:attrNameLst>
                                      </p:cBhvr>
                                      <p:to>
                                        <p:strVal val="visible"/>
                                      </p:to>
                                    </p:set>
                                    <p:anim calcmode="lin" valueType="num">
                                      <p:cBhvr additive="base">
                                        <p:cTn id="55" dur="500" fill="hold"/>
                                        <p:tgtEl>
                                          <p:spTgt spid="4403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403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4035">
                                            <p:txEl>
                                              <p:pRg st="9" end="9"/>
                                            </p:txEl>
                                          </p:spTgt>
                                        </p:tgtEl>
                                        <p:attrNameLst>
                                          <p:attrName>style.visibility</p:attrName>
                                        </p:attrNameLst>
                                      </p:cBhvr>
                                      <p:to>
                                        <p:strVal val="visible"/>
                                      </p:to>
                                    </p:set>
                                    <p:anim calcmode="lin" valueType="num">
                                      <p:cBhvr additive="base">
                                        <p:cTn id="61" dur="500" fill="hold"/>
                                        <p:tgtEl>
                                          <p:spTgt spid="4403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403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t>Jesus</a:t>
            </a:r>
            <a:r>
              <a:rPr lang="en-US" altLang="en-US">
                <a:cs typeface="Times New Roman" pitchFamily="18" charset="0"/>
              </a:rPr>
              <a:t>'</a:t>
            </a:r>
            <a:r>
              <a:rPr lang="en-US" altLang="en-US"/>
              <a:t> Death</a:t>
            </a:r>
          </a:p>
        </p:txBody>
      </p:sp>
      <p:sp>
        <p:nvSpPr>
          <p:cNvPr id="45059" name="Rectangle 3"/>
          <p:cNvSpPr>
            <a:spLocks noGrp="1" noChangeArrowheads="1"/>
          </p:cNvSpPr>
          <p:nvPr>
            <p:ph type="body" idx="1"/>
          </p:nvPr>
        </p:nvSpPr>
        <p:spPr/>
        <p:txBody>
          <a:bodyPr/>
          <a:lstStyle/>
          <a:p>
            <a:r>
              <a:rPr lang="en-US" altLang="en-US"/>
              <a:t>If Jesus is who he claims to be, why on earth would he let himself be killed?</a:t>
            </a:r>
          </a:p>
          <a:p>
            <a:r>
              <a:rPr lang="en-US" altLang="en-US"/>
              <a:t>And why in the very gruesome way that he did die, by being hung on a cross?</a:t>
            </a:r>
          </a:p>
          <a:p>
            <a:r>
              <a:rPr lang="en-US" altLang="en-US"/>
              <a:t>Jesus came to die, not for anything he had done wrong, but to die as a substitute for our wrongdoing.</a:t>
            </a:r>
          </a:p>
        </p:txBody>
      </p:sp>
    </p:spTree>
    <p:custDataLst>
      <p:tags r:id="rId1"/>
    </p:custDataLst>
  </p:cSld>
  <p:clrMapOvr>
    <a:masterClrMapping/>
  </p:clrMapOvr>
  <p:transition advTm="2422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r>
              <a:rPr lang="en-US" altLang="en-US"/>
              <a:t>Jesus</a:t>
            </a:r>
            <a:r>
              <a:rPr lang="en-US" altLang="en-US">
                <a:cs typeface="Times New Roman" pitchFamily="18" charset="0"/>
              </a:rPr>
              <a:t>'</a:t>
            </a:r>
            <a:r>
              <a:rPr lang="en-US" altLang="en-US"/>
              <a:t> Death</a:t>
            </a:r>
          </a:p>
        </p:txBody>
      </p:sp>
      <p:sp>
        <p:nvSpPr>
          <p:cNvPr id="96259" name="Rectangle 3"/>
          <p:cNvSpPr>
            <a:spLocks noGrp="1" noChangeArrowheads="1"/>
          </p:cNvSpPr>
          <p:nvPr>
            <p:ph type="body" idx="1"/>
          </p:nvPr>
        </p:nvSpPr>
        <p:spPr/>
        <p:txBody>
          <a:bodyPr/>
          <a:lstStyle/>
          <a:p>
            <a:r>
              <a:rPr lang="en-US" altLang="en-US"/>
              <a:t>He actually brought to reality what was only pictured in the animal sacrifices of the Bible and other ancient religions.</a:t>
            </a:r>
          </a:p>
          <a:p>
            <a:r>
              <a:rPr lang="en-US" altLang="en-US"/>
              <a:t>Just as the Jews were required to bring a perfect lamb to be put to death for their sins, so Jesus died after living a perfect human life.</a:t>
            </a:r>
          </a:p>
        </p:txBody>
      </p:sp>
    </p:spTree>
    <p:custDataLst>
      <p:tags r:id="rId1"/>
    </p:custDataLst>
  </p:cSld>
  <p:clrMapOvr>
    <a:masterClrMapping/>
  </p:clrMapOvr>
  <p:transition advTm="246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anim calcmode="lin" valueType="num">
                                      <p:cBhvr additive="base">
                                        <p:cTn id="7" dur="500" fill="hold"/>
                                        <p:tgtEl>
                                          <p:spTgt spid="96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6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6259">
                                            <p:txEl>
                                              <p:pRg st="1" end="1"/>
                                            </p:txEl>
                                          </p:spTgt>
                                        </p:tgtEl>
                                        <p:attrNameLst>
                                          <p:attrName>style.visibility</p:attrName>
                                        </p:attrNameLst>
                                      </p:cBhvr>
                                      <p:to>
                                        <p:strVal val="visible"/>
                                      </p:to>
                                    </p:set>
                                    <p:anim calcmode="lin" valueType="num">
                                      <p:cBhvr additive="base">
                                        <p:cTn id="13" dur="500" fill="hold"/>
                                        <p:tgtEl>
                                          <p:spTgt spid="96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62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Cosmology</a:t>
            </a:r>
          </a:p>
        </p:txBody>
      </p:sp>
      <p:sp>
        <p:nvSpPr>
          <p:cNvPr id="67587" name="Rectangle 3"/>
          <p:cNvSpPr>
            <a:spLocks noGrp="1" noChangeArrowheads="1"/>
          </p:cNvSpPr>
          <p:nvPr>
            <p:ph type="body" idx="1"/>
          </p:nvPr>
        </p:nvSpPr>
        <p:spPr/>
        <p:txBody>
          <a:bodyPr/>
          <a:lstStyle/>
          <a:p>
            <a:pPr>
              <a:lnSpc>
                <a:spcPct val="80000"/>
              </a:lnSpc>
            </a:pPr>
            <a:r>
              <a:rPr lang="en-US" altLang="en-US" sz="2800"/>
              <a:t>In the 1900s came evidence from nuclear physics that the stars are running down.</a:t>
            </a:r>
          </a:p>
          <a:p>
            <a:pPr lvl="1">
              <a:lnSpc>
                <a:spcPct val="80000"/>
              </a:lnSpc>
            </a:pPr>
            <a:r>
              <a:rPr lang="en-US" altLang="en-US" sz="2400"/>
              <a:t>And then the evidence from astronomy that the universe is flying apart.</a:t>
            </a:r>
          </a:p>
          <a:p>
            <a:pPr>
              <a:lnSpc>
                <a:spcPct val="80000"/>
              </a:lnSpc>
            </a:pPr>
            <a:r>
              <a:rPr lang="en-US" altLang="en-US" sz="2800"/>
              <a:t>These two features, plus the cosmic background radiation, and the fact that gravity dominates all other forces in high-density situations, implies that the universe began in a </a:t>
            </a:r>
            <a:r>
              <a:rPr lang="en-US" altLang="en-US" sz="2800">
                <a:cs typeface="Times New Roman" pitchFamily="18" charset="0"/>
              </a:rPr>
              <a:t>"</a:t>
            </a:r>
            <a:r>
              <a:rPr lang="en-US" altLang="en-US" sz="2800"/>
              <a:t>big bang</a:t>
            </a:r>
            <a:r>
              <a:rPr lang="en-US" altLang="en-US" sz="2800">
                <a:cs typeface="Times New Roman" pitchFamily="18" charset="0"/>
              </a:rPr>
              <a:t>"</a:t>
            </a:r>
            <a:r>
              <a:rPr lang="en-US" altLang="en-US" sz="2800"/>
              <a:t> at a finite time in the past.</a:t>
            </a:r>
          </a:p>
          <a:p>
            <a:pPr>
              <a:lnSpc>
                <a:spcPct val="80000"/>
              </a:lnSpc>
            </a:pPr>
            <a:r>
              <a:rPr lang="en-US" altLang="en-US" sz="2800"/>
              <a:t>This naturally implies that the universe has a Beginner, a Creator.</a:t>
            </a:r>
          </a:p>
        </p:txBody>
      </p:sp>
    </p:spTree>
    <p:custDataLst>
      <p:tags r:id="rId1"/>
    </p:custDataLst>
  </p:cSld>
  <p:clrMapOvr>
    <a:masterClrMapping/>
  </p:clrMapOvr>
  <p:transition advTm="444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 calcmode="lin" valueType="num">
                                      <p:cBhvr additive="base">
                                        <p:cTn id="7" dur="5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75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7587">
                                            <p:txEl>
                                              <p:pRg st="1" end="1"/>
                                            </p:txEl>
                                          </p:spTgt>
                                        </p:tgtEl>
                                        <p:attrNameLst>
                                          <p:attrName>style.visibility</p:attrName>
                                        </p:attrNameLst>
                                      </p:cBhvr>
                                      <p:to>
                                        <p:strVal val="visible"/>
                                      </p:to>
                                    </p:set>
                                    <p:anim calcmode="lin" valueType="num">
                                      <p:cBhvr additive="base">
                                        <p:cTn id="13" dur="5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75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7587">
                                            <p:txEl>
                                              <p:pRg st="2" end="2"/>
                                            </p:txEl>
                                          </p:spTgt>
                                        </p:tgtEl>
                                        <p:attrNameLst>
                                          <p:attrName>style.visibility</p:attrName>
                                        </p:attrNameLst>
                                      </p:cBhvr>
                                      <p:to>
                                        <p:strVal val="visible"/>
                                      </p:to>
                                    </p:set>
                                    <p:anim calcmode="lin" valueType="num">
                                      <p:cBhvr additive="base">
                                        <p:cTn id="19" dur="5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75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7587">
                                            <p:txEl>
                                              <p:pRg st="3" end="3"/>
                                            </p:txEl>
                                          </p:spTgt>
                                        </p:tgtEl>
                                        <p:attrNameLst>
                                          <p:attrName>style.visibility</p:attrName>
                                        </p:attrNameLst>
                                      </p:cBhvr>
                                      <p:to>
                                        <p:strVal val="visible"/>
                                      </p:to>
                                    </p:set>
                                    <p:anim calcmode="lin" valueType="num">
                                      <p:cBhvr additive="base">
                                        <p:cTn id="25" dur="500" fill="hold"/>
                                        <p:tgtEl>
                                          <p:spTgt spid="675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758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a:t>Conclusions</a:t>
            </a:r>
          </a:p>
        </p:txBody>
      </p:sp>
      <p:sp>
        <p:nvSpPr>
          <p:cNvPr id="46083" name="Rectangle 3"/>
          <p:cNvSpPr>
            <a:spLocks noGrp="1" noChangeArrowheads="1"/>
          </p:cNvSpPr>
          <p:nvPr>
            <p:ph type="body" idx="1"/>
          </p:nvPr>
        </p:nvSpPr>
        <p:spPr/>
        <p:txBody>
          <a:bodyPr/>
          <a:lstStyle/>
          <a:p>
            <a:pPr>
              <a:lnSpc>
                <a:spcPct val="90000"/>
              </a:lnSpc>
              <a:buFont typeface="Wingdings" pitchFamily="2" charset="2"/>
              <a:buNone/>
            </a:pPr>
            <a:r>
              <a:rPr lang="en-US" altLang="en-US" sz="2800"/>
              <a:t>There are really only 3 alternatives concerning who Jesus was:</a:t>
            </a:r>
          </a:p>
          <a:p>
            <a:pPr>
              <a:lnSpc>
                <a:spcPct val="90000"/>
              </a:lnSpc>
            </a:pPr>
            <a:r>
              <a:rPr lang="en-US" altLang="en-US" sz="2400"/>
              <a:t>(1) He was a madman, who deluded himself into thinking that he was God, sinless, and able to forgive the sins of others.</a:t>
            </a:r>
          </a:p>
          <a:p>
            <a:pPr>
              <a:lnSpc>
                <a:spcPct val="90000"/>
              </a:lnSpc>
            </a:pPr>
            <a:r>
              <a:rPr lang="en-US" altLang="en-US" sz="2400"/>
              <a:t>(2) He was one of the world</a:t>
            </a:r>
            <a:r>
              <a:rPr lang="en-US" altLang="en-US" sz="2400">
                <a:cs typeface="Times New Roman" pitchFamily="18" charset="0"/>
              </a:rPr>
              <a:t>'</a:t>
            </a:r>
            <a:r>
              <a:rPr lang="en-US" altLang="en-US" sz="2400"/>
              <a:t>s greatest deceivers, who knew that he was not God, but for some reason wished others to think he was.</a:t>
            </a:r>
          </a:p>
          <a:p>
            <a:pPr>
              <a:lnSpc>
                <a:spcPct val="90000"/>
              </a:lnSpc>
            </a:pPr>
            <a:r>
              <a:rPr lang="en-US" altLang="en-US" sz="2400"/>
              <a:t>(3) He really is who he claimed to be: God, sinless, and able to forgive the sins of others, and he came to offer himself as the sin-payment for all who will entrust themselves to him.</a:t>
            </a:r>
          </a:p>
        </p:txBody>
      </p:sp>
    </p:spTree>
    <p:custDataLst>
      <p:tags r:id="rId1"/>
    </p:custDataLst>
  </p:cSld>
  <p:clrMapOvr>
    <a:masterClrMapping/>
  </p:clrMapOvr>
  <p:transition advTm="2808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083">
                                            <p:txEl>
                                              <p:pRg st="0" end="0"/>
                                            </p:txEl>
                                          </p:spTgt>
                                        </p:tgtEl>
                                        <p:attrNameLst>
                                          <p:attrName>style.visibility</p:attrName>
                                        </p:attrNameLst>
                                      </p:cBhvr>
                                      <p:to>
                                        <p:strVal val="visible"/>
                                      </p:to>
                                    </p:set>
                                    <p:anim calcmode="lin" valueType="num">
                                      <p:cBhvr additive="base">
                                        <p:cTn id="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60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6083">
                                            <p:txEl>
                                              <p:pRg st="1" end="1"/>
                                            </p:txEl>
                                          </p:spTgt>
                                        </p:tgtEl>
                                        <p:attrNameLst>
                                          <p:attrName>style.visibility</p:attrName>
                                        </p:attrNameLst>
                                      </p:cBhvr>
                                      <p:to>
                                        <p:strVal val="visible"/>
                                      </p:to>
                                    </p:set>
                                    <p:anim calcmode="lin" valueType="num">
                                      <p:cBhvr additive="base">
                                        <p:cTn id="13" dur="500" fill="hold"/>
                                        <p:tgtEl>
                                          <p:spTgt spid="460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60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083">
                                            <p:txEl>
                                              <p:pRg st="2" end="2"/>
                                            </p:txEl>
                                          </p:spTgt>
                                        </p:tgtEl>
                                        <p:attrNameLst>
                                          <p:attrName>style.visibility</p:attrName>
                                        </p:attrNameLst>
                                      </p:cBhvr>
                                      <p:to>
                                        <p:strVal val="visible"/>
                                      </p:to>
                                    </p:set>
                                    <p:anim calcmode="lin" valueType="num">
                                      <p:cBhvr additive="base">
                                        <p:cTn id="19" dur="500" fill="hold"/>
                                        <p:tgtEl>
                                          <p:spTgt spid="460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60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083">
                                            <p:txEl>
                                              <p:pRg st="3" end="3"/>
                                            </p:txEl>
                                          </p:spTgt>
                                        </p:tgtEl>
                                        <p:attrNameLst>
                                          <p:attrName>style.visibility</p:attrName>
                                        </p:attrNameLst>
                                      </p:cBhvr>
                                      <p:to>
                                        <p:strVal val="visible"/>
                                      </p:to>
                                    </p:set>
                                    <p:anim calcmode="lin" valueType="num">
                                      <p:cBhvr additive="base">
                                        <p:cTn id="25" dur="500" fill="hold"/>
                                        <p:tgtEl>
                                          <p:spTgt spid="460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608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n-US" altLang="en-US"/>
              <a:t>Conclusions</a:t>
            </a:r>
          </a:p>
        </p:txBody>
      </p:sp>
      <p:sp>
        <p:nvSpPr>
          <p:cNvPr id="97283" name="Rectangle 3"/>
          <p:cNvSpPr>
            <a:spLocks noGrp="1" noChangeArrowheads="1"/>
          </p:cNvSpPr>
          <p:nvPr>
            <p:ph type="body" idx="1"/>
          </p:nvPr>
        </p:nvSpPr>
        <p:spPr/>
        <p:txBody>
          <a:bodyPr/>
          <a:lstStyle/>
          <a:p>
            <a:pPr>
              <a:lnSpc>
                <a:spcPct val="80000"/>
              </a:lnSpc>
            </a:pPr>
            <a:r>
              <a:rPr lang="en-US" altLang="en-US" sz="2800"/>
              <a:t>There is commonly suggested a 4</a:t>
            </a:r>
            <a:r>
              <a:rPr lang="en-US" altLang="en-US" sz="2800" baseline="30000"/>
              <a:t>th</a:t>
            </a:r>
            <a:r>
              <a:rPr lang="en-US" altLang="en-US" sz="2800"/>
              <a:t> alternative, but it is not possible, as Jesus did not leave this option open:</a:t>
            </a:r>
          </a:p>
          <a:p>
            <a:pPr lvl="1">
              <a:lnSpc>
                <a:spcPct val="80000"/>
              </a:lnSpc>
            </a:pPr>
            <a:r>
              <a:rPr lang="en-US" altLang="en-US" sz="2400"/>
              <a:t>(4) Jesus was a good, noble teacher, who was misunderstood by his opponents and followers.</a:t>
            </a:r>
          </a:p>
          <a:p>
            <a:pPr>
              <a:lnSpc>
                <a:spcPct val="80000"/>
              </a:lnSpc>
            </a:pPr>
            <a:r>
              <a:rPr lang="en-US" altLang="en-US" sz="2800"/>
              <a:t>You may wish to select this 4</a:t>
            </a:r>
            <a:r>
              <a:rPr lang="en-US" altLang="en-US" sz="2800" baseline="30000"/>
              <a:t>th</a:t>
            </a:r>
            <a:r>
              <a:rPr lang="en-US" altLang="en-US" sz="2800"/>
              <a:t> option, but to do so you will have to reject all the historical information we have about Jesus, both within and outside the Bible</a:t>
            </a:r>
            <a:r>
              <a:rPr lang="en-US" altLang="en-US" sz="2800">
                <a:cs typeface="Times New Roman" pitchFamily="18" charset="0"/>
              </a:rPr>
              <a:t>—</a:t>
            </a:r>
            <a:r>
              <a:rPr lang="en-US" altLang="en-US" sz="2800"/>
              <a:t>Christian, Jewish, and Pagan.  How will that stand up one day when you face God to answer for what you have done with your life?</a:t>
            </a:r>
          </a:p>
        </p:txBody>
      </p:sp>
    </p:spTree>
    <p:custDataLst>
      <p:tags r:id="rId1"/>
    </p:custDataLst>
  </p:cSld>
  <p:clrMapOvr>
    <a:masterClrMapping/>
  </p:clrMapOvr>
  <p:transition advTm="3224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7283">
                                            <p:txEl>
                                              <p:pRg st="2" end="2"/>
                                            </p:txEl>
                                          </p:spTgt>
                                        </p:tgtEl>
                                        <p:attrNameLst>
                                          <p:attrName>style.visibility</p:attrName>
                                        </p:attrNameLst>
                                      </p:cBhvr>
                                      <p:to>
                                        <p:strVal val="visible"/>
                                      </p:to>
                                    </p:set>
                                    <p:anim calcmode="lin" valueType="num">
                                      <p:cBhvr additive="base">
                                        <p:cTn id="19" dur="500" fill="hold"/>
                                        <p:tgtEl>
                                          <p:spTgt spid="972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728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r>
              <a:rPr lang="en-US" altLang="en-US"/>
              <a:t>Conclusions</a:t>
            </a:r>
          </a:p>
        </p:txBody>
      </p:sp>
      <p:sp>
        <p:nvSpPr>
          <p:cNvPr id="98307" name="Rectangle 3"/>
          <p:cNvSpPr>
            <a:spLocks noGrp="1" noChangeArrowheads="1"/>
          </p:cNvSpPr>
          <p:nvPr>
            <p:ph type="body" idx="1"/>
          </p:nvPr>
        </p:nvSpPr>
        <p:spPr/>
        <p:txBody>
          <a:bodyPr/>
          <a:lstStyle/>
          <a:p>
            <a:r>
              <a:rPr lang="en-US" altLang="en-US"/>
              <a:t>Options (1) and (2) cannot account for the fact that Jesus fulfilled OT prophecies, some of which were far beyond the ability of any human to fulfill.</a:t>
            </a:r>
          </a:p>
          <a:p>
            <a:r>
              <a:rPr lang="en-US" altLang="en-US"/>
              <a:t>Likewise, Jesus</a:t>
            </a:r>
            <a:r>
              <a:rPr lang="en-US" altLang="en-US">
                <a:cs typeface="Times New Roman" pitchFamily="18" charset="0"/>
              </a:rPr>
              <a:t>'</a:t>
            </a:r>
            <a:r>
              <a:rPr lang="en-US" altLang="en-US"/>
              <a:t> teachings do not fit those of a deceiver or madman (Jn 10:19-21).</a:t>
            </a:r>
          </a:p>
          <a:p>
            <a:r>
              <a:rPr lang="en-US" altLang="en-US"/>
              <a:t>What will you do with Jesus?  That is the great question you have to settle.</a:t>
            </a:r>
          </a:p>
        </p:txBody>
      </p:sp>
    </p:spTree>
    <p:custDataLst>
      <p:tags r:id="rId1"/>
    </p:custDataLst>
  </p:cSld>
  <p:clrMapOvr>
    <a:masterClrMapping/>
  </p:clrMapOvr>
  <p:transition advTm="260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8307">
                                            <p:txEl>
                                              <p:pRg st="0" end="0"/>
                                            </p:txEl>
                                          </p:spTgt>
                                        </p:tgtEl>
                                        <p:attrNameLst>
                                          <p:attrName>style.visibility</p:attrName>
                                        </p:attrNameLst>
                                      </p:cBhvr>
                                      <p:to>
                                        <p:strVal val="visible"/>
                                      </p:to>
                                    </p:set>
                                    <p:anim calcmode="lin" valueType="num">
                                      <p:cBhvr additive="base">
                                        <p:cTn id="7" dur="500" fill="hold"/>
                                        <p:tgtEl>
                                          <p:spTgt spid="983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83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8307">
                                            <p:txEl>
                                              <p:pRg st="1" end="1"/>
                                            </p:txEl>
                                          </p:spTgt>
                                        </p:tgtEl>
                                        <p:attrNameLst>
                                          <p:attrName>style.visibility</p:attrName>
                                        </p:attrNameLst>
                                      </p:cBhvr>
                                      <p:to>
                                        <p:strVal val="visible"/>
                                      </p:to>
                                    </p:set>
                                    <p:anim calcmode="lin" valueType="num">
                                      <p:cBhvr additive="base">
                                        <p:cTn id="13" dur="500" fill="hold"/>
                                        <p:tgtEl>
                                          <p:spTgt spid="9830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83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8307">
                                            <p:txEl>
                                              <p:pRg st="2" end="2"/>
                                            </p:txEl>
                                          </p:spTgt>
                                        </p:tgtEl>
                                        <p:attrNameLst>
                                          <p:attrName>style.visibility</p:attrName>
                                        </p:attrNameLst>
                                      </p:cBhvr>
                                      <p:to>
                                        <p:strVal val="visible"/>
                                      </p:to>
                                    </p:set>
                                    <p:anim calcmode="lin" valueType="num">
                                      <p:cBhvr additive="base">
                                        <p:cTn id="19" dur="500" fill="hold"/>
                                        <p:tgtEl>
                                          <p:spTgt spid="9830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83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ctrTitle"/>
          </p:nvPr>
        </p:nvSpPr>
        <p:spPr/>
        <p:txBody>
          <a:bodyPr/>
          <a:lstStyle/>
          <a:p>
            <a:r>
              <a:rPr lang="en-US" altLang="en-US"/>
              <a:t>Did Jesus Really </a:t>
            </a:r>
            <a:br>
              <a:rPr lang="en-US" altLang="en-US"/>
            </a:br>
            <a:r>
              <a:rPr lang="en-US" altLang="en-US"/>
              <a:t>Rise from the Dead?</a:t>
            </a:r>
          </a:p>
        </p:txBody>
      </p:sp>
      <p:sp>
        <p:nvSpPr>
          <p:cNvPr id="47109" name="Rectangle 5"/>
          <p:cNvSpPr>
            <a:spLocks noGrp="1" noChangeArrowheads="1"/>
          </p:cNvSpPr>
          <p:nvPr>
            <p:ph type="subTitle" idx="1"/>
          </p:nvPr>
        </p:nvSpPr>
        <p:spPr/>
        <p:txBody>
          <a:bodyPr/>
          <a:lstStyle/>
          <a:p>
            <a:r>
              <a:rPr lang="en-US" altLang="en-US"/>
              <a:t>Lecture 6</a:t>
            </a:r>
          </a:p>
        </p:txBody>
      </p:sp>
      <p:pic>
        <p:nvPicPr>
          <p:cNvPr id="47110" name="Picture 6" descr="MCRE00018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0" y="3708400"/>
            <a:ext cx="3121025" cy="21383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75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7108"/>
                                        </p:tgtEl>
                                        <p:attrNameLst>
                                          <p:attrName>style.visibility</p:attrName>
                                        </p:attrNameLst>
                                      </p:cBhvr>
                                      <p:to>
                                        <p:strVal val="visible"/>
                                      </p:to>
                                    </p:set>
                                    <p:anim calcmode="lin" valueType="num">
                                      <p:cBhvr>
                                        <p:cTn id="7" dur="500" fill="hold"/>
                                        <p:tgtEl>
                                          <p:spTgt spid="47108"/>
                                        </p:tgtEl>
                                        <p:attrNameLst>
                                          <p:attrName>ppt_w</p:attrName>
                                        </p:attrNameLst>
                                      </p:cBhvr>
                                      <p:tavLst>
                                        <p:tav tm="0">
                                          <p:val>
                                            <p:fltVal val="0"/>
                                          </p:val>
                                        </p:tav>
                                        <p:tav tm="100000">
                                          <p:val>
                                            <p:strVal val="#ppt_w"/>
                                          </p:val>
                                        </p:tav>
                                      </p:tavLst>
                                    </p:anim>
                                    <p:anim calcmode="lin" valueType="num">
                                      <p:cBhvr>
                                        <p:cTn id="8" dur="500" fill="hold"/>
                                        <p:tgtEl>
                                          <p:spTgt spid="4710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47109">
                                            <p:txEl>
                                              <p:pRg st="0" end="0"/>
                                            </p:txEl>
                                          </p:spTgt>
                                        </p:tgtEl>
                                        <p:attrNameLst>
                                          <p:attrName>style.visibility</p:attrName>
                                        </p:attrNameLst>
                                      </p:cBhvr>
                                      <p:to>
                                        <p:strVal val="visible"/>
                                      </p:to>
                                    </p:set>
                                    <p:animEffect transition="in" filter="checkerboard(across)">
                                      <p:cBhvr>
                                        <p:cTn id="13" dur="500"/>
                                        <p:tgtEl>
                                          <p:spTgt spid="471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p:bldP spid="47109"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The Importance of This Question</a:t>
            </a:r>
          </a:p>
        </p:txBody>
      </p:sp>
      <p:sp>
        <p:nvSpPr>
          <p:cNvPr id="49155" name="Rectangle 3"/>
          <p:cNvSpPr>
            <a:spLocks noGrp="1" noChangeArrowheads="1"/>
          </p:cNvSpPr>
          <p:nvPr>
            <p:ph type="body" idx="1"/>
          </p:nvPr>
        </p:nvSpPr>
        <p:spPr/>
        <p:txBody>
          <a:bodyPr/>
          <a:lstStyle/>
          <a:p>
            <a:r>
              <a:rPr lang="en-US" altLang="en-US" sz="2800"/>
              <a:t>If Jesus rose from the dead, then options (1) and (2) in Lecture 5 are not viable.</a:t>
            </a:r>
          </a:p>
          <a:p>
            <a:r>
              <a:rPr lang="en-US" altLang="en-US" sz="2800"/>
              <a:t>If Jesus did not rise from the dead, then all of Christianity is finally a delusion, no matter how good its ethics may be.</a:t>
            </a:r>
          </a:p>
          <a:p>
            <a:r>
              <a:rPr lang="en-US" altLang="en-US" sz="2800"/>
              <a:t>If Jesus rose from the dead, then God has put his stamp of approval on Jesus</a:t>
            </a:r>
            <a:r>
              <a:rPr lang="en-US" altLang="en-US" sz="2800">
                <a:cs typeface="Times New Roman" pitchFamily="18" charset="0"/>
              </a:rPr>
              <a:t>'</a:t>
            </a:r>
            <a:r>
              <a:rPr lang="en-US" altLang="en-US" sz="2800"/>
              <a:t> claims.</a:t>
            </a:r>
          </a:p>
          <a:p>
            <a:r>
              <a:rPr lang="en-US" altLang="en-US" sz="2800"/>
              <a:t>If Jesus rose, then one day you too will have to answer for what you have done with your life.</a:t>
            </a:r>
          </a:p>
        </p:txBody>
      </p:sp>
    </p:spTree>
    <p:custDataLst>
      <p:tags r:id="rId1"/>
    </p:custDataLst>
  </p:cSld>
  <p:clrMapOvr>
    <a:masterClrMapping/>
  </p:clrMapOvr>
  <p:transition advTm="3154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The Question of Miracle</a:t>
            </a:r>
          </a:p>
        </p:txBody>
      </p:sp>
      <p:sp>
        <p:nvSpPr>
          <p:cNvPr id="50179" name="Rectangle 3"/>
          <p:cNvSpPr>
            <a:spLocks noGrp="1" noChangeArrowheads="1"/>
          </p:cNvSpPr>
          <p:nvPr>
            <p:ph type="body" idx="1"/>
          </p:nvPr>
        </p:nvSpPr>
        <p:spPr/>
        <p:txBody>
          <a:bodyPr/>
          <a:lstStyle/>
          <a:p>
            <a:r>
              <a:rPr lang="en-US" altLang="en-US"/>
              <a:t>Clearly, the resurrection is a miracle.  If miracles can</a:t>
            </a:r>
            <a:r>
              <a:rPr lang="en-US" altLang="en-US">
                <a:cs typeface="Times New Roman" pitchFamily="18" charset="0"/>
              </a:rPr>
              <a:t>'</a:t>
            </a:r>
            <a:r>
              <a:rPr lang="en-US" altLang="en-US"/>
              <a:t>t happen, then this one didn</a:t>
            </a:r>
            <a:r>
              <a:rPr lang="en-US" altLang="en-US">
                <a:cs typeface="Times New Roman" pitchFamily="18" charset="0"/>
              </a:rPr>
              <a:t>'</a:t>
            </a:r>
            <a:r>
              <a:rPr lang="en-US" altLang="en-US"/>
              <a:t>t.</a:t>
            </a:r>
          </a:p>
          <a:p>
            <a:r>
              <a:rPr lang="en-US" altLang="en-US"/>
              <a:t>If miracles can happen, then (as we shall see below) the evidence for this one is as good as for any other in human history.</a:t>
            </a:r>
          </a:p>
          <a:p>
            <a:r>
              <a:rPr lang="en-US" altLang="en-US"/>
              <a:t>We discuss first some of the common objections to the occurrence of miracles.</a:t>
            </a:r>
          </a:p>
        </p:txBody>
      </p:sp>
    </p:spTree>
    <p:custDataLst>
      <p:tags r:id="rId1"/>
    </p:custDataLst>
  </p:cSld>
  <p:clrMapOvr>
    <a:masterClrMapping/>
  </p:clrMapOvr>
  <p:transition advTm="212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r>
              <a:rPr lang="en-US" altLang="en-US"/>
              <a:t>Hume</a:t>
            </a:r>
            <a:r>
              <a:rPr lang="en-US" altLang="en-US">
                <a:cs typeface="Times New Roman" pitchFamily="18" charset="0"/>
              </a:rPr>
              <a:t>'</a:t>
            </a:r>
            <a:r>
              <a:rPr lang="en-US" altLang="en-US"/>
              <a:t>s Objections to Miracles</a:t>
            </a:r>
          </a:p>
        </p:txBody>
      </p:sp>
      <p:sp>
        <p:nvSpPr>
          <p:cNvPr id="99331" name="Rectangle 3"/>
          <p:cNvSpPr>
            <a:spLocks noGrp="1" noChangeArrowheads="1"/>
          </p:cNvSpPr>
          <p:nvPr>
            <p:ph type="body" idx="1"/>
          </p:nvPr>
        </p:nvSpPr>
        <p:spPr/>
        <p:txBody>
          <a:bodyPr/>
          <a:lstStyle/>
          <a:p>
            <a:pPr>
              <a:lnSpc>
                <a:spcPct val="80000"/>
              </a:lnSpc>
            </a:pPr>
            <a:r>
              <a:rPr lang="en-US" altLang="en-US" sz="2800"/>
              <a:t>David Hume objects:</a:t>
            </a:r>
          </a:p>
          <a:p>
            <a:pPr lvl="1">
              <a:lnSpc>
                <a:spcPct val="80000"/>
              </a:lnSpc>
            </a:pPr>
            <a:r>
              <a:rPr lang="en-US" altLang="en-US" sz="2400"/>
              <a:t>Miracles violate natural law.</a:t>
            </a:r>
          </a:p>
          <a:p>
            <a:pPr lvl="1">
              <a:lnSpc>
                <a:spcPct val="80000"/>
              </a:lnSpc>
            </a:pPr>
            <a:r>
              <a:rPr lang="en-US" altLang="en-US" sz="2400"/>
              <a:t>Natural law is a reflection of our total experience.</a:t>
            </a:r>
          </a:p>
          <a:p>
            <a:pPr lvl="1">
              <a:lnSpc>
                <a:spcPct val="80000"/>
              </a:lnSpc>
            </a:pPr>
            <a:r>
              <a:rPr lang="en-US" altLang="en-US" sz="2400"/>
              <a:t>We believe reports of witnesses to the extent they fit our experience and doubt them to the extent they don</a:t>
            </a:r>
            <a:r>
              <a:rPr lang="en-US" altLang="en-US" sz="2400">
                <a:cs typeface="Times New Roman" pitchFamily="18" charset="0"/>
              </a:rPr>
              <a:t>'</a:t>
            </a:r>
            <a:r>
              <a:rPr lang="en-US" altLang="en-US" sz="2400"/>
              <a:t>t.</a:t>
            </a:r>
          </a:p>
          <a:p>
            <a:pPr lvl="1">
              <a:lnSpc>
                <a:spcPct val="80000"/>
              </a:lnSpc>
            </a:pPr>
            <a:r>
              <a:rPr lang="en-US" altLang="en-US" sz="2400"/>
              <a:t>So no miracle should be believed, since witnesses can lie and human senses can be deceived.</a:t>
            </a:r>
          </a:p>
          <a:p>
            <a:pPr>
              <a:lnSpc>
                <a:spcPct val="80000"/>
              </a:lnSpc>
            </a:pPr>
            <a:r>
              <a:rPr lang="en-US" altLang="en-US" sz="2800"/>
              <a:t>Response:</a:t>
            </a:r>
          </a:p>
          <a:p>
            <a:pPr lvl="1">
              <a:lnSpc>
                <a:spcPct val="80000"/>
              </a:lnSpc>
            </a:pPr>
            <a:r>
              <a:rPr lang="en-US" altLang="en-US" sz="2400"/>
              <a:t>The argument assumes the result, since miracle reports are part of our total experience.</a:t>
            </a:r>
          </a:p>
          <a:p>
            <a:pPr lvl="1">
              <a:lnSpc>
                <a:spcPct val="80000"/>
              </a:lnSpc>
            </a:pPr>
            <a:r>
              <a:rPr lang="en-US" altLang="en-US" sz="2400"/>
              <a:t>Hume</a:t>
            </a:r>
            <a:r>
              <a:rPr lang="en-US" altLang="en-US" sz="2400">
                <a:cs typeface="Times New Roman" pitchFamily="18" charset="0"/>
              </a:rPr>
              <a:t>'</a:t>
            </a:r>
            <a:r>
              <a:rPr lang="en-US" altLang="en-US" sz="2400"/>
              <a:t>s procedure would explain away miracles even if they do occur.</a:t>
            </a:r>
          </a:p>
        </p:txBody>
      </p:sp>
    </p:spTree>
    <p:custDataLst>
      <p:tags r:id="rId1"/>
    </p:custDataLst>
  </p:cSld>
  <p:clrMapOvr>
    <a:masterClrMapping/>
  </p:clrMapOvr>
  <p:transition advTm="609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9331">
                                            <p:txEl>
                                              <p:pRg st="0" end="0"/>
                                            </p:txEl>
                                          </p:spTgt>
                                        </p:tgtEl>
                                        <p:attrNameLst>
                                          <p:attrName>style.visibility</p:attrName>
                                        </p:attrNameLst>
                                      </p:cBhvr>
                                      <p:to>
                                        <p:strVal val="visible"/>
                                      </p:to>
                                    </p:set>
                                    <p:anim calcmode="lin" valueType="num">
                                      <p:cBhvr additive="base">
                                        <p:cTn id="7" dur="500" fill="hold"/>
                                        <p:tgtEl>
                                          <p:spTgt spid="993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93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9331">
                                            <p:txEl>
                                              <p:pRg st="1" end="1"/>
                                            </p:txEl>
                                          </p:spTgt>
                                        </p:tgtEl>
                                        <p:attrNameLst>
                                          <p:attrName>style.visibility</p:attrName>
                                        </p:attrNameLst>
                                      </p:cBhvr>
                                      <p:to>
                                        <p:strVal val="visible"/>
                                      </p:to>
                                    </p:set>
                                    <p:anim calcmode="lin" valueType="num">
                                      <p:cBhvr additive="base">
                                        <p:cTn id="13" dur="500" fill="hold"/>
                                        <p:tgtEl>
                                          <p:spTgt spid="993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93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9331">
                                            <p:txEl>
                                              <p:pRg st="2" end="2"/>
                                            </p:txEl>
                                          </p:spTgt>
                                        </p:tgtEl>
                                        <p:attrNameLst>
                                          <p:attrName>style.visibility</p:attrName>
                                        </p:attrNameLst>
                                      </p:cBhvr>
                                      <p:to>
                                        <p:strVal val="visible"/>
                                      </p:to>
                                    </p:set>
                                    <p:anim calcmode="lin" valueType="num">
                                      <p:cBhvr additive="base">
                                        <p:cTn id="19" dur="500" fill="hold"/>
                                        <p:tgtEl>
                                          <p:spTgt spid="993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93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9331">
                                            <p:txEl>
                                              <p:pRg st="3" end="3"/>
                                            </p:txEl>
                                          </p:spTgt>
                                        </p:tgtEl>
                                        <p:attrNameLst>
                                          <p:attrName>style.visibility</p:attrName>
                                        </p:attrNameLst>
                                      </p:cBhvr>
                                      <p:to>
                                        <p:strVal val="visible"/>
                                      </p:to>
                                    </p:set>
                                    <p:anim calcmode="lin" valueType="num">
                                      <p:cBhvr additive="base">
                                        <p:cTn id="25" dur="500" fill="hold"/>
                                        <p:tgtEl>
                                          <p:spTgt spid="9933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93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9331">
                                            <p:txEl>
                                              <p:pRg st="4" end="4"/>
                                            </p:txEl>
                                          </p:spTgt>
                                        </p:tgtEl>
                                        <p:attrNameLst>
                                          <p:attrName>style.visibility</p:attrName>
                                        </p:attrNameLst>
                                      </p:cBhvr>
                                      <p:to>
                                        <p:strVal val="visible"/>
                                      </p:to>
                                    </p:set>
                                    <p:anim calcmode="lin" valueType="num">
                                      <p:cBhvr additive="base">
                                        <p:cTn id="31" dur="500" fill="hold"/>
                                        <p:tgtEl>
                                          <p:spTgt spid="9933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93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9331">
                                            <p:txEl>
                                              <p:pRg st="5" end="5"/>
                                            </p:txEl>
                                          </p:spTgt>
                                        </p:tgtEl>
                                        <p:attrNameLst>
                                          <p:attrName>style.visibility</p:attrName>
                                        </p:attrNameLst>
                                      </p:cBhvr>
                                      <p:to>
                                        <p:strVal val="visible"/>
                                      </p:to>
                                    </p:set>
                                    <p:anim calcmode="lin" valueType="num">
                                      <p:cBhvr additive="base">
                                        <p:cTn id="37" dur="500" fill="hold"/>
                                        <p:tgtEl>
                                          <p:spTgt spid="9933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993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9331">
                                            <p:txEl>
                                              <p:pRg st="6" end="6"/>
                                            </p:txEl>
                                          </p:spTgt>
                                        </p:tgtEl>
                                        <p:attrNameLst>
                                          <p:attrName>style.visibility</p:attrName>
                                        </p:attrNameLst>
                                      </p:cBhvr>
                                      <p:to>
                                        <p:strVal val="visible"/>
                                      </p:to>
                                    </p:set>
                                    <p:anim calcmode="lin" valueType="num">
                                      <p:cBhvr additive="base">
                                        <p:cTn id="43" dur="500" fill="hold"/>
                                        <p:tgtEl>
                                          <p:spTgt spid="9933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993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99331">
                                            <p:txEl>
                                              <p:pRg st="7" end="7"/>
                                            </p:txEl>
                                          </p:spTgt>
                                        </p:tgtEl>
                                        <p:attrNameLst>
                                          <p:attrName>style.visibility</p:attrName>
                                        </p:attrNameLst>
                                      </p:cBhvr>
                                      <p:to>
                                        <p:strVal val="visible"/>
                                      </p:to>
                                    </p:set>
                                    <p:anim calcmode="lin" valueType="num">
                                      <p:cBhvr additive="base">
                                        <p:cTn id="49" dur="500" fill="hold"/>
                                        <p:tgtEl>
                                          <p:spTgt spid="9933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993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n-US" altLang="en-US"/>
              <a:t>Harnack</a:t>
            </a:r>
            <a:r>
              <a:rPr lang="en-US" altLang="en-US">
                <a:cs typeface="Times New Roman" pitchFamily="18" charset="0"/>
              </a:rPr>
              <a:t>'</a:t>
            </a:r>
            <a:r>
              <a:rPr lang="en-US" altLang="en-US"/>
              <a:t>s Objections to Miracles</a:t>
            </a:r>
          </a:p>
        </p:txBody>
      </p:sp>
      <p:sp>
        <p:nvSpPr>
          <p:cNvPr id="100355" name="Rectangle 3"/>
          <p:cNvSpPr>
            <a:spLocks noGrp="1" noChangeArrowheads="1"/>
          </p:cNvSpPr>
          <p:nvPr>
            <p:ph type="body" idx="1"/>
          </p:nvPr>
        </p:nvSpPr>
        <p:spPr/>
        <p:txBody>
          <a:bodyPr/>
          <a:lstStyle/>
          <a:p>
            <a:r>
              <a:rPr lang="en-US" altLang="en-US" sz="2800"/>
              <a:t>Adolf Harnack objects:</a:t>
            </a:r>
          </a:p>
          <a:p>
            <a:pPr lvl="1"/>
            <a:r>
              <a:rPr lang="en-US" altLang="en-US" sz="2400"/>
              <a:t>In ancient times, miracles were thought to be everyday occurrences.</a:t>
            </a:r>
          </a:p>
          <a:p>
            <a:pPr lvl="1"/>
            <a:r>
              <a:rPr lang="en-US" altLang="en-US" sz="2400"/>
              <a:t>The ancients did not know enough about natural law to distinguish a miracle from a natural event.</a:t>
            </a:r>
          </a:p>
          <a:p>
            <a:r>
              <a:rPr lang="en-US" altLang="en-US" sz="2800"/>
              <a:t>Response:</a:t>
            </a:r>
          </a:p>
          <a:p>
            <a:pPr lvl="1"/>
            <a:r>
              <a:rPr lang="en-US" altLang="en-US" sz="2400"/>
              <a:t>Not all ancients believed in miracles, e.g., Sadducees, Epicureans.</a:t>
            </a:r>
          </a:p>
          <a:p>
            <a:pPr lvl="1"/>
            <a:r>
              <a:rPr lang="en-US" altLang="en-US" sz="2400"/>
              <a:t>None of Jesus</a:t>
            </a:r>
            <a:r>
              <a:rPr lang="en-US" altLang="en-US" sz="2400">
                <a:cs typeface="Times New Roman" pitchFamily="18" charset="0"/>
              </a:rPr>
              <a:t>'</a:t>
            </a:r>
            <a:r>
              <a:rPr lang="en-US" altLang="en-US" sz="2400"/>
              <a:t> miracles are easily explained as natural events.</a:t>
            </a:r>
          </a:p>
        </p:txBody>
      </p:sp>
    </p:spTree>
    <p:custDataLst>
      <p:tags r:id="rId1"/>
    </p:custDataLst>
  </p:cSld>
  <p:clrMapOvr>
    <a:masterClrMapping/>
  </p:clrMapOvr>
  <p:transition advTm="1009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0355">
                                            <p:txEl>
                                              <p:pRg st="0" end="0"/>
                                            </p:txEl>
                                          </p:spTgt>
                                        </p:tgtEl>
                                        <p:attrNameLst>
                                          <p:attrName>style.visibility</p:attrName>
                                        </p:attrNameLst>
                                      </p:cBhvr>
                                      <p:to>
                                        <p:strVal val="visible"/>
                                      </p:to>
                                    </p:set>
                                    <p:anim calcmode="lin" valueType="num">
                                      <p:cBhvr additive="base">
                                        <p:cTn id="7" dur="500" fill="hold"/>
                                        <p:tgtEl>
                                          <p:spTgt spid="1003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03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0355">
                                            <p:txEl>
                                              <p:pRg st="1" end="1"/>
                                            </p:txEl>
                                          </p:spTgt>
                                        </p:tgtEl>
                                        <p:attrNameLst>
                                          <p:attrName>style.visibility</p:attrName>
                                        </p:attrNameLst>
                                      </p:cBhvr>
                                      <p:to>
                                        <p:strVal val="visible"/>
                                      </p:to>
                                    </p:set>
                                    <p:anim calcmode="lin" valueType="num">
                                      <p:cBhvr additive="base">
                                        <p:cTn id="13" dur="500" fill="hold"/>
                                        <p:tgtEl>
                                          <p:spTgt spid="1003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03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0355">
                                            <p:txEl>
                                              <p:pRg st="2" end="2"/>
                                            </p:txEl>
                                          </p:spTgt>
                                        </p:tgtEl>
                                        <p:attrNameLst>
                                          <p:attrName>style.visibility</p:attrName>
                                        </p:attrNameLst>
                                      </p:cBhvr>
                                      <p:to>
                                        <p:strVal val="visible"/>
                                      </p:to>
                                    </p:set>
                                    <p:anim calcmode="lin" valueType="num">
                                      <p:cBhvr additive="base">
                                        <p:cTn id="19" dur="500" fill="hold"/>
                                        <p:tgtEl>
                                          <p:spTgt spid="1003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03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0355">
                                            <p:txEl>
                                              <p:pRg st="3" end="3"/>
                                            </p:txEl>
                                          </p:spTgt>
                                        </p:tgtEl>
                                        <p:attrNameLst>
                                          <p:attrName>style.visibility</p:attrName>
                                        </p:attrNameLst>
                                      </p:cBhvr>
                                      <p:to>
                                        <p:strVal val="visible"/>
                                      </p:to>
                                    </p:set>
                                    <p:anim calcmode="lin" valueType="num">
                                      <p:cBhvr additive="base">
                                        <p:cTn id="25" dur="500" fill="hold"/>
                                        <p:tgtEl>
                                          <p:spTgt spid="1003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03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0355">
                                            <p:txEl>
                                              <p:pRg st="4" end="4"/>
                                            </p:txEl>
                                          </p:spTgt>
                                        </p:tgtEl>
                                        <p:attrNameLst>
                                          <p:attrName>style.visibility</p:attrName>
                                        </p:attrNameLst>
                                      </p:cBhvr>
                                      <p:to>
                                        <p:strVal val="visible"/>
                                      </p:to>
                                    </p:set>
                                    <p:anim calcmode="lin" valueType="num">
                                      <p:cBhvr additive="base">
                                        <p:cTn id="31" dur="500" fill="hold"/>
                                        <p:tgtEl>
                                          <p:spTgt spid="1003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03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0355">
                                            <p:txEl>
                                              <p:pRg st="5" end="5"/>
                                            </p:txEl>
                                          </p:spTgt>
                                        </p:tgtEl>
                                        <p:attrNameLst>
                                          <p:attrName>style.visibility</p:attrName>
                                        </p:attrNameLst>
                                      </p:cBhvr>
                                      <p:to>
                                        <p:strVal val="visible"/>
                                      </p:to>
                                    </p:set>
                                    <p:anim calcmode="lin" valueType="num">
                                      <p:cBhvr additive="base">
                                        <p:cTn id="37" dur="500" fill="hold"/>
                                        <p:tgtEl>
                                          <p:spTgt spid="10035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035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5"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n-US" altLang="en-US"/>
              <a:t>Bultmann</a:t>
            </a:r>
            <a:r>
              <a:rPr lang="en-US" altLang="en-US">
                <a:cs typeface="Times New Roman" pitchFamily="18" charset="0"/>
              </a:rPr>
              <a:t>'</a:t>
            </a:r>
            <a:r>
              <a:rPr lang="en-US" altLang="en-US"/>
              <a:t>s Objections to Miracles</a:t>
            </a:r>
          </a:p>
        </p:txBody>
      </p:sp>
      <p:sp>
        <p:nvSpPr>
          <p:cNvPr id="101379" name="Rectangle 3"/>
          <p:cNvSpPr>
            <a:spLocks noGrp="1" noChangeArrowheads="1"/>
          </p:cNvSpPr>
          <p:nvPr>
            <p:ph type="body" idx="1"/>
          </p:nvPr>
        </p:nvSpPr>
        <p:spPr/>
        <p:txBody>
          <a:bodyPr/>
          <a:lstStyle/>
          <a:p>
            <a:pPr>
              <a:lnSpc>
                <a:spcPct val="90000"/>
              </a:lnSpc>
            </a:pPr>
            <a:r>
              <a:rPr lang="en-US" altLang="en-US"/>
              <a:t>Rudolf Bultmann objects:</a:t>
            </a:r>
          </a:p>
          <a:p>
            <a:pPr lvl="1">
              <a:lnSpc>
                <a:spcPct val="90000"/>
              </a:lnSpc>
            </a:pPr>
            <a:r>
              <a:rPr lang="en-US" altLang="en-US"/>
              <a:t>The universe is a closed system of cause &amp; effect.</a:t>
            </a:r>
          </a:p>
          <a:p>
            <a:pPr lvl="1">
              <a:lnSpc>
                <a:spcPct val="90000"/>
              </a:lnSpc>
            </a:pPr>
            <a:r>
              <a:rPr lang="en-US" altLang="en-US"/>
              <a:t>Not even God can break into this closed system.</a:t>
            </a:r>
          </a:p>
          <a:p>
            <a:pPr>
              <a:lnSpc>
                <a:spcPct val="90000"/>
              </a:lnSpc>
            </a:pPr>
            <a:r>
              <a:rPr lang="en-US" altLang="en-US"/>
              <a:t>Response:</a:t>
            </a:r>
          </a:p>
          <a:p>
            <a:pPr lvl="1">
              <a:lnSpc>
                <a:spcPct val="90000"/>
              </a:lnSpc>
            </a:pPr>
            <a:r>
              <a:rPr lang="en-US" altLang="en-US"/>
              <a:t>We don</a:t>
            </a:r>
            <a:r>
              <a:rPr lang="en-US" altLang="en-US">
                <a:cs typeface="Times New Roman" pitchFamily="18" charset="0"/>
              </a:rPr>
              <a:t>'</a:t>
            </a:r>
            <a:r>
              <a:rPr lang="en-US" altLang="en-US"/>
              <a:t>t know enough scientifically about our universe to know it is a closed system.</a:t>
            </a:r>
          </a:p>
          <a:p>
            <a:pPr lvl="1">
              <a:lnSpc>
                <a:spcPct val="90000"/>
              </a:lnSpc>
            </a:pPr>
            <a:r>
              <a:rPr lang="en-US" altLang="en-US"/>
              <a:t>This claim faces problems in the realm of origins, at the quantum level, and on the scale of the cosmos.</a:t>
            </a:r>
          </a:p>
        </p:txBody>
      </p:sp>
    </p:spTree>
    <p:custDataLst>
      <p:tags r:id="rId1"/>
    </p:custDataLst>
  </p:cSld>
  <p:clrMapOvr>
    <a:masterClrMapping/>
  </p:clrMapOvr>
  <p:transition advTm="7146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1379">
                                            <p:txEl>
                                              <p:pRg st="0" end="0"/>
                                            </p:txEl>
                                          </p:spTgt>
                                        </p:tgtEl>
                                        <p:attrNameLst>
                                          <p:attrName>style.visibility</p:attrName>
                                        </p:attrNameLst>
                                      </p:cBhvr>
                                      <p:to>
                                        <p:strVal val="visible"/>
                                      </p:to>
                                    </p:set>
                                    <p:anim calcmode="lin" valueType="num">
                                      <p:cBhvr additive="base">
                                        <p:cTn id="7" dur="500" fill="hold"/>
                                        <p:tgtEl>
                                          <p:spTgt spid="1013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13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1379">
                                            <p:txEl>
                                              <p:pRg st="1" end="1"/>
                                            </p:txEl>
                                          </p:spTgt>
                                        </p:tgtEl>
                                        <p:attrNameLst>
                                          <p:attrName>style.visibility</p:attrName>
                                        </p:attrNameLst>
                                      </p:cBhvr>
                                      <p:to>
                                        <p:strVal val="visible"/>
                                      </p:to>
                                    </p:set>
                                    <p:anim calcmode="lin" valueType="num">
                                      <p:cBhvr additive="base">
                                        <p:cTn id="13" dur="500" fill="hold"/>
                                        <p:tgtEl>
                                          <p:spTgt spid="10137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137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1379">
                                            <p:txEl>
                                              <p:pRg st="2" end="2"/>
                                            </p:txEl>
                                          </p:spTgt>
                                        </p:tgtEl>
                                        <p:attrNameLst>
                                          <p:attrName>style.visibility</p:attrName>
                                        </p:attrNameLst>
                                      </p:cBhvr>
                                      <p:to>
                                        <p:strVal val="visible"/>
                                      </p:to>
                                    </p:set>
                                    <p:anim calcmode="lin" valueType="num">
                                      <p:cBhvr additive="base">
                                        <p:cTn id="19" dur="500" fill="hold"/>
                                        <p:tgtEl>
                                          <p:spTgt spid="10137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13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1379">
                                            <p:txEl>
                                              <p:pRg st="3" end="3"/>
                                            </p:txEl>
                                          </p:spTgt>
                                        </p:tgtEl>
                                        <p:attrNameLst>
                                          <p:attrName>style.visibility</p:attrName>
                                        </p:attrNameLst>
                                      </p:cBhvr>
                                      <p:to>
                                        <p:strVal val="visible"/>
                                      </p:to>
                                    </p:set>
                                    <p:anim calcmode="lin" valueType="num">
                                      <p:cBhvr additive="base">
                                        <p:cTn id="25" dur="500" fill="hold"/>
                                        <p:tgtEl>
                                          <p:spTgt spid="10137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13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1379">
                                            <p:txEl>
                                              <p:pRg st="4" end="4"/>
                                            </p:txEl>
                                          </p:spTgt>
                                        </p:tgtEl>
                                        <p:attrNameLst>
                                          <p:attrName>style.visibility</p:attrName>
                                        </p:attrNameLst>
                                      </p:cBhvr>
                                      <p:to>
                                        <p:strVal val="visible"/>
                                      </p:to>
                                    </p:set>
                                    <p:anim calcmode="lin" valueType="num">
                                      <p:cBhvr additive="base">
                                        <p:cTn id="31" dur="500" fill="hold"/>
                                        <p:tgtEl>
                                          <p:spTgt spid="10137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137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1379">
                                            <p:txEl>
                                              <p:pRg st="5" end="5"/>
                                            </p:txEl>
                                          </p:spTgt>
                                        </p:tgtEl>
                                        <p:attrNameLst>
                                          <p:attrName>style.visibility</p:attrName>
                                        </p:attrNameLst>
                                      </p:cBhvr>
                                      <p:to>
                                        <p:strVal val="visible"/>
                                      </p:to>
                                    </p:set>
                                    <p:anim calcmode="lin" valueType="num">
                                      <p:cBhvr additive="base">
                                        <p:cTn id="37" dur="500" fill="hold"/>
                                        <p:tgtEl>
                                          <p:spTgt spid="10137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137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altLang="en-US" sz="4000"/>
              <a:t>Historical Evidence </a:t>
            </a:r>
            <a:br>
              <a:rPr lang="en-US" altLang="en-US" sz="4000"/>
            </a:br>
            <a:r>
              <a:rPr lang="en-US" altLang="en-US" sz="4000"/>
              <a:t>for the Resurrection</a:t>
            </a:r>
          </a:p>
        </p:txBody>
      </p:sp>
      <p:sp>
        <p:nvSpPr>
          <p:cNvPr id="51203" name="Rectangle 3"/>
          <p:cNvSpPr>
            <a:spLocks noGrp="1" noChangeArrowheads="1"/>
          </p:cNvSpPr>
          <p:nvPr>
            <p:ph type="body" idx="1"/>
          </p:nvPr>
        </p:nvSpPr>
        <p:spPr/>
        <p:txBody>
          <a:bodyPr/>
          <a:lstStyle/>
          <a:p>
            <a:pPr>
              <a:lnSpc>
                <a:spcPct val="90000"/>
              </a:lnSpc>
            </a:pPr>
            <a:r>
              <a:rPr lang="en-US" altLang="en-US" sz="2800"/>
              <a:t>The New Testament itself is evidence, since all of it was written within 70 years of the event, and it includes the testimony of numerous eyewitnesses to the ministry of Jesus and his post-resurrection appearances.</a:t>
            </a:r>
          </a:p>
          <a:p>
            <a:pPr>
              <a:lnSpc>
                <a:spcPct val="90000"/>
              </a:lnSpc>
            </a:pPr>
            <a:r>
              <a:rPr lang="en-US" altLang="en-US" sz="2800"/>
              <a:t>So is the existence of Christianity, which stakes its whole validity on his resurrection, which has changed countless lives, the calendar of most of the world, and has become the world</a:t>
            </a:r>
            <a:r>
              <a:rPr lang="en-US" altLang="en-US" sz="2800">
                <a:cs typeface="Times New Roman" pitchFamily="18" charset="0"/>
              </a:rPr>
              <a:t>'</a:t>
            </a:r>
            <a:r>
              <a:rPr lang="en-US" altLang="en-US" sz="2800"/>
              <a:t>s largest &amp; most widespread religion.</a:t>
            </a:r>
          </a:p>
        </p:txBody>
      </p:sp>
    </p:spTree>
    <p:custDataLst>
      <p:tags r:id="rId1"/>
    </p:custDataLst>
  </p:cSld>
  <p:clrMapOvr>
    <a:masterClrMapping/>
  </p:clrMapOvr>
  <p:transition advTm="452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additive="base">
                                        <p:cTn id="7"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1203">
                                            <p:txEl>
                                              <p:pRg st="1" end="1"/>
                                            </p:txEl>
                                          </p:spTgt>
                                        </p:tgtEl>
                                        <p:attrNameLst>
                                          <p:attrName>style.visibility</p:attrName>
                                        </p:attrNameLst>
                                      </p:cBhvr>
                                      <p:to>
                                        <p:strVal val="visible"/>
                                      </p:to>
                                    </p:set>
                                    <p:anim calcmode="lin" valueType="num">
                                      <p:cBhvr additive="base">
                                        <p:cTn id="13"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altLang="en-US"/>
              <a:t>Design</a:t>
            </a:r>
          </a:p>
        </p:txBody>
      </p:sp>
      <p:sp>
        <p:nvSpPr>
          <p:cNvPr id="16387" name="Rectangle 3"/>
          <p:cNvSpPr>
            <a:spLocks noGrp="1" noChangeArrowheads="1"/>
          </p:cNvSpPr>
          <p:nvPr>
            <p:ph type="body" idx="1"/>
          </p:nvPr>
        </p:nvSpPr>
        <p:spPr/>
        <p:txBody>
          <a:bodyPr/>
          <a:lstStyle/>
          <a:p>
            <a:pPr>
              <a:lnSpc>
                <a:spcPct val="90000"/>
              </a:lnSpc>
            </a:pPr>
            <a:r>
              <a:rPr lang="en-US" altLang="en-US" sz="2800"/>
              <a:t>It became apparent in the late 20</a:t>
            </a:r>
            <a:r>
              <a:rPr lang="en-US" altLang="en-US" sz="2800" baseline="30000"/>
              <a:t>th</a:t>
            </a:r>
            <a:r>
              <a:rPr lang="en-US" altLang="en-US" sz="2800"/>
              <a:t> century, especially after 1970, that one could not have a functional universe (long-lasting, able to support life) unless the values of a large number of physical constants are very carefully adjusted to one another.</a:t>
            </a:r>
          </a:p>
          <a:p>
            <a:pPr>
              <a:lnSpc>
                <a:spcPct val="90000"/>
              </a:lnSpc>
            </a:pPr>
            <a:r>
              <a:rPr lang="en-US" altLang="en-US" sz="2800"/>
              <a:t>Some examples are the nearly perfect fine-tuning of:</a:t>
            </a:r>
          </a:p>
          <a:p>
            <a:pPr lvl="1">
              <a:lnSpc>
                <a:spcPct val="90000"/>
              </a:lnSpc>
            </a:pPr>
            <a:r>
              <a:rPr lang="en-US" altLang="en-US" sz="2400"/>
              <a:t>Cosmic expansion &amp; gravity</a:t>
            </a:r>
          </a:p>
          <a:p>
            <a:pPr lvl="1">
              <a:lnSpc>
                <a:spcPct val="90000"/>
              </a:lnSpc>
            </a:pPr>
            <a:r>
              <a:rPr lang="en-US" altLang="en-US" sz="2400"/>
              <a:t>Positive &amp; negative charges</a:t>
            </a:r>
          </a:p>
          <a:p>
            <a:pPr lvl="1">
              <a:lnSpc>
                <a:spcPct val="90000"/>
              </a:lnSpc>
            </a:pPr>
            <a:r>
              <a:rPr lang="en-US" altLang="en-US" sz="2400"/>
              <a:t>The strong nuclear force</a:t>
            </a:r>
          </a:p>
          <a:p>
            <a:pPr lvl="1">
              <a:lnSpc>
                <a:spcPct val="90000"/>
              </a:lnSpc>
            </a:pPr>
            <a:r>
              <a:rPr lang="en-US" altLang="en-US" sz="2400"/>
              <a:t>The weak interaction</a:t>
            </a:r>
          </a:p>
        </p:txBody>
      </p:sp>
    </p:spTree>
    <p:custDataLst>
      <p:tags r:id="rId1"/>
    </p:custDataLst>
  </p:cSld>
  <p:clrMapOvr>
    <a:masterClrMapping/>
  </p:clrMapOvr>
  <p:transition advTm="356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387">
                                            <p:txEl>
                                              <p:pRg st="3" end="3"/>
                                            </p:txEl>
                                          </p:spTgt>
                                        </p:tgtEl>
                                        <p:attrNameLst>
                                          <p:attrName>style.visibility</p:attrName>
                                        </p:attrNameLst>
                                      </p:cBhvr>
                                      <p:to>
                                        <p:strVal val="visible"/>
                                      </p:to>
                                    </p:set>
                                    <p:anim calcmode="lin" valueType="num">
                                      <p:cBhvr additive="base">
                                        <p:cTn id="25" dur="500" fill="hold"/>
                                        <p:tgtEl>
                                          <p:spTgt spid="1638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7">
                                            <p:txEl>
                                              <p:pRg st="4" end="4"/>
                                            </p:txEl>
                                          </p:spTgt>
                                        </p:tgtEl>
                                        <p:attrNameLst>
                                          <p:attrName>style.visibility</p:attrName>
                                        </p:attrNameLst>
                                      </p:cBhvr>
                                      <p:to>
                                        <p:strVal val="visible"/>
                                      </p:to>
                                    </p:set>
                                    <p:anim calcmode="lin" valueType="num">
                                      <p:cBhvr additive="base">
                                        <p:cTn id="31" dur="500" fill="hold"/>
                                        <p:tgtEl>
                                          <p:spTgt spid="1638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3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387">
                                            <p:txEl>
                                              <p:pRg st="5" end="5"/>
                                            </p:txEl>
                                          </p:spTgt>
                                        </p:tgtEl>
                                        <p:attrNameLst>
                                          <p:attrName>style.visibility</p:attrName>
                                        </p:attrNameLst>
                                      </p:cBhvr>
                                      <p:to>
                                        <p:strVal val="visible"/>
                                      </p:to>
                                    </p:set>
                                    <p:anim calcmode="lin" valueType="num">
                                      <p:cBhvr additive="base">
                                        <p:cTn id="37" dur="500" fill="hold"/>
                                        <p:tgtEl>
                                          <p:spTgt spid="1638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38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n-US" altLang="en-US" sz="4000"/>
              <a:t>Historical Evidence </a:t>
            </a:r>
            <a:br>
              <a:rPr lang="en-US" altLang="en-US" sz="4000"/>
            </a:br>
            <a:r>
              <a:rPr lang="en-US" altLang="en-US" sz="4000"/>
              <a:t>for the Resurrection</a:t>
            </a:r>
          </a:p>
        </p:txBody>
      </p:sp>
      <p:sp>
        <p:nvSpPr>
          <p:cNvPr id="102403" name="Rectangle 3"/>
          <p:cNvSpPr>
            <a:spLocks noGrp="1" noChangeArrowheads="1"/>
          </p:cNvSpPr>
          <p:nvPr>
            <p:ph type="body" idx="1"/>
          </p:nvPr>
        </p:nvSpPr>
        <p:spPr/>
        <p:txBody>
          <a:bodyPr/>
          <a:lstStyle/>
          <a:p>
            <a:pPr>
              <a:lnSpc>
                <a:spcPct val="90000"/>
              </a:lnSpc>
            </a:pPr>
            <a:r>
              <a:rPr lang="en-US" altLang="en-US" sz="2800"/>
              <a:t>If Jesus</a:t>
            </a:r>
            <a:r>
              <a:rPr lang="en-US" altLang="en-US" sz="2800">
                <a:cs typeface="Times New Roman" pitchFamily="18" charset="0"/>
              </a:rPr>
              <a:t>'</a:t>
            </a:r>
            <a:r>
              <a:rPr lang="en-US" altLang="en-US" sz="2800"/>
              <a:t> resurrection never happened, his opponents had an excellent opportunity to crush the resurrection story at its beginning.</a:t>
            </a:r>
          </a:p>
          <a:p>
            <a:pPr lvl="1">
              <a:lnSpc>
                <a:spcPct val="90000"/>
              </a:lnSpc>
            </a:pPr>
            <a:r>
              <a:rPr lang="en-US" altLang="en-US" sz="2400"/>
              <a:t>Jesus</a:t>
            </a:r>
            <a:r>
              <a:rPr lang="en-US" altLang="en-US" sz="2400">
                <a:cs typeface="Times New Roman" pitchFamily="18" charset="0"/>
              </a:rPr>
              <a:t>'</a:t>
            </a:r>
            <a:r>
              <a:rPr lang="en-US" altLang="en-US" sz="2400"/>
              <a:t> burial was in the major city of Judaism.</a:t>
            </a:r>
          </a:p>
          <a:p>
            <a:pPr lvl="1">
              <a:lnSpc>
                <a:spcPct val="90000"/>
              </a:lnSpc>
            </a:pPr>
            <a:r>
              <a:rPr lang="en-US" altLang="en-US" sz="2400"/>
              <a:t>Its authorities were opposed to the movement from the first.</a:t>
            </a:r>
          </a:p>
          <a:p>
            <a:pPr>
              <a:lnSpc>
                <a:spcPct val="90000"/>
              </a:lnSpc>
            </a:pPr>
            <a:r>
              <a:rPr lang="en-US" altLang="en-US" sz="2800"/>
              <a:t>The early Christian leaders who claimed to have seen the resurrected Jesus were willing to die rather then give up their testimony, though they gained nothing in this life by their obstinacy.</a:t>
            </a:r>
          </a:p>
        </p:txBody>
      </p:sp>
    </p:spTree>
    <p:custDataLst>
      <p:tags r:id="rId1"/>
    </p:custDataLst>
  </p:cSld>
  <p:clrMapOvr>
    <a:masterClrMapping/>
  </p:clrMapOvr>
  <p:transition advTm="2921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 calcmode="lin" valueType="num">
                                      <p:cBhvr additive="base">
                                        <p:cTn id="7" dur="500" fill="hold"/>
                                        <p:tgtEl>
                                          <p:spTgt spid="1024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2403">
                                            <p:txEl>
                                              <p:pRg st="1" end="1"/>
                                            </p:txEl>
                                          </p:spTgt>
                                        </p:tgtEl>
                                        <p:attrNameLst>
                                          <p:attrName>style.visibility</p:attrName>
                                        </p:attrNameLst>
                                      </p:cBhvr>
                                      <p:to>
                                        <p:strVal val="visible"/>
                                      </p:to>
                                    </p:set>
                                    <p:anim calcmode="lin" valueType="num">
                                      <p:cBhvr additive="base">
                                        <p:cTn id="13" dur="500" fill="hold"/>
                                        <p:tgtEl>
                                          <p:spTgt spid="10240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24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03">
                                            <p:txEl>
                                              <p:pRg st="2" end="2"/>
                                            </p:txEl>
                                          </p:spTgt>
                                        </p:tgtEl>
                                        <p:attrNameLst>
                                          <p:attrName>style.visibility</p:attrName>
                                        </p:attrNameLst>
                                      </p:cBhvr>
                                      <p:to>
                                        <p:strVal val="visible"/>
                                      </p:to>
                                    </p:set>
                                    <p:anim calcmode="lin" valueType="num">
                                      <p:cBhvr additive="base">
                                        <p:cTn id="19" dur="500" fill="hold"/>
                                        <p:tgtEl>
                                          <p:spTgt spid="10240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24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403">
                                            <p:txEl>
                                              <p:pRg st="3" end="3"/>
                                            </p:txEl>
                                          </p:spTgt>
                                        </p:tgtEl>
                                        <p:attrNameLst>
                                          <p:attrName>style.visibility</p:attrName>
                                        </p:attrNameLst>
                                      </p:cBhvr>
                                      <p:to>
                                        <p:strVal val="visible"/>
                                      </p:to>
                                    </p:set>
                                    <p:anim calcmode="lin" valueType="num">
                                      <p:cBhvr additive="base">
                                        <p:cTn id="25" dur="500" fill="hold"/>
                                        <p:tgtEl>
                                          <p:spTgt spid="10240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24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r>
              <a:rPr lang="en-US" altLang="en-US"/>
              <a:t>Alternatives: Fraud</a:t>
            </a:r>
          </a:p>
        </p:txBody>
      </p:sp>
      <p:sp>
        <p:nvSpPr>
          <p:cNvPr id="52227" name="Rectangle 3"/>
          <p:cNvSpPr>
            <a:spLocks noGrp="1" noChangeArrowheads="1"/>
          </p:cNvSpPr>
          <p:nvPr>
            <p:ph type="body" idx="1"/>
          </p:nvPr>
        </p:nvSpPr>
        <p:spPr/>
        <p:txBody>
          <a:bodyPr/>
          <a:lstStyle/>
          <a:p>
            <a:pPr>
              <a:lnSpc>
                <a:spcPct val="90000"/>
              </a:lnSpc>
            </a:pPr>
            <a:r>
              <a:rPr lang="en-US" altLang="en-US"/>
              <a:t>The Fraud Theory maintains:</a:t>
            </a:r>
          </a:p>
          <a:p>
            <a:pPr lvl="1">
              <a:lnSpc>
                <a:spcPct val="90000"/>
              </a:lnSpc>
            </a:pPr>
            <a:r>
              <a:rPr lang="en-US" altLang="en-US"/>
              <a:t>Jesus</a:t>
            </a:r>
            <a:r>
              <a:rPr lang="en-US" altLang="en-US">
                <a:cs typeface="Times New Roman" pitchFamily="18" charset="0"/>
              </a:rPr>
              <a:t>'</a:t>
            </a:r>
            <a:r>
              <a:rPr lang="en-US" altLang="en-US"/>
              <a:t> disciples stole the body from the tomb.</a:t>
            </a:r>
          </a:p>
          <a:p>
            <a:pPr lvl="1">
              <a:lnSpc>
                <a:spcPct val="90000"/>
              </a:lnSpc>
            </a:pPr>
            <a:r>
              <a:rPr lang="en-US" altLang="en-US"/>
              <a:t>This is the earliest competing theory.</a:t>
            </a:r>
          </a:p>
          <a:p>
            <a:pPr>
              <a:lnSpc>
                <a:spcPct val="90000"/>
              </a:lnSpc>
            </a:pPr>
            <a:r>
              <a:rPr lang="en-US" altLang="en-US"/>
              <a:t>Response:</a:t>
            </a:r>
          </a:p>
          <a:p>
            <a:pPr lvl="1">
              <a:lnSpc>
                <a:spcPct val="90000"/>
              </a:lnSpc>
            </a:pPr>
            <a:r>
              <a:rPr lang="en-US" altLang="en-US"/>
              <a:t>Not a very satisfactory theory at the time, with soldiers at tomb. </a:t>
            </a:r>
          </a:p>
          <a:p>
            <a:pPr lvl="1">
              <a:lnSpc>
                <a:spcPct val="90000"/>
              </a:lnSpc>
            </a:pPr>
            <a:r>
              <a:rPr lang="en-US" altLang="en-US"/>
              <a:t>The NT says the soldiers were bribed to say this.</a:t>
            </a:r>
          </a:p>
          <a:p>
            <a:pPr lvl="1">
              <a:lnSpc>
                <a:spcPct val="90000"/>
              </a:lnSpc>
            </a:pPr>
            <a:r>
              <a:rPr lang="en-US" altLang="en-US"/>
              <a:t>Disciples seem too scared to try this.</a:t>
            </a:r>
          </a:p>
          <a:p>
            <a:pPr lvl="1">
              <a:lnSpc>
                <a:spcPct val="90000"/>
              </a:lnSpc>
            </a:pPr>
            <a:r>
              <a:rPr lang="en-US" altLang="en-US"/>
              <a:t>Why die for a fraud?  What is there to gain?</a:t>
            </a:r>
          </a:p>
        </p:txBody>
      </p:sp>
    </p:spTree>
    <p:custDataLst>
      <p:tags r:id="rId1"/>
    </p:custDataLst>
  </p:cSld>
  <p:clrMapOvr>
    <a:masterClrMapping/>
  </p:clrMapOvr>
  <p:transition advTm="6588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 calcmode="lin" valueType="num">
                                      <p:cBhvr additive="base">
                                        <p:cTn id="7"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227">
                                            <p:txEl>
                                              <p:pRg st="1" end="1"/>
                                            </p:txEl>
                                          </p:spTgt>
                                        </p:tgtEl>
                                        <p:attrNameLst>
                                          <p:attrName>style.visibility</p:attrName>
                                        </p:attrNameLst>
                                      </p:cBhvr>
                                      <p:to>
                                        <p:strVal val="visible"/>
                                      </p:to>
                                    </p:set>
                                    <p:anim calcmode="lin" valueType="num">
                                      <p:cBhvr additive="base">
                                        <p:cTn id="13"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2227">
                                            <p:txEl>
                                              <p:pRg st="2" end="2"/>
                                            </p:txEl>
                                          </p:spTgt>
                                        </p:tgtEl>
                                        <p:attrNameLst>
                                          <p:attrName>style.visibility</p:attrName>
                                        </p:attrNameLst>
                                      </p:cBhvr>
                                      <p:to>
                                        <p:strVal val="visible"/>
                                      </p:to>
                                    </p:set>
                                    <p:anim calcmode="lin" valueType="num">
                                      <p:cBhvr additive="base">
                                        <p:cTn id="19"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2227">
                                            <p:txEl>
                                              <p:pRg st="3" end="3"/>
                                            </p:txEl>
                                          </p:spTgt>
                                        </p:tgtEl>
                                        <p:attrNameLst>
                                          <p:attrName>style.visibility</p:attrName>
                                        </p:attrNameLst>
                                      </p:cBhvr>
                                      <p:to>
                                        <p:strVal val="visible"/>
                                      </p:to>
                                    </p:set>
                                    <p:anim calcmode="lin" valueType="num">
                                      <p:cBhvr additive="base">
                                        <p:cTn id="25" dur="500" fill="hold"/>
                                        <p:tgtEl>
                                          <p:spTgt spid="522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22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2227">
                                            <p:txEl>
                                              <p:pRg st="4" end="4"/>
                                            </p:txEl>
                                          </p:spTgt>
                                        </p:tgtEl>
                                        <p:attrNameLst>
                                          <p:attrName>style.visibility</p:attrName>
                                        </p:attrNameLst>
                                      </p:cBhvr>
                                      <p:to>
                                        <p:strVal val="visible"/>
                                      </p:to>
                                    </p:set>
                                    <p:anim calcmode="lin" valueType="num">
                                      <p:cBhvr additive="base">
                                        <p:cTn id="31" dur="500" fill="hold"/>
                                        <p:tgtEl>
                                          <p:spTgt spid="522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22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2227">
                                            <p:txEl>
                                              <p:pRg st="5" end="5"/>
                                            </p:txEl>
                                          </p:spTgt>
                                        </p:tgtEl>
                                        <p:attrNameLst>
                                          <p:attrName>style.visibility</p:attrName>
                                        </p:attrNameLst>
                                      </p:cBhvr>
                                      <p:to>
                                        <p:strVal val="visible"/>
                                      </p:to>
                                    </p:set>
                                    <p:anim calcmode="lin" valueType="num">
                                      <p:cBhvr additive="base">
                                        <p:cTn id="37" dur="500" fill="hold"/>
                                        <p:tgtEl>
                                          <p:spTgt spid="522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22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2227">
                                            <p:txEl>
                                              <p:pRg st="6" end="6"/>
                                            </p:txEl>
                                          </p:spTgt>
                                        </p:tgtEl>
                                        <p:attrNameLst>
                                          <p:attrName>style.visibility</p:attrName>
                                        </p:attrNameLst>
                                      </p:cBhvr>
                                      <p:to>
                                        <p:strVal val="visible"/>
                                      </p:to>
                                    </p:set>
                                    <p:anim calcmode="lin" valueType="num">
                                      <p:cBhvr additive="base">
                                        <p:cTn id="43" dur="500" fill="hold"/>
                                        <p:tgtEl>
                                          <p:spTgt spid="522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222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2227">
                                            <p:txEl>
                                              <p:pRg st="7" end="7"/>
                                            </p:txEl>
                                          </p:spTgt>
                                        </p:tgtEl>
                                        <p:attrNameLst>
                                          <p:attrName>style.visibility</p:attrName>
                                        </p:attrNameLst>
                                      </p:cBhvr>
                                      <p:to>
                                        <p:strVal val="visible"/>
                                      </p:to>
                                    </p:set>
                                    <p:anim calcmode="lin" valueType="num">
                                      <p:cBhvr additive="base">
                                        <p:cTn id="49" dur="500" fill="hold"/>
                                        <p:tgtEl>
                                          <p:spTgt spid="52227">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2227">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en-US"/>
              <a:t>Alternatives: Coma</a:t>
            </a:r>
          </a:p>
        </p:txBody>
      </p:sp>
      <p:sp>
        <p:nvSpPr>
          <p:cNvPr id="103427" name="Rectangle 3"/>
          <p:cNvSpPr>
            <a:spLocks noGrp="1" noChangeArrowheads="1"/>
          </p:cNvSpPr>
          <p:nvPr>
            <p:ph type="body" idx="1"/>
          </p:nvPr>
        </p:nvSpPr>
        <p:spPr/>
        <p:txBody>
          <a:bodyPr/>
          <a:lstStyle/>
          <a:p>
            <a:pPr>
              <a:lnSpc>
                <a:spcPct val="90000"/>
              </a:lnSpc>
            </a:pPr>
            <a:r>
              <a:rPr lang="en-US" altLang="en-US"/>
              <a:t>The Coma Theory maintains:</a:t>
            </a:r>
          </a:p>
          <a:p>
            <a:pPr lvl="1">
              <a:lnSpc>
                <a:spcPct val="90000"/>
              </a:lnSpc>
            </a:pPr>
            <a:r>
              <a:rPr lang="en-US" altLang="en-US"/>
              <a:t>Jesus went into a coma on the cross, was mistakenly thought dead.</a:t>
            </a:r>
          </a:p>
          <a:p>
            <a:pPr lvl="1">
              <a:lnSpc>
                <a:spcPct val="90000"/>
              </a:lnSpc>
            </a:pPr>
            <a:r>
              <a:rPr lang="en-US" altLang="en-US"/>
              <a:t>He revived later in the tomb, got out and appeared to his disciples.</a:t>
            </a:r>
          </a:p>
          <a:p>
            <a:pPr>
              <a:lnSpc>
                <a:spcPct val="90000"/>
              </a:lnSpc>
            </a:pPr>
            <a:r>
              <a:rPr lang="en-US" altLang="en-US"/>
              <a:t>Response:</a:t>
            </a:r>
          </a:p>
          <a:p>
            <a:pPr lvl="1">
              <a:lnSpc>
                <a:spcPct val="90000"/>
              </a:lnSpc>
            </a:pPr>
            <a:r>
              <a:rPr lang="en-US" altLang="en-US"/>
              <a:t>Walking on nail-pierced feet!</a:t>
            </a:r>
          </a:p>
          <a:p>
            <a:pPr lvl="1">
              <a:lnSpc>
                <a:spcPct val="90000"/>
              </a:lnSpc>
            </a:pPr>
            <a:r>
              <a:rPr lang="en-US" altLang="en-US"/>
              <a:t>Impression on disciples? Guards?</a:t>
            </a:r>
          </a:p>
          <a:p>
            <a:pPr lvl="1">
              <a:lnSpc>
                <a:spcPct val="90000"/>
              </a:lnSpc>
            </a:pPr>
            <a:r>
              <a:rPr lang="en-US" altLang="en-US"/>
              <a:t>Unconsciousness on cross </a:t>
            </a:r>
            <a:r>
              <a:rPr lang="en-US" altLang="en-US">
                <a:sym typeface="Wingdings" pitchFamily="2" charset="2"/>
              </a:rPr>
              <a:t> asphyxiation</a:t>
            </a:r>
            <a:endParaRPr lang="en-US" altLang="en-US"/>
          </a:p>
        </p:txBody>
      </p:sp>
    </p:spTree>
    <p:custDataLst>
      <p:tags r:id="rId1"/>
    </p:custDataLst>
  </p:cSld>
  <p:clrMapOvr>
    <a:masterClrMapping/>
  </p:clrMapOvr>
  <p:transition advTm="10466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427">
                                            <p:txEl>
                                              <p:pRg st="0" end="0"/>
                                            </p:txEl>
                                          </p:spTgt>
                                        </p:tgtEl>
                                        <p:attrNameLst>
                                          <p:attrName>style.visibility</p:attrName>
                                        </p:attrNameLst>
                                      </p:cBhvr>
                                      <p:to>
                                        <p:strVal val="visible"/>
                                      </p:to>
                                    </p:set>
                                    <p:anim calcmode="lin" valueType="num">
                                      <p:cBhvr additive="base">
                                        <p:cTn id="7" dur="500" fill="hold"/>
                                        <p:tgtEl>
                                          <p:spTgt spid="1034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34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3427">
                                            <p:txEl>
                                              <p:pRg st="1" end="1"/>
                                            </p:txEl>
                                          </p:spTgt>
                                        </p:tgtEl>
                                        <p:attrNameLst>
                                          <p:attrName>style.visibility</p:attrName>
                                        </p:attrNameLst>
                                      </p:cBhvr>
                                      <p:to>
                                        <p:strVal val="visible"/>
                                      </p:to>
                                    </p:set>
                                    <p:anim calcmode="lin" valueType="num">
                                      <p:cBhvr additive="base">
                                        <p:cTn id="13" dur="500" fill="hold"/>
                                        <p:tgtEl>
                                          <p:spTgt spid="1034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34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3427">
                                            <p:txEl>
                                              <p:pRg st="2" end="2"/>
                                            </p:txEl>
                                          </p:spTgt>
                                        </p:tgtEl>
                                        <p:attrNameLst>
                                          <p:attrName>style.visibility</p:attrName>
                                        </p:attrNameLst>
                                      </p:cBhvr>
                                      <p:to>
                                        <p:strVal val="visible"/>
                                      </p:to>
                                    </p:set>
                                    <p:anim calcmode="lin" valueType="num">
                                      <p:cBhvr additive="base">
                                        <p:cTn id="19" dur="500" fill="hold"/>
                                        <p:tgtEl>
                                          <p:spTgt spid="10342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342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3427">
                                            <p:txEl>
                                              <p:pRg st="3" end="3"/>
                                            </p:txEl>
                                          </p:spTgt>
                                        </p:tgtEl>
                                        <p:attrNameLst>
                                          <p:attrName>style.visibility</p:attrName>
                                        </p:attrNameLst>
                                      </p:cBhvr>
                                      <p:to>
                                        <p:strVal val="visible"/>
                                      </p:to>
                                    </p:set>
                                    <p:anim calcmode="lin" valueType="num">
                                      <p:cBhvr additive="base">
                                        <p:cTn id="25" dur="500" fill="hold"/>
                                        <p:tgtEl>
                                          <p:spTgt spid="10342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342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3427">
                                            <p:txEl>
                                              <p:pRg st="4" end="4"/>
                                            </p:txEl>
                                          </p:spTgt>
                                        </p:tgtEl>
                                        <p:attrNameLst>
                                          <p:attrName>style.visibility</p:attrName>
                                        </p:attrNameLst>
                                      </p:cBhvr>
                                      <p:to>
                                        <p:strVal val="visible"/>
                                      </p:to>
                                    </p:set>
                                    <p:anim calcmode="lin" valueType="num">
                                      <p:cBhvr additive="base">
                                        <p:cTn id="31" dur="500" fill="hold"/>
                                        <p:tgtEl>
                                          <p:spTgt spid="10342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342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3427">
                                            <p:txEl>
                                              <p:pRg st="5" end="5"/>
                                            </p:txEl>
                                          </p:spTgt>
                                        </p:tgtEl>
                                        <p:attrNameLst>
                                          <p:attrName>style.visibility</p:attrName>
                                        </p:attrNameLst>
                                      </p:cBhvr>
                                      <p:to>
                                        <p:strVal val="visible"/>
                                      </p:to>
                                    </p:set>
                                    <p:anim calcmode="lin" valueType="num">
                                      <p:cBhvr additive="base">
                                        <p:cTn id="37" dur="500" fill="hold"/>
                                        <p:tgtEl>
                                          <p:spTgt spid="10342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342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3427">
                                            <p:txEl>
                                              <p:pRg st="6" end="6"/>
                                            </p:txEl>
                                          </p:spTgt>
                                        </p:tgtEl>
                                        <p:attrNameLst>
                                          <p:attrName>style.visibility</p:attrName>
                                        </p:attrNameLst>
                                      </p:cBhvr>
                                      <p:to>
                                        <p:strVal val="visible"/>
                                      </p:to>
                                    </p:set>
                                    <p:anim calcmode="lin" valueType="num">
                                      <p:cBhvr additive="base">
                                        <p:cTn id="43" dur="500" fill="hold"/>
                                        <p:tgtEl>
                                          <p:spTgt spid="10342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342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n-US" altLang="en-US"/>
              <a:t>Alternatives: Hallucination</a:t>
            </a:r>
          </a:p>
        </p:txBody>
      </p:sp>
      <p:sp>
        <p:nvSpPr>
          <p:cNvPr id="104451" name="Rectangle 3"/>
          <p:cNvSpPr>
            <a:spLocks noGrp="1" noChangeArrowheads="1"/>
          </p:cNvSpPr>
          <p:nvPr>
            <p:ph type="body" idx="1"/>
          </p:nvPr>
        </p:nvSpPr>
        <p:spPr/>
        <p:txBody>
          <a:bodyPr/>
          <a:lstStyle/>
          <a:p>
            <a:pPr>
              <a:lnSpc>
                <a:spcPct val="90000"/>
              </a:lnSpc>
            </a:pPr>
            <a:r>
              <a:rPr lang="en-US" altLang="en-US"/>
              <a:t>The Hallucination Theory maintains:</a:t>
            </a:r>
          </a:p>
          <a:p>
            <a:pPr lvl="1">
              <a:lnSpc>
                <a:spcPct val="90000"/>
              </a:lnSpc>
            </a:pPr>
            <a:r>
              <a:rPr lang="en-US" altLang="en-US"/>
              <a:t>Jesus died on cross and was buried.</a:t>
            </a:r>
          </a:p>
          <a:p>
            <a:pPr lvl="1">
              <a:lnSpc>
                <a:spcPct val="90000"/>
              </a:lnSpc>
            </a:pPr>
            <a:r>
              <a:rPr lang="en-US" altLang="en-US"/>
              <a:t>Disciples later had (grief-induced) hallucinations that he was alive.</a:t>
            </a:r>
          </a:p>
          <a:p>
            <a:pPr>
              <a:lnSpc>
                <a:spcPct val="90000"/>
              </a:lnSpc>
            </a:pPr>
            <a:r>
              <a:rPr lang="en-US" altLang="en-US"/>
              <a:t>Response:</a:t>
            </a:r>
          </a:p>
          <a:p>
            <a:pPr lvl="1">
              <a:lnSpc>
                <a:spcPct val="90000"/>
              </a:lnSpc>
            </a:pPr>
            <a:r>
              <a:rPr lang="en-US" altLang="en-US"/>
              <a:t>Problem of the empty tomb</a:t>
            </a:r>
          </a:p>
          <a:p>
            <a:pPr lvl="1">
              <a:lnSpc>
                <a:spcPct val="90000"/>
              </a:lnSpc>
            </a:pPr>
            <a:r>
              <a:rPr lang="en-US" altLang="en-US"/>
              <a:t>The nature of hallucinations vs reported appearances</a:t>
            </a:r>
          </a:p>
          <a:p>
            <a:pPr lvl="1">
              <a:lnSpc>
                <a:spcPct val="90000"/>
              </a:lnSpc>
            </a:pPr>
            <a:r>
              <a:rPr lang="en-US" altLang="en-US"/>
              <a:t>Appearances to an unbeliever &amp; an opponent</a:t>
            </a:r>
          </a:p>
        </p:txBody>
      </p:sp>
    </p:spTree>
    <p:custDataLst>
      <p:tags r:id="rId1"/>
    </p:custDataLst>
  </p:cSld>
  <p:clrMapOvr>
    <a:masterClrMapping/>
  </p:clrMapOvr>
  <p:transition advTm="6310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1">
                                            <p:txEl>
                                              <p:pRg st="0" end="0"/>
                                            </p:txEl>
                                          </p:spTgt>
                                        </p:tgtEl>
                                        <p:attrNameLst>
                                          <p:attrName>style.visibility</p:attrName>
                                        </p:attrNameLst>
                                      </p:cBhvr>
                                      <p:to>
                                        <p:strVal val="visible"/>
                                      </p:to>
                                    </p:set>
                                    <p:anim calcmode="lin" valueType="num">
                                      <p:cBhvr additive="base">
                                        <p:cTn id="7" dur="500" fill="hold"/>
                                        <p:tgtEl>
                                          <p:spTgt spid="1044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4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4451">
                                            <p:txEl>
                                              <p:pRg st="1" end="1"/>
                                            </p:txEl>
                                          </p:spTgt>
                                        </p:tgtEl>
                                        <p:attrNameLst>
                                          <p:attrName>style.visibility</p:attrName>
                                        </p:attrNameLst>
                                      </p:cBhvr>
                                      <p:to>
                                        <p:strVal val="visible"/>
                                      </p:to>
                                    </p:set>
                                    <p:anim calcmode="lin" valueType="num">
                                      <p:cBhvr additive="base">
                                        <p:cTn id="13" dur="500" fill="hold"/>
                                        <p:tgtEl>
                                          <p:spTgt spid="1044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44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4451">
                                            <p:txEl>
                                              <p:pRg st="2" end="2"/>
                                            </p:txEl>
                                          </p:spTgt>
                                        </p:tgtEl>
                                        <p:attrNameLst>
                                          <p:attrName>style.visibility</p:attrName>
                                        </p:attrNameLst>
                                      </p:cBhvr>
                                      <p:to>
                                        <p:strVal val="visible"/>
                                      </p:to>
                                    </p:set>
                                    <p:anim calcmode="lin" valueType="num">
                                      <p:cBhvr additive="base">
                                        <p:cTn id="19"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4451">
                                            <p:txEl>
                                              <p:pRg st="3" end="3"/>
                                            </p:txEl>
                                          </p:spTgt>
                                        </p:tgtEl>
                                        <p:attrNameLst>
                                          <p:attrName>style.visibility</p:attrName>
                                        </p:attrNameLst>
                                      </p:cBhvr>
                                      <p:to>
                                        <p:strVal val="visible"/>
                                      </p:to>
                                    </p:set>
                                    <p:anim calcmode="lin" valueType="num">
                                      <p:cBhvr additive="base">
                                        <p:cTn id="25" dur="500" fill="hold"/>
                                        <p:tgtEl>
                                          <p:spTgt spid="1044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44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4451">
                                            <p:txEl>
                                              <p:pRg st="4" end="4"/>
                                            </p:txEl>
                                          </p:spTgt>
                                        </p:tgtEl>
                                        <p:attrNameLst>
                                          <p:attrName>style.visibility</p:attrName>
                                        </p:attrNameLst>
                                      </p:cBhvr>
                                      <p:to>
                                        <p:strVal val="visible"/>
                                      </p:to>
                                    </p:set>
                                    <p:anim calcmode="lin" valueType="num">
                                      <p:cBhvr additive="base">
                                        <p:cTn id="31" dur="500" fill="hold"/>
                                        <p:tgtEl>
                                          <p:spTgt spid="1044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4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4451">
                                            <p:txEl>
                                              <p:pRg st="5" end="5"/>
                                            </p:txEl>
                                          </p:spTgt>
                                        </p:tgtEl>
                                        <p:attrNameLst>
                                          <p:attrName>style.visibility</p:attrName>
                                        </p:attrNameLst>
                                      </p:cBhvr>
                                      <p:to>
                                        <p:strVal val="visible"/>
                                      </p:to>
                                    </p:set>
                                    <p:anim calcmode="lin" valueType="num">
                                      <p:cBhvr additive="base">
                                        <p:cTn id="37" dur="500" fill="hold"/>
                                        <p:tgtEl>
                                          <p:spTgt spid="10445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44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4451">
                                            <p:txEl>
                                              <p:pRg st="6" end="6"/>
                                            </p:txEl>
                                          </p:spTgt>
                                        </p:tgtEl>
                                        <p:attrNameLst>
                                          <p:attrName>style.visibility</p:attrName>
                                        </p:attrNameLst>
                                      </p:cBhvr>
                                      <p:to>
                                        <p:strVal val="visible"/>
                                      </p:to>
                                    </p:set>
                                    <p:anim calcmode="lin" valueType="num">
                                      <p:cBhvr additive="base">
                                        <p:cTn id="43" dur="500" fill="hold"/>
                                        <p:tgtEl>
                                          <p:spTgt spid="10445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445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r>
              <a:rPr lang="en-US" altLang="en-US"/>
              <a:t>Conclusions</a:t>
            </a:r>
          </a:p>
        </p:txBody>
      </p:sp>
      <p:sp>
        <p:nvSpPr>
          <p:cNvPr id="53251" name="Rectangle 3"/>
          <p:cNvSpPr>
            <a:spLocks noGrp="1" noChangeArrowheads="1"/>
          </p:cNvSpPr>
          <p:nvPr>
            <p:ph type="body" idx="1"/>
          </p:nvPr>
        </p:nvSpPr>
        <p:spPr/>
        <p:txBody>
          <a:bodyPr/>
          <a:lstStyle/>
          <a:p>
            <a:r>
              <a:rPr lang="en-US" altLang="en-US" sz="2800"/>
              <a:t>There is excellent historical evidence for the reality of the resurrection of Jesus, as good as for any miracle in history, even for any event in history.</a:t>
            </a:r>
          </a:p>
          <a:p>
            <a:r>
              <a:rPr lang="en-US" altLang="en-US" sz="2800"/>
              <a:t>There is only so much that historical evidence can do.</a:t>
            </a:r>
          </a:p>
          <a:p>
            <a:pPr lvl="1"/>
            <a:r>
              <a:rPr lang="en-US" altLang="en-US" sz="2400"/>
              <a:t>People can doubt anything they want from history (particularly after centuries).</a:t>
            </a:r>
          </a:p>
          <a:p>
            <a:pPr lvl="1"/>
            <a:r>
              <a:rPr lang="en-US" altLang="en-US" sz="2400"/>
              <a:t>No eyewitness can contradict them, at least in this life.</a:t>
            </a:r>
          </a:p>
          <a:p>
            <a:pPr lvl="1"/>
            <a:r>
              <a:rPr lang="en-US" altLang="en-US" sz="2400"/>
              <a:t>But what if there is a judgment to come?</a:t>
            </a:r>
          </a:p>
        </p:txBody>
      </p:sp>
    </p:spTree>
    <p:custDataLst>
      <p:tags r:id="rId1"/>
    </p:custDataLst>
  </p:cSld>
  <p:clrMapOvr>
    <a:masterClrMapping/>
  </p:clrMapOvr>
  <p:transition advTm="4630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 calcmode="lin" valueType="num">
                                      <p:cBhvr additive="base">
                                        <p:cTn id="7"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1">
                                            <p:txEl>
                                              <p:pRg st="1" end="1"/>
                                            </p:txEl>
                                          </p:spTgt>
                                        </p:tgtEl>
                                        <p:attrNameLst>
                                          <p:attrName>style.visibility</p:attrName>
                                        </p:attrNameLst>
                                      </p:cBhvr>
                                      <p:to>
                                        <p:strVal val="visible"/>
                                      </p:to>
                                    </p:set>
                                    <p:anim calcmode="lin" valueType="num">
                                      <p:cBhvr additive="base">
                                        <p:cTn id="13"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1">
                                            <p:txEl>
                                              <p:pRg st="2" end="2"/>
                                            </p:txEl>
                                          </p:spTgt>
                                        </p:tgtEl>
                                        <p:attrNameLst>
                                          <p:attrName>style.visibility</p:attrName>
                                        </p:attrNameLst>
                                      </p:cBhvr>
                                      <p:to>
                                        <p:strVal val="visible"/>
                                      </p:to>
                                    </p:set>
                                    <p:anim calcmode="lin" valueType="num">
                                      <p:cBhvr additive="base">
                                        <p:cTn id="19"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251">
                                            <p:txEl>
                                              <p:pRg st="3" end="3"/>
                                            </p:txEl>
                                          </p:spTgt>
                                        </p:tgtEl>
                                        <p:attrNameLst>
                                          <p:attrName>style.visibility</p:attrName>
                                        </p:attrNameLst>
                                      </p:cBhvr>
                                      <p:to>
                                        <p:strVal val="visible"/>
                                      </p:to>
                                    </p:set>
                                    <p:anim calcmode="lin" valueType="num">
                                      <p:cBhvr additive="base">
                                        <p:cTn id="25" dur="5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32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3251">
                                            <p:txEl>
                                              <p:pRg st="4" end="4"/>
                                            </p:txEl>
                                          </p:spTgt>
                                        </p:tgtEl>
                                        <p:attrNameLst>
                                          <p:attrName>style.visibility</p:attrName>
                                        </p:attrNameLst>
                                      </p:cBhvr>
                                      <p:to>
                                        <p:strVal val="visible"/>
                                      </p:to>
                                    </p:set>
                                    <p:anim calcmode="lin" valueType="num">
                                      <p:cBhvr additive="base">
                                        <p:cTn id="31" dur="500" fill="hold"/>
                                        <p:tgtEl>
                                          <p:spTgt spid="5325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325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n-US" altLang="en-US"/>
              <a:t>Conclusions</a:t>
            </a:r>
          </a:p>
        </p:txBody>
      </p:sp>
      <p:sp>
        <p:nvSpPr>
          <p:cNvPr id="105475" name="Rectangle 3"/>
          <p:cNvSpPr>
            <a:spLocks noGrp="1" noChangeArrowheads="1"/>
          </p:cNvSpPr>
          <p:nvPr>
            <p:ph type="body" idx="1"/>
          </p:nvPr>
        </p:nvSpPr>
        <p:spPr/>
        <p:txBody>
          <a:bodyPr/>
          <a:lstStyle/>
          <a:p>
            <a:pPr>
              <a:lnSpc>
                <a:spcPct val="90000"/>
              </a:lnSpc>
            </a:pPr>
            <a:r>
              <a:rPr lang="en-US" altLang="en-US"/>
              <a:t>The response (by Lessing) that we cannot base our most profound beliefs on mere historical evidence misreads the nature of what Jesus has done.</a:t>
            </a:r>
          </a:p>
          <a:p>
            <a:pPr>
              <a:lnSpc>
                <a:spcPct val="90000"/>
              </a:lnSpc>
            </a:pPr>
            <a:r>
              <a:rPr lang="en-US" altLang="en-US"/>
              <a:t>Jesus has provided a solution to our deepest need and given adequate historical &amp; scientific evidence he is speaking the truth.</a:t>
            </a:r>
          </a:p>
          <a:p>
            <a:pPr>
              <a:lnSpc>
                <a:spcPct val="90000"/>
              </a:lnSpc>
            </a:pPr>
            <a:r>
              <a:rPr lang="en-US" altLang="en-US"/>
              <a:t>Jesus is offering you an opportunity to escape ultimate disaster.</a:t>
            </a:r>
          </a:p>
        </p:txBody>
      </p:sp>
    </p:spTree>
    <p:custDataLst>
      <p:tags r:id="rId1"/>
    </p:custDataLst>
  </p:cSld>
  <p:clrMapOvr>
    <a:masterClrMapping/>
  </p:clrMapOvr>
  <p:transition advTm="2239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5">
                                            <p:txEl>
                                              <p:pRg st="0" end="0"/>
                                            </p:txEl>
                                          </p:spTgt>
                                        </p:tgtEl>
                                        <p:attrNameLst>
                                          <p:attrName>style.visibility</p:attrName>
                                        </p:attrNameLst>
                                      </p:cBhvr>
                                      <p:to>
                                        <p:strVal val="visible"/>
                                      </p:to>
                                    </p:set>
                                    <p:anim calcmode="lin" valueType="num">
                                      <p:cBhvr additive="base">
                                        <p:cTn id="7" dur="500" fill="hold"/>
                                        <p:tgtEl>
                                          <p:spTgt spid="105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54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5475">
                                            <p:txEl>
                                              <p:pRg st="1" end="1"/>
                                            </p:txEl>
                                          </p:spTgt>
                                        </p:tgtEl>
                                        <p:attrNameLst>
                                          <p:attrName>style.visibility</p:attrName>
                                        </p:attrNameLst>
                                      </p:cBhvr>
                                      <p:to>
                                        <p:strVal val="visible"/>
                                      </p:to>
                                    </p:set>
                                    <p:anim calcmode="lin" valueType="num">
                                      <p:cBhvr additive="base">
                                        <p:cTn id="13" dur="500" fill="hold"/>
                                        <p:tgtEl>
                                          <p:spTgt spid="10547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547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5475">
                                            <p:txEl>
                                              <p:pRg st="2" end="2"/>
                                            </p:txEl>
                                          </p:spTgt>
                                        </p:tgtEl>
                                        <p:attrNameLst>
                                          <p:attrName>style.visibility</p:attrName>
                                        </p:attrNameLst>
                                      </p:cBhvr>
                                      <p:to>
                                        <p:strVal val="visible"/>
                                      </p:to>
                                    </p:set>
                                    <p:anim calcmode="lin" valueType="num">
                                      <p:cBhvr additive="base">
                                        <p:cTn id="19" dur="500" fill="hold"/>
                                        <p:tgtEl>
                                          <p:spTgt spid="10547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547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r>
              <a:rPr lang="en-US" altLang="en-US"/>
              <a:t>Conclusions</a:t>
            </a:r>
          </a:p>
        </p:txBody>
      </p:sp>
      <p:sp>
        <p:nvSpPr>
          <p:cNvPr id="106499" name="Rectangle 3"/>
          <p:cNvSpPr>
            <a:spLocks noGrp="1" noChangeArrowheads="1"/>
          </p:cNvSpPr>
          <p:nvPr>
            <p:ph type="body" idx="1"/>
          </p:nvPr>
        </p:nvSpPr>
        <p:spPr/>
        <p:txBody>
          <a:bodyPr/>
          <a:lstStyle/>
          <a:p>
            <a:r>
              <a:rPr lang="en-US" altLang="en-US"/>
              <a:t>If you set the level of proof too high, you will have no one but yourself to blame for not responding properly.</a:t>
            </a:r>
          </a:p>
          <a:p>
            <a:pPr lvl="1"/>
            <a:r>
              <a:rPr lang="en-US" altLang="en-US"/>
              <a:t>Johnstown flood</a:t>
            </a:r>
          </a:p>
          <a:p>
            <a:pPr lvl="1"/>
            <a:r>
              <a:rPr lang="en-US" altLang="en-US"/>
              <a:t>New York twin towers</a:t>
            </a:r>
          </a:p>
          <a:p>
            <a:r>
              <a:rPr lang="en-US" altLang="en-US"/>
              <a:t>What are you going to do with Jesus?</a:t>
            </a:r>
          </a:p>
        </p:txBody>
      </p:sp>
    </p:spTree>
    <p:custDataLst>
      <p:tags r:id="rId1"/>
    </p:custDataLst>
  </p:cSld>
  <p:clrMapOvr>
    <a:masterClrMapping/>
  </p:clrMapOvr>
  <p:transition advTm="5995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6499">
                                            <p:txEl>
                                              <p:pRg st="1" end="1"/>
                                            </p:txEl>
                                          </p:spTgt>
                                        </p:tgtEl>
                                        <p:attrNameLst>
                                          <p:attrName>style.visibility</p:attrName>
                                        </p:attrNameLst>
                                      </p:cBhvr>
                                      <p:to>
                                        <p:strVal val="visible"/>
                                      </p:to>
                                    </p:set>
                                    <p:anim calcmode="lin" valueType="num">
                                      <p:cBhvr additive="base">
                                        <p:cTn id="13" dur="500" fill="hold"/>
                                        <p:tgtEl>
                                          <p:spTgt spid="1064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64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 calcmode="lin" valueType="num">
                                      <p:cBhvr additive="base">
                                        <p:cTn id="19" dur="500" fill="hold"/>
                                        <p:tgtEl>
                                          <p:spTgt spid="10649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64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6499">
                                            <p:txEl>
                                              <p:pRg st="3" end="3"/>
                                            </p:txEl>
                                          </p:spTgt>
                                        </p:tgtEl>
                                        <p:attrNameLst>
                                          <p:attrName>style.visibility</p:attrName>
                                        </p:attrNameLst>
                                      </p:cBhvr>
                                      <p:to>
                                        <p:strVal val="visible"/>
                                      </p:to>
                                    </p:set>
                                    <p:anim calcmode="lin" valueType="num">
                                      <p:cBhvr additive="base">
                                        <p:cTn id="25" dur="500" fill="hold"/>
                                        <p:tgtEl>
                                          <p:spTgt spid="10649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649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4"/>
          <p:cNvSpPr>
            <a:spLocks noGrp="1" noChangeArrowheads="1"/>
          </p:cNvSpPr>
          <p:nvPr>
            <p:ph type="ctrTitle"/>
          </p:nvPr>
        </p:nvSpPr>
        <p:spPr/>
        <p:txBody>
          <a:bodyPr/>
          <a:lstStyle/>
          <a:p>
            <a:r>
              <a:rPr lang="en-US" altLang="en-US"/>
              <a:t>Is There Life After Death?</a:t>
            </a:r>
          </a:p>
        </p:txBody>
      </p:sp>
      <p:sp>
        <p:nvSpPr>
          <p:cNvPr id="54277" name="Rectangle 5"/>
          <p:cNvSpPr>
            <a:spLocks noGrp="1" noChangeArrowheads="1"/>
          </p:cNvSpPr>
          <p:nvPr>
            <p:ph type="subTitle" idx="1"/>
          </p:nvPr>
        </p:nvSpPr>
        <p:spPr/>
        <p:txBody>
          <a:bodyPr/>
          <a:lstStyle/>
          <a:p>
            <a:r>
              <a:rPr lang="en-US" altLang="en-US"/>
              <a:t>Lecture 7</a:t>
            </a:r>
          </a:p>
        </p:txBody>
      </p:sp>
      <p:pic>
        <p:nvPicPr>
          <p:cNvPr id="54278" name="Picture 6" descr="Nain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775" y="3733800"/>
            <a:ext cx="2066925" cy="21605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86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4276"/>
                                        </p:tgtEl>
                                        <p:attrNameLst>
                                          <p:attrName>style.visibility</p:attrName>
                                        </p:attrNameLst>
                                      </p:cBhvr>
                                      <p:to>
                                        <p:strVal val="visible"/>
                                      </p:to>
                                    </p:set>
                                    <p:anim calcmode="lin" valueType="num">
                                      <p:cBhvr>
                                        <p:cTn id="7" dur="500" fill="hold"/>
                                        <p:tgtEl>
                                          <p:spTgt spid="54276"/>
                                        </p:tgtEl>
                                        <p:attrNameLst>
                                          <p:attrName>ppt_w</p:attrName>
                                        </p:attrNameLst>
                                      </p:cBhvr>
                                      <p:tavLst>
                                        <p:tav tm="0">
                                          <p:val>
                                            <p:fltVal val="0"/>
                                          </p:val>
                                        </p:tav>
                                        <p:tav tm="100000">
                                          <p:val>
                                            <p:strVal val="#ppt_w"/>
                                          </p:val>
                                        </p:tav>
                                      </p:tavLst>
                                    </p:anim>
                                    <p:anim calcmode="lin" valueType="num">
                                      <p:cBhvr>
                                        <p:cTn id="8" dur="500" fill="hold"/>
                                        <p:tgtEl>
                                          <p:spTgt spid="5427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54277">
                                            <p:txEl>
                                              <p:pRg st="0" end="0"/>
                                            </p:txEl>
                                          </p:spTgt>
                                        </p:tgtEl>
                                        <p:attrNameLst>
                                          <p:attrName>style.visibility</p:attrName>
                                        </p:attrNameLst>
                                      </p:cBhvr>
                                      <p:to>
                                        <p:strVal val="visible"/>
                                      </p:to>
                                    </p:set>
                                    <p:animEffect transition="in" filter="checkerboard(across)">
                                      <p:cBhvr>
                                        <p:cTn id="13" dur="500"/>
                                        <p:tgtEl>
                                          <p:spTgt spid="5427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6" grpId="0"/>
      <p:bldP spid="54277"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Introduction</a:t>
            </a:r>
          </a:p>
        </p:txBody>
      </p:sp>
      <p:sp>
        <p:nvSpPr>
          <p:cNvPr id="56323" name="Rectangle 3"/>
          <p:cNvSpPr>
            <a:spLocks noGrp="1" noChangeArrowheads="1"/>
          </p:cNvSpPr>
          <p:nvPr>
            <p:ph type="body" idx="1"/>
          </p:nvPr>
        </p:nvSpPr>
        <p:spPr/>
        <p:txBody>
          <a:bodyPr/>
          <a:lstStyle/>
          <a:p>
            <a:pPr>
              <a:buFont typeface="Wingdings" pitchFamily="2" charset="2"/>
              <a:buNone/>
            </a:pPr>
            <a:r>
              <a:rPr lang="en-US" altLang="en-US"/>
              <a:t>One of the great questions people have asked over the ages:  </a:t>
            </a:r>
            <a:r>
              <a:rPr lang="en-US" altLang="en-US">
                <a:cs typeface="Times New Roman" pitchFamily="18" charset="0"/>
              </a:rPr>
              <a:t>"</a:t>
            </a:r>
            <a:r>
              <a:rPr lang="en-US" altLang="en-US"/>
              <a:t>What happens when I die?</a:t>
            </a:r>
            <a:r>
              <a:rPr lang="en-US" altLang="en-US">
                <a:cs typeface="Times New Roman" pitchFamily="18" charset="0"/>
              </a:rPr>
              <a:t>"</a:t>
            </a:r>
          </a:p>
          <a:p>
            <a:r>
              <a:rPr lang="en-US" altLang="en-US"/>
              <a:t>Do I cease to exist?</a:t>
            </a:r>
          </a:p>
          <a:p>
            <a:r>
              <a:rPr lang="en-US" altLang="en-US"/>
              <a:t>Do I get born into another body?</a:t>
            </a:r>
          </a:p>
          <a:p>
            <a:r>
              <a:rPr lang="en-US" altLang="en-US"/>
              <a:t>Do I move to heaven or hell?</a:t>
            </a:r>
          </a:p>
        </p:txBody>
      </p:sp>
    </p:spTree>
    <p:custDataLst>
      <p:tags r:id="rId1"/>
    </p:custDataLst>
  </p:cSld>
  <p:clrMapOvr>
    <a:masterClrMapping/>
  </p:clrMapOvr>
  <p:transition advTm="15061"/>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 calcmode="lin" valueType="num">
                                      <p:cBhvr additive="base">
                                        <p:cTn id="7"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3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6323">
                                            <p:txEl>
                                              <p:pRg st="1" end="1"/>
                                            </p:txEl>
                                          </p:spTgt>
                                        </p:tgtEl>
                                        <p:attrNameLst>
                                          <p:attrName>style.visibility</p:attrName>
                                        </p:attrNameLst>
                                      </p:cBhvr>
                                      <p:to>
                                        <p:strVal val="visible"/>
                                      </p:to>
                                    </p:set>
                                    <p:anim calcmode="lin" valueType="num">
                                      <p:cBhvr additive="base">
                                        <p:cTn id="13"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6323">
                                            <p:txEl>
                                              <p:pRg st="2" end="2"/>
                                            </p:txEl>
                                          </p:spTgt>
                                        </p:tgtEl>
                                        <p:attrNameLst>
                                          <p:attrName>style.visibility</p:attrName>
                                        </p:attrNameLst>
                                      </p:cBhvr>
                                      <p:to>
                                        <p:strVal val="visible"/>
                                      </p:to>
                                    </p:set>
                                    <p:anim calcmode="lin" valueType="num">
                                      <p:cBhvr additive="base">
                                        <p:cTn id="19"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63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6323">
                                            <p:txEl>
                                              <p:pRg st="3" end="3"/>
                                            </p:txEl>
                                          </p:spTgt>
                                        </p:tgtEl>
                                        <p:attrNameLst>
                                          <p:attrName>style.visibility</p:attrName>
                                        </p:attrNameLst>
                                      </p:cBhvr>
                                      <p:to>
                                        <p:strVal val="visible"/>
                                      </p:to>
                                    </p:set>
                                    <p:anim calcmode="lin" valueType="num">
                                      <p:cBhvr additive="base">
                                        <p:cTn id="25"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63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What the Bible Says</a:t>
            </a:r>
          </a:p>
        </p:txBody>
      </p:sp>
      <p:sp>
        <p:nvSpPr>
          <p:cNvPr id="57347" name="Rectangle 3"/>
          <p:cNvSpPr>
            <a:spLocks noGrp="1" noChangeArrowheads="1"/>
          </p:cNvSpPr>
          <p:nvPr>
            <p:ph type="body" idx="1"/>
          </p:nvPr>
        </p:nvSpPr>
        <p:spPr/>
        <p:txBody>
          <a:bodyPr/>
          <a:lstStyle/>
          <a:p>
            <a:r>
              <a:rPr lang="en-US" altLang="en-US"/>
              <a:t>We have suggested in previous lectures that:</a:t>
            </a:r>
          </a:p>
          <a:p>
            <a:pPr lvl="1"/>
            <a:r>
              <a:rPr lang="en-US" altLang="en-US"/>
              <a:t>God exists</a:t>
            </a:r>
          </a:p>
          <a:p>
            <a:pPr lvl="1"/>
            <a:r>
              <a:rPr lang="en-US" altLang="en-US"/>
              <a:t>He is the infinite, personal God of the Bible.</a:t>
            </a:r>
          </a:p>
          <a:p>
            <a:r>
              <a:rPr lang="en-US" altLang="en-US"/>
              <a:t>The Bible says:</a:t>
            </a:r>
          </a:p>
          <a:p>
            <a:pPr lvl="1"/>
            <a:r>
              <a:rPr lang="en-US" altLang="en-US"/>
              <a:t>It is appointed to man once to die and after that judgment (Heb 9:27)</a:t>
            </a:r>
          </a:p>
          <a:p>
            <a:pPr lvl="1"/>
            <a:r>
              <a:rPr lang="en-US" altLang="en-US"/>
              <a:t>Being </a:t>
            </a:r>
            <a:r>
              <a:rPr lang="en-US" altLang="en-US">
                <a:cs typeface="Times New Roman" pitchFamily="18" charset="0"/>
              </a:rPr>
              <a:t>"</a:t>
            </a:r>
            <a:r>
              <a:rPr lang="en-US" altLang="en-US"/>
              <a:t>born again</a:t>
            </a:r>
            <a:r>
              <a:rPr lang="en-US" altLang="en-US">
                <a:cs typeface="Times New Roman" pitchFamily="18" charset="0"/>
              </a:rPr>
              <a:t>"</a:t>
            </a:r>
            <a:r>
              <a:rPr lang="en-US" altLang="en-US"/>
              <a:t> is not about reincarnation (Jn 3:3 in context).</a:t>
            </a:r>
          </a:p>
        </p:txBody>
      </p:sp>
    </p:spTree>
    <p:custDataLst>
      <p:tags r:id="rId1"/>
    </p:custDataLst>
  </p:cSld>
  <p:clrMapOvr>
    <a:masterClrMapping/>
  </p:clrMapOvr>
  <p:transition advTm="465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 calcmode="lin" valueType="num">
                                      <p:cBhvr additive="base">
                                        <p:cTn id="7" dur="500" fill="hold"/>
                                        <p:tgtEl>
                                          <p:spTgt spid="573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73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7347">
                                            <p:txEl>
                                              <p:pRg st="1" end="1"/>
                                            </p:txEl>
                                          </p:spTgt>
                                        </p:tgtEl>
                                        <p:attrNameLst>
                                          <p:attrName>style.visibility</p:attrName>
                                        </p:attrNameLst>
                                      </p:cBhvr>
                                      <p:to>
                                        <p:strVal val="visible"/>
                                      </p:to>
                                    </p:set>
                                    <p:anim calcmode="lin" valueType="num">
                                      <p:cBhvr additive="base">
                                        <p:cTn id="13" dur="500" fill="hold"/>
                                        <p:tgtEl>
                                          <p:spTgt spid="573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73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7347">
                                            <p:txEl>
                                              <p:pRg st="2" end="2"/>
                                            </p:txEl>
                                          </p:spTgt>
                                        </p:tgtEl>
                                        <p:attrNameLst>
                                          <p:attrName>style.visibility</p:attrName>
                                        </p:attrNameLst>
                                      </p:cBhvr>
                                      <p:to>
                                        <p:strVal val="visible"/>
                                      </p:to>
                                    </p:set>
                                    <p:anim calcmode="lin" valueType="num">
                                      <p:cBhvr additive="base">
                                        <p:cTn id="19" dur="500" fill="hold"/>
                                        <p:tgtEl>
                                          <p:spTgt spid="573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73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7347">
                                            <p:txEl>
                                              <p:pRg st="3" end="3"/>
                                            </p:txEl>
                                          </p:spTgt>
                                        </p:tgtEl>
                                        <p:attrNameLst>
                                          <p:attrName>style.visibility</p:attrName>
                                        </p:attrNameLst>
                                      </p:cBhvr>
                                      <p:to>
                                        <p:strVal val="visible"/>
                                      </p:to>
                                    </p:set>
                                    <p:anim calcmode="lin" valueType="num">
                                      <p:cBhvr additive="base">
                                        <p:cTn id="25" dur="500" fill="hold"/>
                                        <p:tgtEl>
                                          <p:spTgt spid="573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73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7347">
                                            <p:txEl>
                                              <p:pRg st="4" end="4"/>
                                            </p:txEl>
                                          </p:spTgt>
                                        </p:tgtEl>
                                        <p:attrNameLst>
                                          <p:attrName>style.visibility</p:attrName>
                                        </p:attrNameLst>
                                      </p:cBhvr>
                                      <p:to>
                                        <p:strVal val="visible"/>
                                      </p:to>
                                    </p:set>
                                    <p:anim calcmode="lin" valueType="num">
                                      <p:cBhvr additive="base">
                                        <p:cTn id="31" dur="500" fill="hold"/>
                                        <p:tgtEl>
                                          <p:spTgt spid="573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73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7347">
                                            <p:txEl>
                                              <p:pRg st="5" end="5"/>
                                            </p:txEl>
                                          </p:spTgt>
                                        </p:tgtEl>
                                        <p:attrNameLst>
                                          <p:attrName>style.visibility</p:attrName>
                                        </p:attrNameLst>
                                      </p:cBhvr>
                                      <p:to>
                                        <p:strVal val="visible"/>
                                      </p:to>
                                    </p:set>
                                    <p:anim calcmode="lin" valueType="num">
                                      <p:cBhvr additive="base">
                                        <p:cTn id="37" dur="500" fill="hold"/>
                                        <p:tgtEl>
                                          <p:spTgt spid="573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73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Design</a:t>
            </a:r>
          </a:p>
        </p:txBody>
      </p:sp>
      <p:sp>
        <p:nvSpPr>
          <p:cNvPr id="68611" name="Rectangle 3"/>
          <p:cNvSpPr>
            <a:spLocks noGrp="1" noChangeArrowheads="1"/>
          </p:cNvSpPr>
          <p:nvPr>
            <p:ph type="body" idx="1"/>
          </p:nvPr>
        </p:nvSpPr>
        <p:spPr/>
        <p:txBody>
          <a:bodyPr/>
          <a:lstStyle/>
          <a:p>
            <a:pPr>
              <a:lnSpc>
                <a:spcPct val="90000"/>
              </a:lnSpc>
            </a:pPr>
            <a:r>
              <a:rPr lang="en-US" altLang="en-US"/>
              <a:t>There are numerous other such </a:t>
            </a:r>
            <a:r>
              <a:rPr lang="en-US" altLang="en-US">
                <a:cs typeface="Times New Roman" pitchFamily="18" charset="0"/>
              </a:rPr>
              <a:t>"</a:t>
            </a:r>
            <a:r>
              <a:rPr lang="en-US" altLang="en-US"/>
              <a:t>coincidences</a:t>
            </a:r>
            <a:r>
              <a:rPr lang="en-US" altLang="en-US">
                <a:cs typeface="Times New Roman" pitchFamily="18" charset="0"/>
              </a:rPr>
              <a:t>"</a:t>
            </a:r>
            <a:r>
              <a:rPr lang="en-US" altLang="en-US"/>
              <a:t> that scientists have discovered.</a:t>
            </a:r>
          </a:p>
          <a:p>
            <a:pPr>
              <a:lnSpc>
                <a:spcPct val="90000"/>
              </a:lnSpc>
            </a:pPr>
            <a:r>
              <a:rPr lang="en-US" altLang="en-US"/>
              <a:t>The presence of so many fine-tuned values of the physical constants in our universe most naturally points to the universe being designed, and thus a Designer.</a:t>
            </a:r>
          </a:p>
          <a:p>
            <a:pPr>
              <a:lnSpc>
                <a:spcPct val="90000"/>
              </a:lnSpc>
            </a:pPr>
            <a:r>
              <a:rPr lang="en-US" altLang="en-US"/>
              <a:t>The claim that we wouldn</a:t>
            </a:r>
            <a:r>
              <a:rPr lang="en-US" altLang="en-US">
                <a:cs typeface="Times New Roman" pitchFamily="18" charset="0"/>
              </a:rPr>
              <a:t>'</a:t>
            </a:r>
            <a:r>
              <a:rPr lang="en-US" altLang="en-US"/>
              <a:t>t be here if this weren</a:t>
            </a:r>
            <a:r>
              <a:rPr lang="en-US" altLang="en-US">
                <a:cs typeface="Times New Roman" pitchFamily="18" charset="0"/>
              </a:rPr>
              <a:t>'</a:t>
            </a:r>
            <a:r>
              <a:rPr lang="en-US" altLang="en-US"/>
              <a:t>t so is true, of course, but it is not an explanation in the sense of providing a cause.</a:t>
            </a:r>
          </a:p>
        </p:txBody>
      </p:sp>
    </p:spTree>
    <p:custDataLst>
      <p:tags r:id="rId1"/>
    </p:custDataLst>
  </p:cSld>
  <p:clrMapOvr>
    <a:masterClrMapping/>
  </p:clrMapOvr>
  <p:transition advTm="2601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r>
              <a:rPr lang="en-US" altLang="en-US"/>
              <a:t>What the Bible Says</a:t>
            </a:r>
          </a:p>
        </p:txBody>
      </p:sp>
      <p:sp>
        <p:nvSpPr>
          <p:cNvPr id="107523" name="Rectangle 3"/>
          <p:cNvSpPr>
            <a:spLocks noGrp="1" noChangeArrowheads="1"/>
          </p:cNvSpPr>
          <p:nvPr>
            <p:ph type="body" idx="1"/>
          </p:nvPr>
        </p:nvSpPr>
        <p:spPr/>
        <p:txBody>
          <a:bodyPr/>
          <a:lstStyle/>
          <a:p>
            <a:r>
              <a:rPr lang="en-US" altLang="en-US"/>
              <a:t>At death we neither cease to exist, nor come back to earth for another chance.</a:t>
            </a:r>
          </a:p>
          <a:p>
            <a:r>
              <a:rPr lang="en-US" altLang="en-US"/>
              <a:t>This life is the crucial place in which we must make the choices that determine our destiny forever, whether:</a:t>
            </a:r>
          </a:p>
          <a:p>
            <a:pPr lvl="1"/>
            <a:r>
              <a:rPr lang="en-US" altLang="en-US"/>
              <a:t>A life of bliss beyond imagination</a:t>
            </a:r>
          </a:p>
          <a:p>
            <a:pPr lvl="1"/>
            <a:r>
              <a:rPr lang="en-US" altLang="en-US"/>
              <a:t>An existence of everlasting pain &amp; regret</a:t>
            </a:r>
          </a:p>
        </p:txBody>
      </p:sp>
    </p:spTree>
    <p:custDataLst>
      <p:tags r:id="rId1"/>
    </p:custDataLst>
  </p:cSld>
  <p:clrMapOvr>
    <a:masterClrMapping/>
  </p:clrMapOvr>
  <p:transition advTm="208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7523">
                                            <p:txEl>
                                              <p:pRg st="1" end="1"/>
                                            </p:txEl>
                                          </p:spTgt>
                                        </p:tgtEl>
                                        <p:attrNameLst>
                                          <p:attrName>style.visibility</p:attrName>
                                        </p:attrNameLst>
                                      </p:cBhvr>
                                      <p:to>
                                        <p:strVal val="visible"/>
                                      </p:to>
                                    </p:set>
                                    <p:anim calcmode="lin" valueType="num">
                                      <p:cBhvr additive="base">
                                        <p:cTn id="13" dur="500" fill="hold"/>
                                        <p:tgtEl>
                                          <p:spTgt spid="1075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75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7523">
                                            <p:txEl>
                                              <p:pRg st="2" end="2"/>
                                            </p:txEl>
                                          </p:spTgt>
                                        </p:tgtEl>
                                        <p:attrNameLst>
                                          <p:attrName>style.visibility</p:attrName>
                                        </p:attrNameLst>
                                      </p:cBhvr>
                                      <p:to>
                                        <p:strVal val="visible"/>
                                      </p:to>
                                    </p:set>
                                    <p:anim calcmode="lin" valueType="num">
                                      <p:cBhvr additive="base">
                                        <p:cTn id="19" dur="500" fill="hold"/>
                                        <p:tgtEl>
                                          <p:spTgt spid="1075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75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7523">
                                            <p:txEl>
                                              <p:pRg st="3" end="3"/>
                                            </p:txEl>
                                          </p:spTgt>
                                        </p:tgtEl>
                                        <p:attrNameLst>
                                          <p:attrName>style.visibility</p:attrName>
                                        </p:attrNameLst>
                                      </p:cBhvr>
                                      <p:to>
                                        <p:strVal val="visible"/>
                                      </p:to>
                                    </p:set>
                                    <p:anim calcmode="lin" valueType="num">
                                      <p:cBhvr additive="base">
                                        <p:cTn id="25" dur="500" fill="hold"/>
                                        <p:tgtEl>
                                          <p:spTgt spid="1075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752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Different Kinds of Life</a:t>
            </a:r>
          </a:p>
        </p:txBody>
      </p:sp>
      <p:sp>
        <p:nvSpPr>
          <p:cNvPr id="58371" name="Rectangle 3"/>
          <p:cNvSpPr>
            <a:spLocks noGrp="1" noChangeArrowheads="1"/>
          </p:cNvSpPr>
          <p:nvPr>
            <p:ph type="body" idx="1"/>
          </p:nvPr>
        </p:nvSpPr>
        <p:spPr/>
        <p:txBody>
          <a:bodyPr/>
          <a:lstStyle/>
          <a:p>
            <a:pPr>
              <a:buFont typeface="Wingdings" pitchFamily="2" charset="2"/>
              <a:buNone/>
            </a:pPr>
            <a:r>
              <a:rPr lang="en-US" altLang="en-US"/>
              <a:t>The Bible pictures two different kinds of existence in the age to come:</a:t>
            </a:r>
          </a:p>
          <a:p>
            <a:r>
              <a:rPr lang="en-US" altLang="en-US"/>
              <a:t>(1) Life with God in the age to come is life indeed, life to the full.</a:t>
            </a:r>
          </a:p>
          <a:p>
            <a:r>
              <a:rPr lang="en-US" altLang="en-US"/>
              <a:t>(2) Separation from God in the age to come is so unlike even this imperfect life here &amp; now that it is called </a:t>
            </a:r>
            <a:r>
              <a:rPr lang="en-US" altLang="en-US">
                <a:cs typeface="Times New Roman" pitchFamily="18" charset="0"/>
              </a:rPr>
              <a:t>"</a:t>
            </a:r>
            <a:r>
              <a:rPr lang="en-US" altLang="en-US"/>
              <a:t>the second death.</a:t>
            </a:r>
            <a:r>
              <a:rPr lang="en-US" altLang="en-US">
                <a:cs typeface="Times New Roman" pitchFamily="18" charset="0"/>
              </a:rPr>
              <a:t>"</a:t>
            </a:r>
          </a:p>
        </p:txBody>
      </p:sp>
    </p:spTree>
    <p:custDataLst>
      <p:tags r:id="rId1"/>
    </p:custDataLst>
  </p:cSld>
  <p:clrMapOvr>
    <a:masterClrMapping/>
  </p:clrMapOvr>
  <p:transition advTm="234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Near-Death Experiences &amp; Such</a:t>
            </a:r>
          </a:p>
        </p:txBody>
      </p:sp>
      <p:sp>
        <p:nvSpPr>
          <p:cNvPr id="59395" name="Rectangle 3"/>
          <p:cNvSpPr>
            <a:spLocks noGrp="1" noChangeArrowheads="1"/>
          </p:cNvSpPr>
          <p:nvPr>
            <p:ph type="body" idx="1"/>
          </p:nvPr>
        </p:nvSpPr>
        <p:spPr/>
        <p:txBody>
          <a:bodyPr/>
          <a:lstStyle/>
          <a:p>
            <a:pPr>
              <a:lnSpc>
                <a:spcPct val="80000"/>
              </a:lnSpc>
            </a:pPr>
            <a:r>
              <a:rPr lang="en-US" altLang="en-US" sz="2800"/>
              <a:t>What about those reports of people who have experienced death or come close to it, and have come back with stories that indicate it is not so bad even if you don</a:t>
            </a:r>
            <a:r>
              <a:rPr lang="en-US" altLang="en-US" sz="2800">
                <a:cs typeface="Times New Roman" pitchFamily="18" charset="0"/>
              </a:rPr>
              <a:t>'</a:t>
            </a:r>
            <a:r>
              <a:rPr lang="en-US" altLang="en-US" sz="2800"/>
              <a:t>t believe in God?</a:t>
            </a:r>
          </a:p>
          <a:p>
            <a:pPr>
              <a:lnSpc>
                <a:spcPct val="80000"/>
              </a:lnSpc>
            </a:pPr>
            <a:r>
              <a:rPr lang="en-US" altLang="en-US" sz="2800"/>
              <a:t>Are these an unrepresentative selection?</a:t>
            </a:r>
          </a:p>
          <a:p>
            <a:pPr lvl="1">
              <a:lnSpc>
                <a:spcPct val="80000"/>
              </a:lnSpc>
            </a:pPr>
            <a:r>
              <a:rPr lang="en-US" altLang="en-US" sz="2400"/>
              <a:t>There is evidence of unpleasant near-death experiences which are apparently soon suppressed by those who experienced them.</a:t>
            </a:r>
          </a:p>
          <a:p>
            <a:pPr>
              <a:lnSpc>
                <a:spcPct val="80000"/>
              </a:lnSpc>
            </a:pPr>
            <a:r>
              <a:rPr lang="en-US" altLang="en-US" sz="2800"/>
              <a:t>Are these experiences fictional?</a:t>
            </a:r>
          </a:p>
          <a:p>
            <a:pPr lvl="1">
              <a:lnSpc>
                <a:spcPct val="80000"/>
              </a:lnSpc>
            </a:pPr>
            <a:r>
              <a:rPr lang="en-US" altLang="en-US" sz="2400"/>
              <a:t>If not all supernatural beings are good guys, how do we know near-death experiences are true rather than </a:t>
            </a:r>
            <a:r>
              <a:rPr lang="en-US" altLang="en-US" sz="2400">
                <a:cs typeface="Times New Roman" pitchFamily="18" charset="0"/>
              </a:rPr>
              <a:t>"</a:t>
            </a:r>
            <a:r>
              <a:rPr lang="en-US" altLang="en-US" sz="2400"/>
              <a:t>virtual reality</a:t>
            </a:r>
            <a:r>
              <a:rPr lang="en-US" altLang="en-US" sz="2400">
                <a:cs typeface="Times New Roman" pitchFamily="18" charset="0"/>
              </a:rPr>
              <a:t>"</a:t>
            </a:r>
            <a:r>
              <a:rPr lang="en-US" altLang="en-US" sz="2400"/>
              <a:t> to encourage those experiencing them?</a:t>
            </a:r>
          </a:p>
        </p:txBody>
      </p:sp>
    </p:spTree>
    <p:custDataLst>
      <p:tags r:id="rId1"/>
    </p:custDataLst>
  </p:cSld>
  <p:clrMapOvr>
    <a:masterClrMapping/>
  </p:clrMapOvr>
  <p:transition advTm="8205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9395">
                                            <p:txEl>
                                              <p:pRg st="4" end="4"/>
                                            </p:txEl>
                                          </p:spTgt>
                                        </p:tgtEl>
                                        <p:attrNameLst>
                                          <p:attrName>style.visibility</p:attrName>
                                        </p:attrNameLst>
                                      </p:cBhvr>
                                      <p:to>
                                        <p:strVal val="visible"/>
                                      </p:to>
                                    </p:set>
                                    <p:anim calcmode="lin" valueType="num">
                                      <p:cBhvr additive="base">
                                        <p:cTn id="31"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altLang="en-US" sz="4000"/>
              <a:t>Who Is Doing the Wishful Thinking?</a:t>
            </a:r>
          </a:p>
        </p:txBody>
      </p:sp>
      <p:sp>
        <p:nvSpPr>
          <p:cNvPr id="60419" name="Rectangle 3"/>
          <p:cNvSpPr>
            <a:spLocks noGrp="1" noChangeArrowheads="1"/>
          </p:cNvSpPr>
          <p:nvPr>
            <p:ph type="body" idx="1"/>
          </p:nvPr>
        </p:nvSpPr>
        <p:spPr/>
        <p:txBody>
          <a:bodyPr/>
          <a:lstStyle/>
          <a:p>
            <a:pPr>
              <a:lnSpc>
                <a:spcPct val="90000"/>
              </a:lnSpc>
            </a:pPr>
            <a:r>
              <a:rPr lang="en-US" altLang="en-US"/>
              <a:t>Christians are frequently accused of wishing their teachings to be true rather than getting them from God.  In our English idiom, they are said to be guilty of “wishful thinking.”</a:t>
            </a:r>
          </a:p>
          <a:p>
            <a:pPr>
              <a:lnSpc>
                <a:spcPct val="90000"/>
              </a:lnSpc>
            </a:pPr>
            <a:r>
              <a:rPr lang="en-US" altLang="en-US"/>
              <a:t>But the real question is, who is doing the wishful thinking?</a:t>
            </a:r>
          </a:p>
          <a:p>
            <a:pPr lvl="1">
              <a:lnSpc>
                <a:spcPct val="90000"/>
              </a:lnSpc>
            </a:pPr>
            <a:r>
              <a:rPr lang="en-US" altLang="en-US"/>
              <a:t>Christians?</a:t>
            </a:r>
          </a:p>
          <a:p>
            <a:pPr lvl="1">
              <a:lnSpc>
                <a:spcPct val="90000"/>
              </a:lnSpc>
            </a:pPr>
            <a:r>
              <a:rPr lang="en-US" altLang="en-US"/>
              <a:t>Reincarnationists?</a:t>
            </a:r>
          </a:p>
          <a:p>
            <a:pPr lvl="1">
              <a:lnSpc>
                <a:spcPct val="90000"/>
              </a:lnSpc>
            </a:pPr>
            <a:r>
              <a:rPr lang="en-US" altLang="en-US"/>
              <a:t>Atheists?</a:t>
            </a:r>
          </a:p>
        </p:txBody>
      </p:sp>
    </p:spTree>
    <p:custDataLst>
      <p:tags r:id="rId1"/>
    </p:custDataLst>
  </p:cSld>
  <p:clrMapOvr>
    <a:masterClrMapping/>
  </p:clrMapOvr>
  <p:transition advTm="226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19">
                                            <p:txEl>
                                              <p:pRg st="0" end="0"/>
                                            </p:txEl>
                                          </p:spTgt>
                                        </p:tgtEl>
                                        <p:attrNameLst>
                                          <p:attrName>style.visibility</p:attrName>
                                        </p:attrNameLst>
                                      </p:cBhvr>
                                      <p:to>
                                        <p:strVal val="visible"/>
                                      </p:to>
                                    </p:set>
                                    <p:anim calcmode="lin" valueType="num">
                                      <p:cBhvr additive="base">
                                        <p:cTn id="7" dur="500" fill="hold"/>
                                        <p:tgtEl>
                                          <p:spTgt spid="604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04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19">
                                            <p:txEl>
                                              <p:pRg st="1" end="1"/>
                                            </p:txEl>
                                          </p:spTgt>
                                        </p:tgtEl>
                                        <p:attrNameLst>
                                          <p:attrName>style.visibility</p:attrName>
                                        </p:attrNameLst>
                                      </p:cBhvr>
                                      <p:to>
                                        <p:strVal val="visible"/>
                                      </p:to>
                                    </p:set>
                                    <p:anim calcmode="lin" valueType="num">
                                      <p:cBhvr additive="base">
                                        <p:cTn id="13" dur="500" fill="hold"/>
                                        <p:tgtEl>
                                          <p:spTgt spid="604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04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0419">
                                            <p:txEl>
                                              <p:pRg st="2" end="2"/>
                                            </p:txEl>
                                          </p:spTgt>
                                        </p:tgtEl>
                                        <p:attrNameLst>
                                          <p:attrName>style.visibility</p:attrName>
                                        </p:attrNameLst>
                                      </p:cBhvr>
                                      <p:to>
                                        <p:strVal val="visible"/>
                                      </p:to>
                                    </p:set>
                                    <p:anim calcmode="lin" valueType="num">
                                      <p:cBhvr additive="base">
                                        <p:cTn id="19" dur="500" fill="hold"/>
                                        <p:tgtEl>
                                          <p:spTgt spid="604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4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0419">
                                            <p:txEl>
                                              <p:pRg st="3" end="3"/>
                                            </p:txEl>
                                          </p:spTgt>
                                        </p:tgtEl>
                                        <p:attrNameLst>
                                          <p:attrName>style.visibility</p:attrName>
                                        </p:attrNameLst>
                                      </p:cBhvr>
                                      <p:to>
                                        <p:strVal val="visible"/>
                                      </p:to>
                                    </p:set>
                                    <p:anim calcmode="lin" valueType="num">
                                      <p:cBhvr additive="base">
                                        <p:cTn id="25" dur="500" fill="hold"/>
                                        <p:tgtEl>
                                          <p:spTgt spid="604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04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0419">
                                            <p:txEl>
                                              <p:pRg st="4" end="4"/>
                                            </p:txEl>
                                          </p:spTgt>
                                        </p:tgtEl>
                                        <p:attrNameLst>
                                          <p:attrName>style.visibility</p:attrName>
                                        </p:attrNameLst>
                                      </p:cBhvr>
                                      <p:to>
                                        <p:strVal val="visible"/>
                                      </p:to>
                                    </p:set>
                                    <p:anim calcmode="lin" valueType="num">
                                      <p:cBhvr additive="base">
                                        <p:cTn id="31" dur="500" fill="hold"/>
                                        <p:tgtEl>
                                          <p:spTgt spid="604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04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9"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n-US" altLang="en-US"/>
              <a:t>Christians?</a:t>
            </a:r>
          </a:p>
        </p:txBody>
      </p:sp>
      <p:sp>
        <p:nvSpPr>
          <p:cNvPr id="108547" name="Rectangle 3"/>
          <p:cNvSpPr>
            <a:spLocks noGrp="1" noChangeArrowheads="1"/>
          </p:cNvSpPr>
          <p:nvPr>
            <p:ph type="body" idx="1"/>
          </p:nvPr>
        </p:nvSpPr>
        <p:spPr/>
        <p:txBody>
          <a:bodyPr/>
          <a:lstStyle/>
          <a:p>
            <a:pPr>
              <a:lnSpc>
                <a:spcPct val="90000"/>
              </a:lnSpc>
            </a:pPr>
            <a:r>
              <a:rPr lang="en-US" altLang="en-US"/>
              <a:t>Why invent a God like the God of the Bible?</a:t>
            </a:r>
          </a:p>
          <a:p>
            <a:pPr lvl="1">
              <a:lnSpc>
                <a:spcPct val="90000"/>
              </a:lnSpc>
            </a:pPr>
            <a:r>
              <a:rPr lang="en-US" altLang="en-US"/>
              <a:t>He doesn</a:t>
            </a:r>
            <a:r>
              <a:rPr lang="en-US" altLang="en-US">
                <a:cs typeface="Times New Roman" pitchFamily="18" charset="0"/>
              </a:rPr>
              <a:t>'</a:t>
            </a:r>
            <a:r>
              <a:rPr lang="en-US" altLang="en-US"/>
              <a:t>t need anything from us.</a:t>
            </a:r>
          </a:p>
          <a:p>
            <a:pPr lvl="1">
              <a:lnSpc>
                <a:spcPct val="90000"/>
              </a:lnSpc>
            </a:pPr>
            <a:r>
              <a:rPr lang="en-US" altLang="en-US"/>
              <a:t>We can</a:t>
            </a:r>
            <a:r>
              <a:rPr lang="en-US" altLang="en-US">
                <a:cs typeface="Times New Roman" pitchFamily="18" charset="0"/>
              </a:rPr>
              <a:t>'</a:t>
            </a:r>
            <a:r>
              <a:rPr lang="en-US" altLang="en-US"/>
              <a:t>t do him any favors.</a:t>
            </a:r>
          </a:p>
          <a:p>
            <a:pPr lvl="1">
              <a:lnSpc>
                <a:spcPct val="90000"/>
              </a:lnSpc>
            </a:pPr>
            <a:r>
              <a:rPr lang="en-US" altLang="en-US"/>
              <a:t>We owe him everything.</a:t>
            </a:r>
          </a:p>
          <a:p>
            <a:pPr lvl="1">
              <a:lnSpc>
                <a:spcPct val="90000"/>
              </a:lnSpc>
            </a:pPr>
            <a:r>
              <a:rPr lang="en-US" altLang="en-US"/>
              <a:t>He forgives the worst who turn to him.</a:t>
            </a:r>
          </a:p>
          <a:p>
            <a:pPr lvl="1">
              <a:lnSpc>
                <a:spcPct val="90000"/>
              </a:lnSpc>
            </a:pPr>
            <a:r>
              <a:rPr lang="en-US" altLang="en-US"/>
              <a:t>He rejects even the best who think they are good enough.</a:t>
            </a:r>
          </a:p>
          <a:p>
            <a:pPr>
              <a:lnSpc>
                <a:spcPct val="90000"/>
              </a:lnSpc>
            </a:pPr>
            <a:r>
              <a:rPr lang="en-US" altLang="en-US"/>
              <a:t>Wishful thinking in Christian circles tends to move away from the teaching of the Bible.</a:t>
            </a:r>
          </a:p>
        </p:txBody>
      </p:sp>
    </p:spTree>
    <p:custDataLst>
      <p:tags r:id="rId1"/>
    </p:custDataLst>
  </p:cSld>
  <p:clrMapOvr>
    <a:masterClrMapping/>
  </p:clrMapOvr>
  <p:transition advTm="469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7">
                                            <p:txEl>
                                              <p:pRg st="0" end="0"/>
                                            </p:txEl>
                                          </p:spTgt>
                                        </p:tgtEl>
                                        <p:attrNameLst>
                                          <p:attrName>style.visibility</p:attrName>
                                        </p:attrNameLst>
                                      </p:cBhvr>
                                      <p:to>
                                        <p:strVal val="visible"/>
                                      </p:to>
                                    </p:set>
                                    <p:anim calcmode="lin" valueType="num">
                                      <p:cBhvr additive="base">
                                        <p:cTn id="7" dur="500" fill="hold"/>
                                        <p:tgtEl>
                                          <p:spTgt spid="108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85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8547">
                                            <p:txEl>
                                              <p:pRg st="1" end="1"/>
                                            </p:txEl>
                                          </p:spTgt>
                                        </p:tgtEl>
                                        <p:attrNameLst>
                                          <p:attrName>style.visibility</p:attrName>
                                        </p:attrNameLst>
                                      </p:cBhvr>
                                      <p:to>
                                        <p:strVal val="visible"/>
                                      </p:to>
                                    </p:set>
                                    <p:anim calcmode="lin" valueType="num">
                                      <p:cBhvr additive="base">
                                        <p:cTn id="13" dur="500" fill="hold"/>
                                        <p:tgtEl>
                                          <p:spTgt spid="1085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85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8547">
                                            <p:txEl>
                                              <p:pRg st="2" end="2"/>
                                            </p:txEl>
                                          </p:spTgt>
                                        </p:tgtEl>
                                        <p:attrNameLst>
                                          <p:attrName>style.visibility</p:attrName>
                                        </p:attrNameLst>
                                      </p:cBhvr>
                                      <p:to>
                                        <p:strVal val="visible"/>
                                      </p:to>
                                    </p:set>
                                    <p:anim calcmode="lin" valueType="num">
                                      <p:cBhvr additive="base">
                                        <p:cTn id="19" dur="500" fill="hold"/>
                                        <p:tgtEl>
                                          <p:spTgt spid="10854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85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8547">
                                            <p:txEl>
                                              <p:pRg st="3" end="3"/>
                                            </p:txEl>
                                          </p:spTgt>
                                        </p:tgtEl>
                                        <p:attrNameLst>
                                          <p:attrName>style.visibility</p:attrName>
                                        </p:attrNameLst>
                                      </p:cBhvr>
                                      <p:to>
                                        <p:strVal val="visible"/>
                                      </p:to>
                                    </p:set>
                                    <p:anim calcmode="lin" valueType="num">
                                      <p:cBhvr additive="base">
                                        <p:cTn id="25" dur="500" fill="hold"/>
                                        <p:tgtEl>
                                          <p:spTgt spid="10854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85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8547">
                                            <p:txEl>
                                              <p:pRg st="4" end="4"/>
                                            </p:txEl>
                                          </p:spTgt>
                                        </p:tgtEl>
                                        <p:attrNameLst>
                                          <p:attrName>style.visibility</p:attrName>
                                        </p:attrNameLst>
                                      </p:cBhvr>
                                      <p:to>
                                        <p:strVal val="visible"/>
                                      </p:to>
                                    </p:set>
                                    <p:anim calcmode="lin" valueType="num">
                                      <p:cBhvr additive="base">
                                        <p:cTn id="31" dur="500" fill="hold"/>
                                        <p:tgtEl>
                                          <p:spTgt spid="1085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85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8547">
                                            <p:txEl>
                                              <p:pRg st="5" end="5"/>
                                            </p:txEl>
                                          </p:spTgt>
                                        </p:tgtEl>
                                        <p:attrNameLst>
                                          <p:attrName>style.visibility</p:attrName>
                                        </p:attrNameLst>
                                      </p:cBhvr>
                                      <p:to>
                                        <p:strVal val="visible"/>
                                      </p:to>
                                    </p:set>
                                    <p:anim calcmode="lin" valueType="num">
                                      <p:cBhvr additive="base">
                                        <p:cTn id="37" dur="500" fill="hold"/>
                                        <p:tgtEl>
                                          <p:spTgt spid="10854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85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8547">
                                            <p:txEl>
                                              <p:pRg st="6" end="6"/>
                                            </p:txEl>
                                          </p:spTgt>
                                        </p:tgtEl>
                                        <p:attrNameLst>
                                          <p:attrName>style.visibility</p:attrName>
                                        </p:attrNameLst>
                                      </p:cBhvr>
                                      <p:to>
                                        <p:strVal val="visible"/>
                                      </p:to>
                                    </p:set>
                                    <p:anim calcmode="lin" valueType="num">
                                      <p:cBhvr additive="base">
                                        <p:cTn id="43" dur="500" fill="hold"/>
                                        <p:tgtEl>
                                          <p:spTgt spid="108547">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854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n-US" altLang="en-US"/>
              <a:t>Reincarnationists?</a:t>
            </a:r>
          </a:p>
        </p:txBody>
      </p:sp>
      <p:sp>
        <p:nvSpPr>
          <p:cNvPr id="109571" name="Rectangle 3"/>
          <p:cNvSpPr>
            <a:spLocks noGrp="1" noChangeArrowheads="1"/>
          </p:cNvSpPr>
          <p:nvPr>
            <p:ph type="body" idx="1"/>
          </p:nvPr>
        </p:nvSpPr>
        <p:spPr/>
        <p:txBody>
          <a:bodyPr/>
          <a:lstStyle/>
          <a:p>
            <a:pPr>
              <a:lnSpc>
                <a:spcPct val="90000"/>
              </a:lnSpc>
            </a:pPr>
            <a:r>
              <a:rPr lang="en-US" altLang="en-US" sz="2800"/>
              <a:t>Nice to have another chance!</a:t>
            </a:r>
          </a:p>
          <a:p>
            <a:pPr lvl="1">
              <a:lnSpc>
                <a:spcPct val="90000"/>
              </a:lnSpc>
            </a:pPr>
            <a:r>
              <a:rPr lang="en-US" altLang="en-US" sz="2400"/>
              <a:t>Nice for the rich &amp; famous to think they deserve what they are getting.</a:t>
            </a:r>
          </a:p>
          <a:p>
            <a:pPr lvl="1">
              <a:lnSpc>
                <a:spcPct val="90000"/>
              </a:lnSpc>
            </a:pPr>
            <a:r>
              <a:rPr lang="en-US" altLang="en-US" sz="2400"/>
              <a:t>Nice for the poor to think that if they work hard they will do better in the next life.</a:t>
            </a:r>
          </a:p>
          <a:p>
            <a:pPr>
              <a:lnSpc>
                <a:spcPct val="90000"/>
              </a:lnSpc>
            </a:pPr>
            <a:r>
              <a:rPr lang="en-US" altLang="en-US" sz="2800"/>
              <a:t>Hard to see how Karma works by itself in a universe in which: </a:t>
            </a:r>
          </a:p>
          <a:p>
            <a:pPr lvl="1">
              <a:lnSpc>
                <a:spcPct val="90000"/>
              </a:lnSpc>
            </a:pPr>
            <a:r>
              <a:rPr lang="en-US" altLang="en-US" sz="2400"/>
              <a:t>There is no personal God behind it, </a:t>
            </a:r>
          </a:p>
          <a:p>
            <a:pPr lvl="1">
              <a:lnSpc>
                <a:spcPct val="90000"/>
              </a:lnSpc>
            </a:pPr>
            <a:r>
              <a:rPr lang="en-US" altLang="en-US" sz="2400"/>
              <a:t>The impersonal god (who is everything) is both good and bad.</a:t>
            </a:r>
          </a:p>
        </p:txBody>
      </p:sp>
    </p:spTree>
    <p:custDataLst>
      <p:tags r:id="rId1"/>
    </p:custDataLst>
  </p:cSld>
  <p:clrMapOvr>
    <a:masterClrMapping/>
  </p:clrMapOvr>
  <p:transition advTm="4667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571">
                                            <p:txEl>
                                              <p:pRg st="0" end="0"/>
                                            </p:txEl>
                                          </p:spTgt>
                                        </p:tgtEl>
                                        <p:attrNameLst>
                                          <p:attrName>style.visibility</p:attrName>
                                        </p:attrNameLst>
                                      </p:cBhvr>
                                      <p:to>
                                        <p:strVal val="visible"/>
                                      </p:to>
                                    </p:set>
                                    <p:anim calcmode="lin" valueType="num">
                                      <p:cBhvr additive="base">
                                        <p:cTn id="7" dur="500" fill="hold"/>
                                        <p:tgtEl>
                                          <p:spTgt spid="1095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95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9571">
                                            <p:txEl>
                                              <p:pRg st="1" end="1"/>
                                            </p:txEl>
                                          </p:spTgt>
                                        </p:tgtEl>
                                        <p:attrNameLst>
                                          <p:attrName>style.visibility</p:attrName>
                                        </p:attrNameLst>
                                      </p:cBhvr>
                                      <p:to>
                                        <p:strVal val="visible"/>
                                      </p:to>
                                    </p:set>
                                    <p:anim calcmode="lin" valueType="num">
                                      <p:cBhvr additive="base">
                                        <p:cTn id="13" dur="500" fill="hold"/>
                                        <p:tgtEl>
                                          <p:spTgt spid="1095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95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9571">
                                            <p:txEl>
                                              <p:pRg st="2" end="2"/>
                                            </p:txEl>
                                          </p:spTgt>
                                        </p:tgtEl>
                                        <p:attrNameLst>
                                          <p:attrName>style.visibility</p:attrName>
                                        </p:attrNameLst>
                                      </p:cBhvr>
                                      <p:to>
                                        <p:strVal val="visible"/>
                                      </p:to>
                                    </p:set>
                                    <p:anim calcmode="lin" valueType="num">
                                      <p:cBhvr additive="base">
                                        <p:cTn id="19" dur="500" fill="hold"/>
                                        <p:tgtEl>
                                          <p:spTgt spid="1095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95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9571">
                                            <p:txEl>
                                              <p:pRg st="3" end="3"/>
                                            </p:txEl>
                                          </p:spTgt>
                                        </p:tgtEl>
                                        <p:attrNameLst>
                                          <p:attrName>style.visibility</p:attrName>
                                        </p:attrNameLst>
                                      </p:cBhvr>
                                      <p:to>
                                        <p:strVal val="visible"/>
                                      </p:to>
                                    </p:set>
                                    <p:anim calcmode="lin" valueType="num">
                                      <p:cBhvr additive="base">
                                        <p:cTn id="25" dur="500" fill="hold"/>
                                        <p:tgtEl>
                                          <p:spTgt spid="1095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095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9571">
                                            <p:txEl>
                                              <p:pRg st="4" end="4"/>
                                            </p:txEl>
                                          </p:spTgt>
                                        </p:tgtEl>
                                        <p:attrNameLst>
                                          <p:attrName>style.visibility</p:attrName>
                                        </p:attrNameLst>
                                      </p:cBhvr>
                                      <p:to>
                                        <p:strVal val="visible"/>
                                      </p:to>
                                    </p:set>
                                    <p:anim calcmode="lin" valueType="num">
                                      <p:cBhvr additive="base">
                                        <p:cTn id="31" dur="500" fill="hold"/>
                                        <p:tgtEl>
                                          <p:spTgt spid="1095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95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9571">
                                            <p:txEl>
                                              <p:pRg st="5" end="5"/>
                                            </p:txEl>
                                          </p:spTgt>
                                        </p:tgtEl>
                                        <p:attrNameLst>
                                          <p:attrName>style.visibility</p:attrName>
                                        </p:attrNameLst>
                                      </p:cBhvr>
                                      <p:to>
                                        <p:strVal val="visible"/>
                                      </p:to>
                                    </p:set>
                                    <p:anim calcmode="lin" valueType="num">
                                      <p:cBhvr additive="base">
                                        <p:cTn id="37" dur="500" fill="hold"/>
                                        <p:tgtEl>
                                          <p:spTgt spid="1095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095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1"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altLang="en-US"/>
              <a:t>Atheists?</a:t>
            </a:r>
          </a:p>
        </p:txBody>
      </p:sp>
      <p:sp>
        <p:nvSpPr>
          <p:cNvPr id="110595" name="Rectangle 3"/>
          <p:cNvSpPr>
            <a:spLocks noGrp="1" noChangeArrowheads="1"/>
          </p:cNvSpPr>
          <p:nvPr>
            <p:ph type="body" idx="1"/>
          </p:nvPr>
        </p:nvSpPr>
        <p:spPr/>
        <p:txBody>
          <a:bodyPr/>
          <a:lstStyle/>
          <a:p>
            <a:r>
              <a:rPr lang="en-US" altLang="en-US"/>
              <a:t>Atheists do lose the comfort of believing in God.</a:t>
            </a:r>
          </a:p>
          <a:p>
            <a:r>
              <a:rPr lang="en-US" altLang="en-US"/>
              <a:t>But it</a:t>
            </a:r>
            <a:r>
              <a:rPr lang="en-US" altLang="en-US">
                <a:cs typeface="Times New Roman" pitchFamily="18" charset="0"/>
              </a:rPr>
              <a:t>'</a:t>
            </a:r>
            <a:r>
              <a:rPr lang="en-US" altLang="en-US"/>
              <a:t>s nice to think:</a:t>
            </a:r>
          </a:p>
          <a:p>
            <a:pPr lvl="1"/>
            <a:r>
              <a:rPr lang="en-US" altLang="en-US"/>
              <a:t>There will be no judgment.</a:t>
            </a:r>
          </a:p>
          <a:p>
            <a:pPr lvl="1"/>
            <a:r>
              <a:rPr lang="en-US" altLang="en-US"/>
              <a:t>There will be no hell.</a:t>
            </a:r>
          </a:p>
          <a:p>
            <a:pPr lvl="1"/>
            <a:r>
              <a:rPr lang="en-US" altLang="en-US"/>
              <a:t>We can indulge ourselves in this life.</a:t>
            </a:r>
          </a:p>
        </p:txBody>
      </p:sp>
    </p:spTree>
    <p:custDataLst>
      <p:tags r:id="rId1"/>
    </p:custDataLst>
  </p:cSld>
  <p:clrMapOvr>
    <a:masterClrMapping/>
  </p:clrMapOvr>
  <p:transition advTm="3406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595">
                                            <p:txEl>
                                              <p:pRg st="0" end="0"/>
                                            </p:txEl>
                                          </p:spTgt>
                                        </p:tgtEl>
                                        <p:attrNameLst>
                                          <p:attrName>style.visibility</p:attrName>
                                        </p:attrNameLst>
                                      </p:cBhvr>
                                      <p:to>
                                        <p:strVal val="visible"/>
                                      </p:to>
                                    </p:set>
                                    <p:anim calcmode="lin" valueType="num">
                                      <p:cBhvr additive="base">
                                        <p:cTn id="7" dur="500" fill="hold"/>
                                        <p:tgtEl>
                                          <p:spTgt spid="1105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05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0595">
                                            <p:txEl>
                                              <p:pRg st="1" end="1"/>
                                            </p:txEl>
                                          </p:spTgt>
                                        </p:tgtEl>
                                        <p:attrNameLst>
                                          <p:attrName>style.visibility</p:attrName>
                                        </p:attrNameLst>
                                      </p:cBhvr>
                                      <p:to>
                                        <p:strVal val="visible"/>
                                      </p:to>
                                    </p:set>
                                    <p:anim calcmode="lin" valueType="num">
                                      <p:cBhvr additive="base">
                                        <p:cTn id="13" dur="500" fill="hold"/>
                                        <p:tgtEl>
                                          <p:spTgt spid="1105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05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0595">
                                            <p:txEl>
                                              <p:pRg st="2" end="2"/>
                                            </p:txEl>
                                          </p:spTgt>
                                        </p:tgtEl>
                                        <p:attrNameLst>
                                          <p:attrName>style.visibility</p:attrName>
                                        </p:attrNameLst>
                                      </p:cBhvr>
                                      <p:to>
                                        <p:strVal val="visible"/>
                                      </p:to>
                                    </p:set>
                                    <p:anim calcmode="lin" valueType="num">
                                      <p:cBhvr additive="base">
                                        <p:cTn id="19" dur="500" fill="hold"/>
                                        <p:tgtEl>
                                          <p:spTgt spid="1105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05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0595">
                                            <p:txEl>
                                              <p:pRg st="3" end="3"/>
                                            </p:txEl>
                                          </p:spTgt>
                                        </p:tgtEl>
                                        <p:attrNameLst>
                                          <p:attrName>style.visibility</p:attrName>
                                        </p:attrNameLst>
                                      </p:cBhvr>
                                      <p:to>
                                        <p:strVal val="visible"/>
                                      </p:to>
                                    </p:set>
                                    <p:anim calcmode="lin" valueType="num">
                                      <p:cBhvr additive="base">
                                        <p:cTn id="25" dur="500" fill="hold"/>
                                        <p:tgtEl>
                                          <p:spTgt spid="1105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05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0595">
                                            <p:txEl>
                                              <p:pRg st="4" end="4"/>
                                            </p:txEl>
                                          </p:spTgt>
                                        </p:tgtEl>
                                        <p:attrNameLst>
                                          <p:attrName>style.visibility</p:attrName>
                                        </p:attrNameLst>
                                      </p:cBhvr>
                                      <p:to>
                                        <p:strVal val="visible"/>
                                      </p:to>
                                    </p:set>
                                    <p:anim calcmode="lin" valueType="num">
                                      <p:cBhvr additive="base">
                                        <p:cTn id="31" dur="500" fill="hold"/>
                                        <p:tgtEl>
                                          <p:spTgt spid="1105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05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5"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Conclusions</a:t>
            </a:r>
          </a:p>
        </p:txBody>
      </p:sp>
      <p:sp>
        <p:nvSpPr>
          <p:cNvPr id="61443" name="Rectangle 3"/>
          <p:cNvSpPr>
            <a:spLocks noGrp="1" noChangeArrowheads="1"/>
          </p:cNvSpPr>
          <p:nvPr>
            <p:ph type="body" idx="1"/>
          </p:nvPr>
        </p:nvSpPr>
        <p:spPr>
          <a:xfrm>
            <a:off x="457200" y="1828800"/>
            <a:ext cx="8229600" cy="4724400"/>
          </a:xfrm>
        </p:spPr>
        <p:txBody>
          <a:bodyPr/>
          <a:lstStyle/>
          <a:p>
            <a:pPr>
              <a:lnSpc>
                <a:spcPct val="90000"/>
              </a:lnSpc>
              <a:buFont typeface="Wingdings" pitchFamily="2" charset="2"/>
              <a:buNone/>
            </a:pPr>
            <a:r>
              <a:rPr lang="en-US" altLang="en-US" sz="2400"/>
              <a:t>Blaise Pascal, the famous French physicist, mathematician, and philosopher, put it well:</a:t>
            </a:r>
          </a:p>
          <a:p>
            <a:pPr>
              <a:lnSpc>
                <a:spcPct val="90000"/>
              </a:lnSpc>
            </a:pPr>
            <a:r>
              <a:rPr lang="en-US" altLang="en-US" sz="2400"/>
              <a:t>Life is a great game of chance:  We bet our life, which we cannot keep, against an uncertain future:</a:t>
            </a:r>
          </a:p>
          <a:p>
            <a:pPr lvl="1">
              <a:lnSpc>
                <a:spcPct val="90000"/>
              </a:lnSpc>
            </a:pPr>
            <a:r>
              <a:rPr lang="en-US" altLang="en-US" sz="2000"/>
              <a:t>If we bet Christianity is true and are wrong:</a:t>
            </a:r>
          </a:p>
          <a:p>
            <a:pPr lvl="2">
              <a:lnSpc>
                <a:spcPct val="90000"/>
              </a:lnSpc>
            </a:pPr>
            <a:r>
              <a:rPr lang="en-US" altLang="en-US" sz="1800"/>
              <a:t>We have lost, but only a few years, no matter how pleasant.</a:t>
            </a:r>
          </a:p>
          <a:p>
            <a:pPr lvl="1">
              <a:lnSpc>
                <a:spcPct val="90000"/>
              </a:lnSpc>
            </a:pPr>
            <a:r>
              <a:rPr lang="en-US" altLang="en-US" sz="2000"/>
              <a:t>If we bet Christianity is false and are right:</a:t>
            </a:r>
          </a:p>
          <a:p>
            <a:pPr lvl="2">
              <a:lnSpc>
                <a:spcPct val="90000"/>
              </a:lnSpc>
            </a:pPr>
            <a:r>
              <a:rPr lang="en-US" altLang="en-US" sz="1800"/>
              <a:t>We have won, but only a few years to do what we want.</a:t>
            </a:r>
          </a:p>
          <a:p>
            <a:pPr lvl="1">
              <a:lnSpc>
                <a:spcPct val="90000"/>
              </a:lnSpc>
            </a:pPr>
            <a:r>
              <a:rPr lang="en-US" altLang="en-US" sz="2000"/>
              <a:t>If we bet Christianity is false and are wrong:</a:t>
            </a:r>
          </a:p>
          <a:p>
            <a:pPr lvl="2">
              <a:lnSpc>
                <a:spcPct val="90000"/>
              </a:lnSpc>
            </a:pPr>
            <a:r>
              <a:rPr lang="en-US" altLang="en-US" sz="1800"/>
              <a:t>We have ruined ourselves for all eternity.</a:t>
            </a:r>
          </a:p>
          <a:p>
            <a:pPr lvl="1">
              <a:lnSpc>
                <a:spcPct val="90000"/>
              </a:lnSpc>
            </a:pPr>
            <a:r>
              <a:rPr lang="en-US" altLang="en-US" sz="2000"/>
              <a:t>If we bet Christianity is true and are right:</a:t>
            </a:r>
          </a:p>
          <a:p>
            <a:pPr lvl="2">
              <a:lnSpc>
                <a:spcPct val="90000"/>
              </a:lnSpc>
            </a:pPr>
            <a:r>
              <a:rPr lang="en-US" altLang="en-US" sz="1800"/>
              <a:t>We have gained everlasting happiness even if we have gotten ourselves killed a few years early here on earth.</a:t>
            </a:r>
          </a:p>
          <a:p>
            <a:pPr>
              <a:lnSpc>
                <a:spcPct val="90000"/>
              </a:lnSpc>
            </a:pPr>
            <a:r>
              <a:rPr lang="en-US" altLang="en-US" sz="2400"/>
              <a:t>How will you bet?</a:t>
            </a:r>
          </a:p>
        </p:txBody>
      </p:sp>
    </p:spTree>
    <p:custDataLst>
      <p:tags r:id="rId1"/>
    </p:custDataLst>
  </p:cSld>
  <p:clrMapOvr>
    <a:masterClrMapping/>
  </p:clrMapOvr>
  <p:transition advTm="804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1443">
                                            <p:txEl>
                                              <p:pRg st="0" end="0"/>
                                            </p:txEl>
                                          </p:spTgt>
                                        </p:tgtEl>
                                        <p:attrNameLst>
                                          <p:attrName>style.visibility</p:attrName>
                                        </p:attrNameLst>
                                      </p:cBhvr>
                                      <p:to>
                                        <p:strVal val="visible"/>
                                      </p:to>
                                    </p:set>
                                    <p:anim calcmode="lin" valueType="num">
                                      <p:cBhvr additive="base">
                                        <p:cTn id="7" dur="500" fill="hold"/>
                                        <p:tgtEl>
                                          <p:spTgt spid="6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1443">
                                            <p:txEl>
                                              <p:pRg st="1" end="1"/>
                                            </p:txEl>
                                          </p:spTgt>
                                        </p:tgtEl>
                                        <p:attrNameLst>
                                          <p:attrName>style.visibility</p:attrName>
                                        </p:attrNameLst>
                                      </p:cBhvr>
                                      <p:to>
                                        <p:strVal val="visible"/>
                                      </p:to>
                                    </p:set>
                                    <p:anim calcmode="lin" valueType="num">
                                      <p:cBhvr additive="base">
                                        <p:cTn id="13" dur="500" fill="hold"/>
                                        <p:tgtEl>
                                          <p:spTgt spid="6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1443">
                                            <p:txEl>
                                              <p:pRg st="2" end="2"/>
                                            </p:txEl>
                                          </p:spTgt>
                                        </p:tgtEl>
                                        <p:attrNameLst>
                                          <p:attrName>style.visibility</p:attrName>
                                        </p:attrNameLst>
                                      </p:cBhvr>
                                      <p:to>
                                        <p:strVal val="visible"/>
                                      </p:to>
                                    </p:set>
                                    <p:anim calcmode="lin" valueType="num">
                                      <p:cBhvr additive="base">
                                        <p:cTn id="19" dur="500" fill="hold"/>
                                        <p:tgtEl>
                                          <p:spTgt spid="6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1443">
                                            <p:txEl>
                                              <p:pRg st="3" end="3"/>
                                            </p:txEl>
                                          </p:spTgt>
                                        </p:tgtEl>
                                        <p:attrNameLst>
                                          <p:attrName>style.visibility</p:attrName>
                                        </p:attrNameLst>
                                      </p:cBhvr>
                                      <p:to>
                                        <p:strVal val="visible"/>
                                      </p:to>
                                    </p:set>
                                    <p:anim calcmode="lin" valueType="num">
                                      <p:cBhvr additive="base">
                                        <p:cTn id="25" dur="500" fill="hold"/>
                                        <p:tgtEl>
                                          <p:spTgt spid="6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1443">
                                            <p:txEl>
                                              <p:pRg st="4" end="4"/>
                                            </p:txEl>
                                          </p:spTgt>
                                        </p:tgtEl>
                                        <p:attrNameLst>
                                          <p:attrName>style.visibility</p:attrName>
                                        </p:attrNameLst>
                                      </p:cBhvr>
                                      <p:to>
                                        <p:strVal val="visible"/>
                                      </p:to>
                                    </p:set>
                                    <p:anim calcmode="lin" valueType="num">
                                      <p:cBhvr additive="base">
                                        <p:cTn id="31" dur="500" fill="hold"/>
                                        <p:tgtEl>
                                          <p:spTgt spid="614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14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1443">
                                            <p:txEl>
                                              <p:pRg st="5" end="5"/>
                                            </p:txEl>
                                          </p:spTgt>
                                        </p:tgtEl>
                                        <p:attrNameLst>
                                          <p:attrName>style.visibility</p:attrName>
                                        </p:attrNameLst>
                                      </p:cBhvr>
                                      <p:to>
                                        <p:strVal val="visible"/>
                                      </p:to>
                                    </p:set>
                                    <p:anim calcmode="lin" valueType="num">
                                      <p:cBhvr additive="base">
                                        <p:cTn id="37" dur="500" fill="hold"/>
                                        <p:tgtEl>
                                          <p:spTgt spid="614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14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1443">
                                            <p:txEl>
                                              <p:pRg st="6" end="6"/>
                                            </p:txEl>
                                          </p:spTgt>
                                        </p:tgtEl>
                                        <p:attrNameLst>
                                          <p:attrName>style.visibility</p:attrName>
                                        </p:attrNameLst>
                                      </p:cBhvr>
                                      <p:to>
                                        <p:strVal val="visible"/>
                                      </p:to>
                                    </p:set>
                                    <p:anim calcmode="lin" valueType="num">
                                      <p:cBhvr additive="base">
                                        <p:cTn id="43" dur="500" fill="hold"/>
                                        <p:tgtEl>
                                          <p:spTgt spid="6144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144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1443">
                                            <p:txEl>
                                              <p:pRg st="7" end="7"/>
                                            </p:txEl>
                                          </p:spTgt>
                                        </p:tgtEl>
                                        <p:attrNameLst>
                                          <p:attrName>style.visibility</p:attrName>
                                        </p:attrNameLst>
                                      </p:cBhvr>
                                      <p:to>
                                        <p:strVal val="visible"/>
                                      </p:to>
                                    </p:set>
                                    <p:anim calcmode="lin" valueType="num">
                                      <p:cBhvr additive="base">
                                        <p:cTn id="49" dur="500" fill="hold"/>
                                        <p:tgtEl>
                                          <p:spTgt spid="6144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144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61443">
                                            <p:txEl>
                                              <p:pRg st="8" end="8"/>
                                            </p:txEl>
                                          </p:spTgt>
                                        </p:tgtEl>
                                        <p:attrNameLst>
                                          <p:attrName>style.visibility</p:attrName>
                                        </p:attrNameLst>
                                      </p:cBhvr>
                                      <p:to>
                                        <p:strVal val="visible"/>
                                      </p:to>
                                    </p:set>
                                    <p:anim calcmode="lin" valueType="num">
                                      <p:cBhvr additive="base">
                                        <p:cTn id="55" dur="500" fill="hold"/>
                                        <p:tgtEl>
                                          <p:spTgt spid="6144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6144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1443">
                                            <p:txEl>
                                              <p:pRg st="9" end="9"/>
                                            </p:txEl>
                                          </p:spTgt>
                                        </p:tgtEl>
                                        <p:attrNameLst>
                                          <p:attrName>style.visibility</p:attrName>
                                        </p:attrNameLst>
                                      </p:cBhvr>
                                      <p:to>
                                        <p:strVal val="visible"/>
                                      </p:to>
                                    </p:set>
                                    <p:anim calcmode="lin" valueType="num">
                                      <p:cBhvr additive="base">
                                        <p:cTn id="61" dur="500" fill="hold"/>
                                        <p:tgtEl>
                                          <p:spTgt spid="6144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6144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61443">
                                            <p:txEl>
                                              <p:pRg st="10" end="10"/>
                                            </p:txEl>
                                          </p:spTgt>
                                        </p:tgtEl>
                                        <p:attrNameLst>
                                          <p:attrName>style.visibility</p:attrName>
                                        </p:attrNameLst>
                                      </p:cBhvr>
                                      <p:to>
                                        <p:strVal val="visible"/>
                                      </p:to>
                                    </p:set>
                                    <p:anim calcmode="lin" valueType="num">
                                      <p:cBhvr additive="base">
                                        <p:cTn id="67" dur="500" fill="hold"/>
                                        <p:tgtEl>
                                          <p:spTgt spid="6144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6144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4"/>
          <p:cNvSpPr>
            <a:spLocks noGrp="1" noChangeArrowheads="1"/>
          </p:cNvSpPr>
          <p:nvPr>
            <p:ph type="ctrTitle"/>
          </p:nvPr>
        </p:nvSpPr>
        <p:spPr/>
        <p:txBody>
          <a:bodyPr/>
          <a:lstStyle/>
          <a:p>
            <a:r>
              <a:rPr lang="en-US" altLang="en-US"/>
              <a:t>How Can I Know God?</a:t>
            </a:r>
          </a:p>
        </p:txBody>
      </p:sp>
      <p:sp>
        <p:nvSpPr>
          <p:cNvPr id="62469" name="Rectangle 5"/>
          <p:cNvSpPr>
            <a:spLocks noGrp="1" noChangeArrowheads="1"/>
          </p:cNvSpPr>
          <p:nvPr>
            <p:ph type="subTitle" idx="1"/>
          </p:nvPr>
        </p:nvSpPr>
        <p:spPr/>
        <p:txBody>
          <a:bodyPr/>
          <a:lstStyle/>
          <a:p>
            <a:r>
              <a:rPr lang="en-US" altLang="en-US"/>
              <a:t>Lecture 8</a:t>
            </a:r>
          </a:p>
        </p:txBody>
      </p:sp>
      <p:pic>
        <p:nvPicPr>
          <p:cNvPr id="62470" name="Picture 6" descr="creation-ad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4038600"/>
            <a:ext cx="3225800" cy="18383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22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2468"/>
                                        </p:tgtEl>
                                        <p:attrNameLst>
                                          <p:attrName>style.visibility</p:attrName>
                                        </p:attrNameLst>
                                      </p:cBhvr>
                                      <p:to>
                                        <p:strVal val="visible"/>
                                      </p:to>
                                    </p:set>
                                    <p:anim calcmode="lin" valueType="num">
                                      <p:cBhvr>
                                        <p:cTn id="7" dur="500" fill="hold"/>
                                        <p:tgtEl>
                                          <p:spTgt spid="62468"/>
                                        </p:tgtEl>
                                        <p:attrNameLst>
                                          <p:attrName>ppt_w</p:attrName>
                                        </p:attrNameLst>
                                      </p:cBhvr>
                                      <p:tavLst>
                                        <p:tav tm="0">
                                          <p:val>
                                            <p:fltVal val="0"/>
                                          </p:val>
                                        </p:tav>
                                        <p:tav tm="100000">
                                          <p:val>
                                            <p:strVal val="#ppt_w"/>
                                          </p:val>
                                        </p:tav>
                                      </p:tavLst>
                                    </p:anim>
                                    <p:anim calcmode="lin" valueType="num">
                                      <p:cBhvr>
                                        <p:cTn id="8" dur="500" fill="hold"/>
                                        <p:tgtEl>
                                          <p:spTgt spid="6246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62469">
                                            <p:txEl>
                                              <p:pRg st="0" end="0"/>
                                            </p:txEl>
                                          </p:spTgt>
                                        </p:tgtEl>
                                        <p:attrNameLst>
                                          <p:attrName>style.visibility</p:attrName>
                                        </p:attrNameLst>
                                      </p:cBhvr>
                                      <p:to>
                                        <p:strVal val="visible"/>
                                      </p:to>
                                    </p:set>
                                    <p:animEffect transition="in" filter="checkerboard(across)">
                                      <p:cBhvr>
                                        <p:cTn id="13" dur="500"/>
                                        <p:tgtEl>
                                          <p:spTgt spid="624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p:bldP spid="62469"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n-US" altLang="en-US"/>
              <a:t>Introduction</a:t>
            </a:r>
          </a:p>
        </p:txBody>
      </p:sp>
      <p:sp>
        <p:nvSpPr>
          <p:cNvPr id="64515" name="Rectangle 3"/>
          <p:cNvSpPr>
            <a:spLocks noGrp="1" noChangeArrowheads="1"/>
          </p:cNvSpPr>
          <p:nvPr>
            <p:ph type="body" idx="1"/>
          </p:nvPr>
        </p:nvSpPr>
        <p:spPr/>
        <p:txBody>
          <a:bodyPr/>
          <a:lstStyle/>
          <a:p>
            <a:r>
              <a:rPr lang="en-US" altLang="en-US"/>
              <a:t>Christianity offers us what few other religions offer, and which none other can deliver:</a:t>
            </a:r>
          </a:p>
          <a:p>
            <a:r>
              <a:rPr lang="en-US" altLang="en-US"/>
              <a:t>The opportunity to have a personal relationship with the Creator of the universe!</a:t>
            </a:r>
          </a:p>
          <a:p>
            <a:r>
              <a:rPr lang="en-US" altLang="en-US"/>
              <a:t>To know God, we need to be saved.</a:t>
            </a:r>
          </a:p>
          <a:p>
            <a:r>
              <a:rPr lang="en-US" altLang="en-US"/>
              <a:t>The Bible tells us how this can happen.</a:t>
            </a:r>
          </a:p>
        </p:txBody>
      </p:sp>
    </p:spTree>
    <p:custDataLst>
      <p:tags r:id="rId1"/>
    </p:custDataLst>
  </p:cSld>
  <p:clrMapOvr>
    <a:masterClrMapping/>
  </p:clrMapOvr>
  <p:transition advTm="3206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 calcmode="lin" valueType="num">
                                      <p:cBhvr additive="base">
                                        <p:cTn id="7" dur="500" fill="hold"/>
                                        <p:tgtEl>
                                          <p:spTgt spid="645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45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4515">
                                            <p:txEl>
                                              <p:pRg st="1" end="1"/>
                                            </p:txEl>
                                          </p:spTgt>
                                        </p:tgtEl>
                                        <p:attrNameLst>
                                          <p:attrName>style.visibility</p:attrName>
                                        </p:attrNameLst>
                                      </p:cBhvr>
                                      <p:to>
                                        <p:strVal val="visible"/>
                                      </p:to>
                                    </p:set>
                                    <p:anim calcmode="lin" valueType="num">
                                      <p:cBhvr additive="base">
                                        <p:cTn id="13" dur="500" fill="hold"/>
                                        <p:tgtEl>
                                          <p:spTgt spid="645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45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4515">
                                            <p:txEl>
                                              <p:pRg st="2" end="2"/>
                                            </p:txEl>
                                          </p:spTgt>
                                        </p:tgtEl>
                                        <p:attrNameLst>
                                          <p:attrName>style.visibility</p:attrName>
                                        </p:attrNameLst>
                                      </p:cBhvr>
                                      <p:to>
                                        <p:strVal val="visible"/>
                                      </p:to>
                                    </p:set>
                                    <p:anim calcmode="lin" valueType="num">
                                      <p:cBhvr additive="base">
                                        <p:cTn id="19" dur="500" fill="hold"/>
                                        <p:tgtEl>
                                          <p:spTgt spid="6451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45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4515">
                                            <p:txEl>
                                              <p:pRg st="3" end="3"/>
                                            </p:txEl>
                                          </p:spTgt>
                                        </p:tgtEl>
                                        <p:attrNameLst>
                                          <p:attrName>style.visibility</p:attrName>
                                        </p:attrNameLst>
                                      </p:cBhvr>
                                      <p:to>
                                        <p:strVal val="visible"/>
                                      </p:to>
                                    </p:set>
                                    <p:anim calcmode="lin" valueType="num">
                                      <p:cBhvr additive="base">
                                        <p:cTn id="25" dur="500" fill="hold"/>
                                        <p:tgtEl>
                                          <p:spTgt spid="6451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45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Design</a:t>
            </a:r>
          </a:p>
        </p:txBody>
      </p:sp>
      <p:sp>
        <p:nvSpPr>
          <p:cNvPr id="69635" name="Rectangle 3"/>
          <p:cNvSpPr>
            <a:spLocks noGrp="1" noChangeArrowheads="1"/>
          </p:cNvSpPr>
          <p:nvPr>
            <p:ph type="body" idx="1"/>
          </p:nvPr>
        </p:nvSpPr>
        <p:spPr/>
        <p:txBody>
          <a:bodyPr/>
          <a:lstStyle/>
          <a:p>
            <a:r>
              <a:rPr lang="en-US" altLang="en-US"/>
              <a:t>A God-designed universe, however, would naturally predict such phenomena.</a:t>
            </a:r>
          </a:p>
          <a:p>
            <a:r>
              <a:rPr lang="en-US" altLang="en-US"/>
              <a:t>In a random, meaningless universe, this would be an astonishing coincidence.</a:t>
            </a:r>
          </a:p>
          <a:p>
            <a:r>
              <a:rPr lang="en-US" altLang="en-US"/>
              <a:t>Atheists have been reduced to postulating a nearly infinite number of universes to try to get around this problem, for which universes we have no evidence.</a:t>
            </a:r>
          </a:p>
        </p:txBody>
      </p:sp>
    </p:spTree>
    <p:custDataLst>
      <p:tags r:id="rId1"/>
    </p:custDataLst>
  </p:cSld>
  <p:clrMapOvr>
    <a:masterClrMapping/>
  </p:clrMapOvr>
  <p:transition advTm="2760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a:t>God</a:t>
            </a:r>
            <a:r>
              <a:rPr lang="en-US" altLang="en-US">
                <a:cs typeface="Times New Roman" pitchFamily="18" charset="0"/>
              </a:rPr>
              <a:t>'</a:t>
            </a:r>
            <a:r>
              <a:rPr lang="en-US" altLang="en-US"/>
              <a:t>s Plan of Salvation</a:t>
            </a:r>
          </a:p>
        </p:txBody>
      </p:sp>
      <p:sp>
        <p:nvSpPr>
          <p:cNvPr id="65539" name="Rectangle 3"/>
          <p:cNvSpPr>
            <a:spLocks noGrp="1" noChangeArrowheads="1"/>
          </p:cNvSpPr>
          <p:nvPr>
            <p:ph type="body" idx="1"/>
          </p:nvPr>
        </p:nvSpPr>
        <p:spPr/>
        <p:txBody>
          <a:bodyPr/>
          <a:lstStyle/>
          <a:p>
            <a:pPr>
              <a:lnSpc>
                <a:spcPct val="90000"/>
              </a:lnSpc>
              <a:buFont typeface="Wingdings" pitchFamily="2" charset="2"/>
              <a:buNone/>
            </a:pPr>
            <a:r>
              <a:rPr lang="en-US" altLang="en-US"/>
              <a:t>One way to summarize this:</a:t>
            </a:r>
          </a:p>
          <a:p>
            <a:pPr>
              <a:lnSpc>
                <a:spcPct val="90000"/>
              </a:lnSpc>
            </a:pPr>
            <a:r>
              <a:rPr lang="en-US" altLang="en-US" sz="2800"/>
              <a:t>Grace </a:t>
            </a:r>
            <a:r>
              <a:rPr lang="en-US" altLang="en-US" sz="2800">
                <a:cs typeface="Times New Roman" pitchFamily="18" charset="0"/>
              </a:rPr>
              <a:t>–</a:t>
            </a:r>
            <a:r>
              <a:rPr lang="en-US" altLang="en-US" sz="2800"/>
              <a:t> Salvation is a free gift</a:t>
            </a:r>
          </a:p>
          <a:p>
            <a:pPr>
              <a:lnSpc>
                <a:spcPct val="90000"/>
              </a:lnSpc>
            </a:pPr>
            <a:r>
              <a:rPr lang="en-US" altLang="en-US" sz="2800"/>
              <a:t>Man – Not able to live by his own rules</a:t>
            </a:r>
          </a:p>
          <a:p>
            <a:pPr>
              <a:lnSpc>
                <a:spcPct val="90000"/>
              </a:lnSpc>
            </a:pPr>
            <a:r>
              <a:rPr lang="en-US" altLang="en-US" sz="2800"/>
              <a:t>God – Just, cannot ignore our disobedience</a:t>
            </a:r>
          </a:p>
          <a:p>
            <a:pPr lvl="1">
              <a:lnSpc>
                <a:spcPct val="90000"/>
              </a:lnSpc>
            </a:pPr>
            <a:r>
              <a:rPr lang="en-US" altLang="en-US" sz="2400"/>
              <a:t>Merciful, doesn</a:t>
            </a:r>
            <a:r>
              <a:rPr lang="en-US" altLang="en-US" sz="2400">
                <a:cs typeface="Times New Roman" pitchFamily="18" charset="0"/>
              </a:rPr>
              <a:t>'</a:t>
            </a:r>
            <a:r>
              <a:rPr lang="en-US" altLang="en-US" sz="2400"/>
              <a:t>t want us to suffer punishment</a:t>
            </a:r>
          </a:p>
          <a:p>
            <a:pPr>
              <a:lnSpc>
                <a:spcPct val="90000"/>
              </a:lnSpc>
            </a:pPr>
            <a:r>
              <a:rPr lang="en-US" altLang="en-US" sz="2800"/>
              <a:t>Christ – God</a:t>
            </a:r>
            <a:r>
              <a:rPr lang="en-US" altLang="en-US" sz="2800">
                <a:cs typeface="Times New Roman" pitchFamily="18" charset="0"/>
              </a:rPr>
              <a:t>'</a:t>
            </a:r>
            <a:r>
              <a:rPr lang="en-US" altLang="en-US" sz="2800"/>
              <a:t>s way of being just &amp; merciful</a:t>
            </a:r>
          </a:p>
          <a:p>
            <a:pPr>
              <a:lnSpc>
                <a:spcPct val="90000"/>
              </a:lnSpc>
            </a:pPr>
            <a:r>
              <a:rPr lang="en-US" altLang="en-US" sz="2800"/>
              <a:t>Faith – to receive God</a:t>
            </a:r>
            <a:r>
              <a:rPr lang="en-US" altLang="en-US" sz="2800">
                <a:cs typeface="Times New Roman" pitchFamily="18" charset="0"/>
              </a:rPr>
              <a:t>'</a:t>
            </a:r>
            <a:r>
              <a:rPr lang="en-US" altLang="en-US" sz="2800"/>
              <a:t>s forgiveness, we must turn away from our rebellion, trust in Jesus as our sacrifice, ask God to forgive us.</a:t>
            </a:r>
          </a:p>
        </p:txBody>
      </p:sp>
    </p:spTree>
    <p:custDataLst>
      <p:tags r:id="rId1"/>
    </p:custDataLst>
  </p:cSld>
  <p:clrMapOvr>
    <a:masterClrMapping/>
  </p:clrMapOvr>
  <p:transition advTm="7346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 calcmode="lin" valueType="num">
                                      <p:cBhvr additive="base">
                                        <p:cTn id="7" dur="500" fill="hold"/>
                                        <p:tgtEl>
                                          <p:spTgt spid="655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5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539">
                                            <p:txEl>
                                              <p:pRg st="1" end="1"/>
                                            </p:txEl>
                                          </p:spTgt>
                                        </p:tgtEl>
                                        <p:attrNameLst>
                                          <p:attrName>style.visibility</p:attrName>
                                        </p:attrNameLst>
                                      </p:cBhvr>
                                      <p:to>
                                        <p:strVal val="visible"/>
                                      </p:to>
                                    </p:set>
                                    <p:anim calcmode="lin" valueType="num">
                                      <p:cBhvr additive="base">
                                        <p:cTn id="13" dur="500" fill="hold"/>
                                        <p:tgtEl>
                                          <p:spTgt spid="655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5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539">
                                            <p:txEl>
                                              <p:pRg st="2" end="2"/>
                                            </p:txEl>
                                          </p:spTgt>
                                        </p:tgtEl>
                                        <p:attrNameLst>
                                          <p:attrName>style.visibility</p:attrName>
                                        </p:attrNameLst>
                                      </p:cBhvr>
                                      <p:to>
                                        <p:strVal val="visible"/>
                                      </p:to>
                                    </p:set>
                                    <p:anim calcmode="lin" valueType="num">
                                      <p:cBhvr additive="base">
                                        <p:cTn id="19" dur="500" fill="hold"/>
                                        <p:tgtEl>
                                          <p:spTgt spid="655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53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539">
                                            <p:txEl>
                                              <p:pRg st="3" end="3"/>
                                            </p:txEl>
                                          </p:spTgt>
                                        </p:tgtEl>
                                        <p:attrNameLst>
                                          <p:attrName>style.visibility</p:attrName>
                                        </p:attrNameLst>
                                      </p:cBhvr>
                                      <p:to>
                                        <p:strVal val="visible"/>
                                      </p:to>
                                    </p:set>
                                    <p:anim calcmode="lin" valueType="num">
                                      <p:cBhvr additive="base">
                                        <p:cTn id="25" dur="500" fill="hold"/>
                                        <p:tgtEl>
                                          <p:spTgt spid="6553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539">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5539">
                                            <p:txEl>
                                              <p:pRg st="4" end="4"/>
                                            </p:txEl>
                                          </p:spTgt>
                                        </p:tgtEl>
                                        <p:attrNameLst>
                                          <p:attrName>style.visibility</p:attrName>
                                        </p:attrNameLst>
                                      </p:cBhvr>
                                      <p:to>
                                        <p:strVal val="visible"/>
                                      </p:to>
                                    </p:set>
                                    <p:anim calcmode="lin" valueType="num">
                                      <p:cBhvr additive="base">
                                        <p:cTn id="29" dur="500" fill="hold"/>
                                        <p:tgtEl>
                                          <p:spTgt spid="6553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553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65539">
                                            <p:txEl>
                                              <p:pRg st="5" end="5"/>
                                            </p:txEl>
                                          </p:spTgt>
                                        </p:tgtEl>
                                        <p:attrNameLst>
                                          <p:attrName>style.visibility</p:attrName>
                                        </p:attrNameLst>
                                      </p:cBhvr>
                                      <p:to>
                                        <p:strVal val="visible"/>
                                      </p:to>
                                    </p:set>
                                    <p:anim calcmode="lin" valueType="num">
                                      <p:cBhvr additive="base">
                                        <p:cTn id="35" dur="500" fill="hold"/>
                                        <p:tgtEl>
                                          <p:spTgt spid="65539">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553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65539">
                                            <p:txEl>
                                              <p:pRg st="6" end="6"/>
                                            </p:txEl>
                                          </p:spTgt>
                                        </p:tgtEl>
                                        <p:attrNameLst>
                                          <p:attrName>style.visibility</p:attrName>
                                        </p:attrNameLst>
                                      </p:cBhvr>
                                      <p:to>
                                        <p:strVal val="visible"/>
                                      </p:to>
                                    </p:set>
                                    <p:anim calcmode="lin" valueType="num">
                                      <p:cBhvr additive="base">
                                        <p:cTn id="41" dur="500" fill="hold"/>
                                        <p:tgtEl>
                                          <p:spTgt spid="65539">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553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n-US" altLang="en-US"/>
              <a:t>God</a:t>
            </a:r>
            <a:r>
              <a:rPr lang="en-US" altLang="en-US">
                <a:cs typeface="Times New Roman" pitchFamily="18" charset="0"/>
              </a:rPr>
              <a:t>'</a:t>
            </a:r>
            <a:r>
              <a:rPr lang="en-US" altLang="en-US"/>
              <a:t>s Plan of Salvation</a:t>
            </a:r>
          </a:p>
        </p:txBody>
      </p:sp>
      <p:sp>
        <p:nvSpPr>
          <p:cNvPr id="111619" name="Rectangle 3"/>
          <p:cNvSpPr>
            <a:spLocks noGrp="1" noChangeArrowheads="1"/>
          </p:cNvSpPr>
          <p:nvPr>
            <p:ph type="body" idx="1"/>
          </p:nvPr>
        </p:nvSpPr>
        <p:spPr/>
        <p:txBody>
          <a:bodyPr/>
          <a:lstStyle/>
          <a:p>
            <a:r>
              <a:rPr lang="en-US" altLang="en-US" sz="2800"/>
              <a:t>Another way to summarize: Four Spiritual Laws:</a:t>
            </a:r>
          </a:p>
          <a:p>
            <a:pPr lvl="1"/>
            <a:r>
              <a:rPr lang="en-US" altLang="en-US" sz="2400"/>
              <a:t>(1) God loves you &amp; has a wonderful plan for your life (love, Jn 3:16; plan, Jn 10:10)</a:t>
            </a:r>
          </a:p>
          <a:p>
            <a:pPr lvl="1"/>
            <a:r>
              <a:rPr lang="en-US" altLang="en-US" sz="2400"/>
              <a:t>(2) Humans are sinful &amp; separated from God (sinful, Rom 3:23; separated, Rom 6:23)</a:t>
            </a:r>
          </a:p>
          <a:p>
            <a:pPr lvl="1"/>
            <a:r>
              <a:rPr lang="en-US" altLang="en-US" sz="2400"/>
              <a:t>(3) Jesus is God</a:t>
            </a:r>
            <a:r>
              <a:rPr lang="en-US" altLang="en-US" sz="2400">
                <a:cs typeface="Times New Roman" pitchFamily="18" charset="0"/>
              </a:rPr>
              <a:t>'</a:t>
            </a:r>
            <a:r>
              <a:rPr lang="en-US" altLang="en-US" sz="2400"/>
              <a:t>s only provision for our sin (died, Rom 5:8; rose, 1 Cor 15:3-6; only way, Jn 14:6)</a:t>
            </a:r>
          </a:p>
          <a:p>
            <a:pPr lvl="1"/>
            <a:r>
              <a:rPr lang="en-US" altLang="en-US" sz="2400"/>
              <a:t>(4) We must individually receive Jesus as our Savior and Lord (receive, Jn 1:12; by faith, Eph 2:8-9; by invitation, Rev 3:20)</a:t>
            </a:r>
          </a:p>
        </p:txBody>
      </p:sp>
    </p:spTree>
    <p:custDataLst>
      <p:tags r:id="rId1"/>
    </p:custDataLst>
  </p:cSld>
  <p:clrMapOvr>
    <a:masterClrMapping/>
  </p:clrMapOvr>
  <p:transition advTm="2441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619">
                                            <p:txEl>
                                              <p:pRg st="0" end="0"/>
                                            </p:txEl>
                                          </p:spTgt>
                                        </p:tgtEl>
                                        <p:attrNameLst>
                                          <p:attrName>style.visibility</p:attrName>
                                        </p:attrNameLst>
                                      </p:cBhvr>
                                      <p:to>
                                        <p:strVal val="visible"/>
                                      </p:to>
                                    </p:set>
                                    <p:anim calcmode="lin" valueType="num">
                                      <p:cBhvr additive="base">
                                        <p:cTn id="7" dur="500" fill="hold"/>
                                        <p:tgtEl>
                                          <p:spTgt spid="1116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6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1619">
                                            <p:txEl>
                                              <p:pRg st="1" end="1"/>
                                            </p:txEl>
                                          </p:spTgt>
                                        </p:tgtEl>
                                        <p:attrNameLst>
                                          <p:attrName>style.visibility</p:attrName>
                                        </p:attrNameLst>
                                      </p:cBhvr>
                                      <p:to>
                                        <p:strVal val="visible"/>
                                      </p:to>
                                    </p:set>
                                    <p:anim calcmode="lin" valueType="num">
                                      <p:cBhvr additive="base">
                                        <p:cTn id="13"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16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1619">
                                            <p:txEl>
                                              <p:pRg st="2" end="2"/>
                                            </p:txEl>
                                          </p:spTgt>
                                        </p:tgtEl>
                                        <p:attrNameLst>
                                          <p:attrName>style.visibility</p:attrName>
                                        </p:attrNameLst>
                                      </p:cBhvr>
                                      <p:to>
                                        <p:strVal val="visible"/>
                                      </p:to>
                                    </p:set>
                                    <p:anim calcmode="lin" valueType="num">
                                      <p:cBhvr additive="base">
                                        <p:cTn id="19"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1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1619">
                                            <p:txEl>
                                              <p:pRg st="3" end="3"/>
                                            </p:txEl>
                                          </p:spTgt>
                                        </p:tgtEl>
                                        <p:attrNameLst>
                                          <p:attrName>style.visibility</p:attrName>
                                        </p:attrNameLst>
                                      </p:cBhvr>
                                      <p:to>
                                        <p:strVal val="visible"/>
                                      </p:to>
                                    </p:set>
                                    <p:anim calcmode="lin" valueType="num">
                                      <p:cBhvr additive="base">
                                        <p:cTn id="25"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16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1619">
                                            <p:txEl>
                                              <p:pRg st="4" end="4"/>
                                            </p:txEl>
                                          </p:spTgt>
                                        </p:tgtEl>
                                        <p:attrNameLst>
                                          <p:attrName>style.visibility</p:attrName>
                                        </p:attrNameLst>
                                      </p:cBhvr>
                                      <p:to>
                                        <p:strVal val="visible"/>
                                      </p:to>
                                    </p:set>
                                    <p:anim calcmode="lin" valueType="num">
                                      <p:cBhvr additive="base">
                                        <p:cTn id="31"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16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9"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altLang="en-US"/>
              <a:t>Conclusion</a:t>
            </a:r>
          </a:p>
        </p:txBody>
      </p:sp>
      <p:sp>
        <p:nvSpPr>
          <p:cNvPr id="66563" name="Rectangle 3"/>
          <p:cNvSpPr>
            <a:spLocks noGrp="1" noChangeArrowheads="1"/>
          </p:cNvSpPr>
          <p:nvPr>
            <p:ph type="body" idx="1"/>
          </p:nvPr>
        </p:nvSpPr>
        <p:spPr/>
        <p:txBody>
          <a:bodyPr/>
          <a:lstStyle/>
          <a:p>
            <a:r>
              <a:rPr lang="en-US" altLang="en-US"/>
              <a:t>Do you want a life worth living?</a:t>
            </a:r>
          </a:p>
          <a:p>
            <a:r>
              <a:rPr lang="en-US" altLang="en-US"/>
              <a:t>Do you want a life that will count forever?</a:t>
            </a:r>
          </a:p>
          <a:p>
            <a:r>
              <a:rPr lang="en-US" altLang="en-US"/>
              <a:t>You can have it!</a:t>
            </a:r>
          </a:p>
          <a:p>
            <a:r>
              <a:rPr lang="en-US" altLang="en-US"/>
              <a:t>In Jesus Christ!</a:t>
            </a:r>
          </a:p>
        </p:txBody>
      </p:sp>
    </p:spTree>
    <p:custDataLst>
      <p:tags r:id="rId1"/>
    </p:custDataLst>
  </p:cSld>
  <p:clrMapOvr>
    <a:masterClrMapping/>
  </p:clrMapOvr>
  <p:transition advTm="1895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3">
                                            <p:txEl>
                                              <p:pRg st="0" end="0"/>
                                            </p:txEl>
                                          </p:spTgt>
                                        </p:tgtEl>
                                        <p:attrNameLst>
                                          <p:attrName>style.visibility</p:attrName>
                                        </p:attrNameLst>
                                      </p:cBhvr>
                                      <p:to>
                                        <p:strVal val="visible"/>
                                      </p:to>
                                    </p:set>
                                    <p:anim calcmode="lin" valueType="num">
                                      <p:cBhvr additive="base">
                                        <p:cTn id="7" dur="5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65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563">
                                            <p:txEl>
                                              <p:pRg st="1" end="1"/>
                                            </p:txEl>
                                          </p:spTgt>
                                        </p:tgtEl>
                                        <p:attrNameLst>
                                          <p:attrName>style.visibility</p:attrName>
                                        </p:attrNameLst>
                                      </p:cBhvr>
                                      <p:to>
                                        <p:strVal val="visible"/>
                                      </p:to>
                                    </p:set>
                                    <p:anim calcmode="lin" valueType="num">
                                      <p:cBhvr additive="base">
                                        <p:cTn id="13" dur="5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65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563">
                                            <p:txEl>
                                              <p:pRg st="2" end="2"/>
                                            </p:txEl>
                                          </p:spTgt>
                                        </p:tgtEl>
                                        <p:attrNameLst>
                                          <p:attrName>style.visibility</p:attrName>
                                        </p:attrNameLst>
                                      </p:cBhvr>
                                      <p:to>
                                        <p:strVal val="visible"/>
                                      </p:to>
                                    </p:set>
                                    <p:anim calcmode="lin" valueType="num">
                                      <p:cBhvr additive="base">
                                        <p:cTn id="19" dur="500" fill="hold"/>
                                        <p:tgtEl>
                                          <p:spTgt spid="665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65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6563">
                                            <p:txEl>
                                              <p:pRg st="3" end="3"/>
                                            </p:txEl>
                                          </p:spTgt>
                                        </p:tgtEl>
                                        <p:attrNameLst>
                                          <p:attrName>style.visibility</p:attrName>
                                        </p:attrNameLst>
                                      </p:cBhvr>
                                      <p:to>
                                        <p:strVal val="visible"/>
                                      </p:to>
                                    </p:set>
                                    <p:anim calcmode="lin" valueType="num">
                                      <p:cBhvr additive="base">
                                        <p:cTn id="25" dur="500" fill="hold"/>
                                        <p:tgtEl>
                                          <p:spTgt spid="665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656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4"/>
          <p:cNvSpPr>
            <a:spLocks noGrp="1" noChangeArrowheads="1"/>
          </p:cNvSpPr>
          <p:nvPr>
            <p:ph type="ctrTitle"/>
          </p:nvPr>
        </p:nvSpPr>
        <p:spPr/>
        <p:txBody>
          <a:bodyPr/>
          <a:lstStyle/>
          <a:p>
            <a:r>
              <a:rPr lang="en-US" altLang="en-US"/>
              <a:t>The End</a:t>
            </a:r>
          </a:p>
        </p:txBody>
      </p:sp>
      <p:sp>
        <p:nvSpPr>
          <p:cNvPr id="112645" name="Rectangle 5"/>
          <p:cNvSpPr>
            <a:spLocks noGrp="1" noChangeArrowheads="1"/>
          </p:cNvSpPr>
          <p:nvPr>
            <p:ph type="subTitle" idx="1"/>
          </p:nvPr>
        </p:nvSpPr>
        <p:spPr/>
        <p:txBody>
          <a:bodyPr/>
          <a:lstStyle/>
          <a:p>
            <a:r>
              <a:rPr lang="en-US" altLang="en-US"/>
              <a:t>May this be the beginning of new life for you!</a:t>
            </a:r>
          </a:p>
        </p:txBody>
      </p:sp>
      <p:pic>
        <p:nvPicPr>
          <p:cNvPr id="112646" name="Picture 6" descr="MCj0429935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1219200"/>
            <a:ext cx="2679700" cy="216693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12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12644"/>
                                        </p:tgtEl>
                                        <p:attrNameLst>
                                          <p:attrName>style.visibility</p:attrName>
                                        </p:attrNameLst>
                                      </p:cBhvr>
                                      <p:to>
                                        <p:strVal val="visible"/>
                                      </p:to>
                                    </p:set>
                                    <p:anim calcmode="lin" valueType="num">
                                      <p:cBhvr>
                                        <p:cTn id="7" dur="500" fill="hold"/>
                                        <p:tgtEl>
                                          <p:spTgt spid="112644"/>
                                        </p:tgtEl>
                                        <p:attrNameLst>
                                          <p:attrName>ppt_w</p:attrName>
                                        </p:attrNameLst>
                                      </p:cBhvr>
                                      <p:tavLst>
                                        <p:tav tm="0">
                                          <p:val>
                                            <p:fltVal val="0"/>
                                          </p:val>
                                        </p:tav>
                                        <p:tav tm="100000">
                                          <p:val>
                                            <p:strVal val="#ppt_w"/>
                                          </p:val>
                                        </p:tav>
                                      </p:tavLst>
                                    </p:anim>
                                    <p:anim calcmode="lin" valueType="num">
                                      <p:cBhvr>
                                        <p:cTn id="8" dur="500" fill="hold"/>
                                        <p:tgtEl>
                                          <p:spTgt spid="11264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112645">
                                            <p:txEl>
                                              <p:pRg st="0" end="0"/>
                                            </p:txEl>
                                          </p:spTgt>
                                        </p:tgtEl>
                                        <p:attrNameLst>
                                          <p:attrName>style.visibility</p:attrName>
                                        </p:attrNameLst>
                                      </p:cBhvr>
                                      <p:to>
                                        <p:strVal val="visible"/>
                                      </p:to>
                                    </p:set>
                                    <p:animEffect transition="in" filter="checkerboard(across)">
                                      <p:cBhvr>
                                        <p:cTn id="13" dur="500"/>
                                        <p:tgtEl>
                                          <p:spTgt spid="1126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P spid="112645"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5|9.5|1.1"/>
</p:tagLst>
</file>

<file path=ppt/tags/tag10.xml><?xml version="1.0" encoding="utf-8"?>
<p:tagLst xmlns:a="http://schemas.openxmlformats.org/drawingml/2006/main" xmlns:r="http://schemas.openxmlformats.org/officeDocument/2006/relationships" xmlns:p="http://schemas.openxmlformats.org/presentationml/2006/main">
  <p:tag name="TIMING" val="|1.2|14.8|7"/>
</p:tagLst>
</file>

<file path=ppt/tags/tag11.xml><?xml version="1.0" encoding="utf-8"?>
<p:tagLst xmlns:a="http://schemas.openxmlformats.org/drawingml/2006/main" xmlns:r="http://schemas.openxmlformats.org/officeDocument/2006/relationships" xmlns:p="http://schemas.openxmlformats.org/presentationml/2006/main">
  <p:tag name="TIMING" val="|0.8|1.3"/>
</p:tagLst>
</file>

<file path=ppt/tags/tag12.xml><?xml version="1.0" encoding="utf-8"?>
<p:tagLst xmlns:a="http://schemas.openxmlformats.org/drawingml/2006/main" xmlns:r="http://schemas.openxmlformats.org/officeDocument/2006/relationships" xmlns:p="http://schemas.openxmlformats.org/presentationml/2006/main">
  <p:tag name="TIMING" val="|0.2|5.4|5.6"/>
</p:tagLst>
</file>

<file path=ppt/tags/tag13.xml><?xml version="1.0" encoding="utf-8"?>
<p:tagLst xmlns:a="http://schemas.openxmlformats.org/drawingml/2006/main" xmlns:r="http://schemas.openxmlformats.org/officeDocument/2006/relationships" xmlns:p="http://schemas.openxmlformats.org/presentationml/2006/main">
  <p:tag name="TIMING" val="|0.4|13.9|8.7"/>
</p:tagLst>
</file>

<file path=ppt/tags/tag14.xml><?xml version="1.0" encoding="utf-8"?>
<p:tagLst xmlns:a="http://schemas.openxmlformats.org/drawingml/2006/main" xmlns:r="http://schemas.openxmlformats.org/officeDocument/2006/relationships" xmlns:p="http://schemas.openxmlformats.org/presentationml/2006/main">
  <p:tag name="TIMING" val="|0.4|3.6|3.8|6.8"/>
</p:tagLst>
</file>

<file path=ppt/tags/tag15.xml><?xml version="1.0" encoding="utf-8"?>
<p:tagLst xmlns:a="http://schemas.openxmlformats.org/drawingml/2006/main" xmlns:r="http://schemas.openxmlformats.org/officeDocument/2006/relationships" xmlns:p="http://schemas.openxmlformats.org/presentationml/2006/main">
  <p:tag name="TIMING" val="|2.7|5.6"/>
</p:tagLst>
</file>

<file path=ppt/tags/tag16.xml><?xml version="1.0" encoding="utf-8"?>
<p:tagLst xmlns:a="http://schemas.openxmlformats.org/drawingml/2006/main" xmlns:r="http://schemas.openxmlformats.org/officeDocument/2006/relationships" xmlns:p="http://schemas.openxmlformats.org/presentationml/2006/main">
  <p:tag name="TIMING" val="|0.9|15.5"/>
</p:tagLst>
</file>

<file path=ppt/tags/tag17.xml><?xml version="1.0" encoding="utf-8"?>
<p:tagLst xmlns:a="http://schemas.openxmlformats.org/drawingml/2006/main" xmlns:r="http://schemas.openxmlformats.org/officeDocument/2006/relationships" xmlns:p="http://schemas.openxmlformats.org/presentationml/2006/main">
  <p:tag name="TIMING" val="|2.4|9.2"/>
</p:tagLst>
</file>

<file path=ppt/tags/tag18.xml><?xml version="1.0" encoding="utf-8"?>
<p:tagLst xmlns:a="http://schemas.openxmlformats.org/drawingml/2006/main" xmlns:r="http://schemas.openxmlformats.org/officeDocument/2006/relationships" xmlns:p="http://schemas.openxmlformats.org/presentationml/2006/main">
  <p:tag name="TIMING" val="|0.2|6.1|8.2"/>
</p:tagLst>
</file>

<file path=ppt/tags/tag19.xml><?xml version="1.0" encoding="utf-8"?>
<p:tagLst xmlns:a="http://schemas.openxmlformats.org/drawingml/2006/main" xmlns:r="http://schemas.openxmlformats.org/officeDocument/2006/relationships" xmlns:p="http://schemas.openxmlformats.org/presentationml/2006/main">
  <p:tag name="TIMING" val="|2.1|13.3|9.4"/>
</p:tagLst>
</file>

<file path=ppt/tags/tag2.xml><?xml version="1.0" encoding="utf-8"?>
<p:tagLst xmlns:a="http://schemas.openxmlformats.org/drawingml/2006/main" xmlns:r="http://schemas.openxmlformats.org/officeDocument/2006/relationships" xmlns:p="http://schemas.openxmlformats.org/presentationml/2006/main">
  <p:tag name="TIMING" val="|0.6|0.8"/>
</p:tagLst>
</file>

<file path=ppt/tags/tag20.xml><?xml version="1.0" encoding="utf-8"?>
<p:tagLst xmlns:a="http://schemas.openxmlformats.org/drawingml/2006/main" xmlns:r="http://schemas.openxmlformats.org/officeDocument/2006/relationships" xmlns:p="http://schemas.openxmlformats.org/presentationml/2006/main">
  <p:tag name="TIMING" val="|2.4|12.9"/>
</p:tagLst>
</file>

<file path=ppt/tags/tag21.xml><?xml version="1.0" encoding="utf-8"?>
<p:tagLst xmlns:a="http://schemas.openxmlformats.org/drawingml/2006/main" xmlns:r="http://schemas.openxmlformats.org/officeDocument/2006/relationships" xmlns:p="http://schemas.openxmlformats.org/presentationml/2006/main">
  <p:tag name="TIMING" val="|0.2|7.9|8.9"/>
</p:tagLst>
</file>

<file path=ppt/tags/tag22.xml><?xml version="1.0" encoding="utf-8"?>
<p:tagLst xmlns:a="http://schemas.openxmlformats.org/drawingml/2006/main" xmlns:r="http://schemas.openxmlformats.org/officeDocument/2006/relationships" xmlns:p="http://schemas.openxmlformats.org/presentationml/2006/main">
  <p:tag name="TIMING" val="|2.4|12.6|16.7"/>
</p:tagLst>
</file>

<file path=ppt/tags/tag23.xml><?xml version="1.0" encoding="utf-8"?>
<p:tagLst xmlns:a="http://schemas.openxmlformats.org/drawingml/2006/main" xmlns:r="http://schemas.openxmlformats.org/officeDocument/2006/relationships" xmlns:p="http://schemas.openxmlformats.org/presentationml/2006/main">
  <p:tag name="TIMING" val="|1.5|10.6"/>
</p:tagLst>
</file>

<file path=ppt/tags/tag24.xml><?xml version="1.0" encoding="utf-8"?>
<p:tagLst xmlns:a="http://schemas.openxmlformats.org/drawingml/2006/main" xmlns:r="http://schemas.openxmlformats.org/officeDocument/2006/relationships" xmlns:p="http://schemas.openxmlformats.org/presentationml/2006/main">
  <p:tag name="TIMING" val="|0.2|13.6"/>
</p:tagLst>
</file>

<file path=ppt/tags/tag25.xml><?xml version="1.0" encoding="utf-8"?>
<p:tagLst xmlns:a="http://schemas.openxmlformats.org/drawingml/2006/main" xmlns:r="http://schemas.openxmlformats.org/officeDocument/2006/relationships" xmlns:p="http://schemas.openxmlformats.org/presentationml/2006/main">
  <p:tag name="TIMING" val="|0.6|1.1"/>
</p:tagLst>
</file>

<file path=ppt/tags/tag26.xml><?xml version="1.0" encoding="utf-8"?>
<p:tagLst xmlns:a="http://schemas.openxmlformats.org/drawingml/2006/main" xmlns:r="http://schemas.openxmlformats.org/officeDocument/2006/relationships" xmlns:p="http://schemas.openxmlformats.org/presentationml/2006/main">
  <p:tag name="TIMING" val="|0.2|8.5|6.8"/>
</p:tagLst>
</file>

<file path=ppt/tags/tag27.xml><?xml version="1.0" encoding="utf-8"?>
<p:tagLst xmlns:a="http://schemas.openxmlformats.org/drawingml/2006/main" xmlns:r="http://schemas.openxmlformats.org/officeDocument/2006/relationships" xmlns:p="http://schemas.openxmlformats.org/presentationml/2006/main">
  <p:tag name="TIMING" val="|3.3|3.9"/>
</p:tagLst>
</file>

<file path=ppt/tags/tag28.xml><?xml version="1.0" encoding="utf-8"?>
<p:tagLst xmlns:a="http://schemas.openxmlformats.org/drawingml/2006/main" xmlns:r="http://schemas.openxmlformats.org/officeDocument/2006/relationships" xmlns:p="http://schemas.openxmlformats.org/presentationml/2006/main">
  <p:tag name="TIMING" val="|0.3|5.2|4.4|7.1|3.9|4"/>
</p:tagLst>
</file>

<file path=ppt/tags/tag29.xml><?xml version="1.0" encoding="utf-8"?>
<p:tagLst xmlns:a="http://schemas.openxmlformats.org/drawingml/2006/main" xmlns:r="http://schemas.openxmlformats.org/officeDocument/2006/relationships" xmlns:p="http://schemas.openxmlformats.org/presentationml/2006/main">
  <p:tag name="TIMING" val="|1.9|0.8|6.4|3.6|3.1"/>
</p:tagLst>
</file>

<file path=ppt/tags/tag3.xml><?xml version="1.0" encoding="utf-8"?>
<p:tagLst xmlns:a="http://schemas.openxmlformats.org/drawingml/2006/main" xmlns:r="http://schemas.openxmlformats.org/officeDocument/2006/relationships" xmlns:p="http://schemas.openxmlformats.org/presentationml/2006/main">
  <p:tag name="TIMING" val="|0.4|2.4|3.1"/>
</p:tagLst>
</file>

<file path=ppt/tags/tag30.xml><?xml version="1.0" encoding="utf-8"?>
<p:tagLst xmlns:a="http://schemas.openxmlformats.org/drawingml/2006/main" xmlns:r="http://schemas.openxmlformats.org/officeDocument/2006/relationships" xmlns:p="http://schemas.openxmlformats.org/presentationml/2006/main">
  <p:tag name="TIMING" val="|1.8|9.4"/>
</p:tagLst>
</file>

<file path=ppt/tags/tag31.xml><?xml version="1.0" encoding="utf-8"?>
<p:tagLst xmlns:a="http://schemas.openxmlformats.org/drawingml/2006/main" xmlns:r="http://schemas.openxmlformats.org/officeDocument/2006/relationships" xmlns:p="http://schemas.openxmlformats.org/presentationml/2006/main">
  <p:tag name="TIMING" val="|1.6|23.5"/>
</p:tagLst>
</file>

<file path=ppt/tags/tag32.xml><?xml version="1.0" encoding="utf-8"?>
<p:tagLst xmlns:a="http://schemas.openxmlformats.org/drawingml/2006/main" xmlns:r="http://schemas.openxmlformats.org/officeDocument/2006/relationships" xmlns:p="http://schemas.openxmlformats.org/presentationml/2006/main">
  <p:tag name="TIMING" val="|2.2|11.6|12.8|2.8|2.8|3.1"/>
</p:tagLst>
</file>

<file path=ppt/tags/tag33.xml><?xml version="1.0" encoding="utf-8"?>
<p:tagLst xmlns:a="http://schemas.openxmlformats.org/drawingml/2006/main" xmlns:r="http://schemas.openxmlformats.org/officeDocument/2006/relationships" xmlns:p="http://schemas.openxmlformats.org/presentationml/2006/main">
  <p:tag name="TIMING" val="|1.4|2.4|2.4|4.2|1.8|8.2|7.3"/>
</p:tagLst>
</file>

<file path=ppt/tags/tag34.xml><?xml version="1.0" encoding="utf-8"?>
<p:tagLst xmlns:a="http://schemas.openxmlformats.org/drawingml/2006/main" xmlns:r="http://schemas.openxmlformats.org/officeDocument/2006/relationships" xmlns:p="http://schemas.openxmlformats.org/presentationml/2006/main">
  <p:tag name="TIMING" val="|1.2|2.4|8.8|7.5|1.6|26"/>
</p:tagLst>
</file>

<file path=ppt/tags/tag35.xml><?xml version="1.0" encoding="utf-8"?>
<p:tagLst xmlns:a="http://schemas.openxmlformats.org/drawingml/2006/main" xmlns:r="http://schemas.openxmlformats.org/officeDocument/2006/relationships" xmlns:p="http://schemas.openxmlformats.org/presentationml/2006/main">
  <p:tag name="TIMING" val="|1.5|3.4|5.6|3.3|5.5|8.1"/>
</p:tagLst>
</file>

<file path=ppt/tags/tag36.xml><?xml version="1.0" encoding="utf-8"?>
<p:tagLst xmlns:a="http://schemas.openxmlformats.org/drawingml/2006/main" xmlns:r="http://schemas.openxmlformats.org/officeDocument/2006/relationships" xmlns:p="http://schemas.openxmlformats.org/presentationml/2006/main">
  <p:tag name="TIMING" val="|2.5|1.6|11.8"/>
</p:tagLst>
</file>

<file path=ppt/tags/tag37.xml><?xml version="1.0" encoding="utf-8"?>
<p:tagLst xmlns:a="http://schemas.openxmlformats.org/drawingml/2006/main" xmlns:r="http://schemas.openxmlformats.org/officeDocument/2006/relationships" xmlns:p="http://schemas.openxmlformats.org/presentationml/2006/main">
  <p:tag name="TIMING" val="|0.3|1.2|22.5"/>
</p:tagLst>
</file>

<file path=ppt/tags/tag38.xml><?xml version="1.0" encoding="utf-8"?>
<p:tagLst xmlns:a="http://schemas.openxmlformats.org/drawingml/2006/main" xmlns:r="http://schemas.openxmlformats.org/officeDocument/2006/relationships" xmlns:p="http://schemas.openxmlformats.org/presentationml/2006/main">
  <p:tag name="TIMING" val="|0.4|11|4.9"/>
</p:tagLst>
</file>

<file path=ppt/tags/tag39.xml><?xml version="1.0" encoding="utf-8"?>
<p:tagLst xmlns:a="http://schemas.openxmlformats.org/drawingml/2006/main" xmlns:r="http://schemas.openxmlformats.org/officeDocument/2006/relationships" xmlns:p="http://schemas.openxmlformats.org/presentationml/2006/main">
  <p:tag name="TIMING" val="|1.9|11.3|3.6|2.4|3.8|3.1|2.6|4"/>
</p:tagLst>
</file>

<file path=ppt/tags/tag4.xml><?xml version="1.0" encoding="utf-8"?>
<p:tagLst xmlns:a="http://schemas.openxmlformats.org/drawingml/2006/main" xmlns:r="http://schemas.openxmlformats.org/officeDocument/2006/relationships" xmlns:p="http://schemas.openxmlformats.org/presentationml/2006/main">
  <p:tag name="TIMING" val="|2.2|4.9|11|17"/>
</p:tagLst>
</file>

<file path=ppt/tags/tag40.xml><?xml version="1.0" encoding="utf-8"?>
<p:tagLst xmlns:a="http://schemas.openxmlformats.org/drawingml/2006/main" xmlns:r="http://schemas.openxmlformats.org/officeDocument/2006/relationships" xmlns:p="http://schemas.openxmlformats.org/presentationml/2006/main">
  <p:tag name="TIMING" val="|1.6|5.9"/>
</p:tagLst>
</file>

<file path=ppt/tags/tag41.xml><?xml version="1.0" encoding="utf-8"?>
<p:tagLst xmlns:a="http://schemas.openxmlformats.org/drawingml/2006/main" xmlns:r="http://schemas.openxmlformats.org/officeDocument/2006/relationships" xmlns:p="http://schemas.openxmlformats.org/presentationml/2006/main">
  <p:tag name="TIMING" val="|1.7|7.7"/>
</p:tagLst>
</file>

<file path=ppt/tags/tag42.xml><?xml version="1.0" encoding="utf-8"?>
<p:tagLst xmlns:a="http://schemas.openxmlformats.org/drawingml/2006/main" xmlns:r="http://schemas.openxmlformats.org/officeDocument/2006/relationships" xmlns:p="http://schemas.openxmlformats.org/presentationml/2006/main">
  <p:tag name="TIMING" val="|0.2|6.1|6.4"/>
</p:tagLst>
</file>

<file path=ppt/tags/tag43.xml><?xml version="1.0" encoding="utf-8"?>
<p:tagLst xmlns:a="http://schemas.openxmlformats.org/drawingml/2006/main" xmlns:r="http://schemas.openxmlformats.org/officeDocument/2006/relationships" xmlns:p="http://schemas.openxmlformats.org/presentationml/2006/main">
  <p:tag name="TIMING" val="|1.1|12.1|4.3"/>
</p:tagLst>
</file>

<file path=ppt/tags/tag44.xml><?xml version="1.0" encoding="utf-8"?>
<p:tagLst xmlns:a="http://schemas.openxmlformats.org/drawingml/2006/main" xmlns:r="http://schemas.openxmlformats.org/officeDocument/2006/relationships" xmlns:p="http://schemas.openxmlformats.org/presentationml/2006/main">
  <p:tag name="TIMING" val="|0.4|6"/>
</p:tagLst>
</file>

<file path=ppt/tags/tag45.xml><?xml version="1.0" encoding="utf-8"?>
<p:tagLst xmlns:a="http://schemas.openxmlformats.org/drawingml/2006/main" xmlns:r="http://schemas.openxmlformats.org/officeDocument/2006/relationships" xmlns:p="http://schemas.openxmlformats.org/presentationml/2006/main">
  <p:tag name="TIMING" val="|0.6|12.6"/>
</p:tagLst>
</file>

<file path=ppt/tags/tag46.xml><?xml version="1.0" encoding="utf-8"?>
<p:tagLst xmlns:a="http://schemas.openxmlformats.org/drawingml/2006/main" xmlns:r="http://schemas.openxmlformats.org/officeDocument/2006/relationships" xmlns:p="http://schemas.openxmlformats.org/presentationml/2006/main">
  <p:tag name="TIMING" val="|0.3|23.6|5.4"/>
</p:tagLst>
</file>

<file path=ppt/tags/tag47.xml><?xml version="1.0" encoding="utf-8"?>
<p:tagLst xmlns:a="http://schemas.openxmlformats.org/drawingml/2006/main" xmlns:r="http://schemas.openxmlformats.org/officeDocument/2006/relationships" xmlns:p="http://schemas.openxmlformats.org/presentationml/2006/main">
  <p:tag name="TIMING" val="|0.3|11.5|3.8|4.5|7.6"/>
</p:tagLst>
</file>

<file path=ppt/tags/tag48.xml><?xml version="1.0" encoding="utf-8"?>
<p:tagLst xmlns:a="http://schemas.openxmlformats.org/drawingml/2006/main" xmlns:r="http://schemas.openxmlformats.org/officeDocument/2006/relationships" xmlns:p="http://schemas.openxmlformats.org/presentationml/2006/main">
  <p:tag name="TIMING" val="|0.2|5.5|5|7.5"/>
</p:tagLst>
</file>

<file path=ppt/tags/tag49.xml><?xml version="1.0" encoding="utf-8"?>
<p:tagLst xmlns:a="http://schemas.openxmlformats.org/drawingml/2006/main" xmlns:r="http://schemas.openxmlformats.org/officeDocument/2006/relationships" xmlns:p="http://schemas.openxmlformats.org/presentationml/2006/main">
  <p:tag name="TIMING" val="|0.3|16"/>
</p:tagLst>
</file>

<file path=ppt/tags/tag5.xml><?xml version="1.0" encoding="utf-8"?>
<p:tagLst xmlns:a="http://schemas.openxmlformats.org/drawingml/2006/main" xmlns:r="http://schemas.openxmlformats.org/officeDocument/2006/relationships" xmlns:p="http://schemas.openxmlformats.org/presentationml/2006/main">
  <p:tag name="TIMING" val="|0.4|9.9|3.6|29.5"/>
</p:tagLst>
</file>

<file path=ppt/tags/tag50.xml><?xml version="1.0" encoding="utf-8"?>
<p:tagLst xmlns:a="http://schemas.openxmlformats.org/drawingml/2006/main" xmlns:r="http://schemas.openxmlformats.org/officeDocument/2006/relationships" xmlns:p="http://schemas.openxmlformats.org/presentationml/2006/main">
  <p:tag name="TIMING" val="|0.3|5.4|1.7|1.6|3.3"/>
</p:tagLst>
</file>

<file path=ppt/tags/tag51.xml><?xml version="1.0" encoding="utf-8"?>
<p:tagLst xmlns:a="http://schemas.openxmlformats.org/drawingml/2006/main" xmlns:r="http://schemas.openxmlformats.org/officeDocument/2006/relationships" xmlns:p="http://schemas.openxmlformats.org/presentationml/2006/main">
  <p:tag name="TIMING" val="|0.2|4.8|7.7"/>
</p:tagLst>
</file>

<file path=ppt/tags/tag52.xml><?xml version="1.0" encoding="utf-8"?>
<p:tagLst xmlns:a="http://schemas.openxmlformats.org/drawingml/2006/main" xmlns:r="http://schemas.openxmlformats.org/officeDocument/2006/relationships" xmlns:p="http://schemas.openxmlformats.org/presentationml/2006/main">
  <p:tag name="TIMING" val="|0.5|7.5|4.6|2.9"/>
</p:tagLst>
</file>

<file path=ppt/tags/tag53.xml><?xml version="1.0" encoding="utf-8"?>
<p:tagLst xmlns:a="http://schemas.openxmlformats.org/drawingml/2006/main" xmlns:r="http://schemas.openxmlformats.org/officeDocument/2006/relationships" xmlns:p="http://schemas.openxmlformats.org/presentationml/2006/main">
  <p:tag name="TIMING" val="|0.7|0.9"/>
</p:tagLst>
</file>

<file path=ppt/tags/tag54.xml><?xml version="1.0" encoding="utf-8"?>
<p:tagLst xmlns:a="http://schemas.openxmlformats.org/drawingml/2006/main" xmlns:r="http://schemas.openxmlformats.org/officeDocument/2006/relationships" xmlns:p="http://schemas.openxmlformats.org/presentationml/2006/main">
  <p:tag name="TIMING" val="|0.3|4.6|3.7|3.6|3.5"/>
</p:tagLst>
</file>

<file path=ppt/tags/tag55.xml><?xml version="1.0" encoding="utf-8"?>
<p:tagLst xmlns:a="http://schemas.openxmlformats.org/drawingml/2006/main" xmlns:r="http://schemas.openxmlformats.org/officeDocument/2006/relationships" xmlns:p="http://schemas.openxmlformats.org/presentationml/2006/main">
  <p:tag name="TIMING" val="|2.3|0.9|4.3|3.8|3.6|4.5|2.4|3|19.7"/>
</p:tagLst>
</file>

<file path=ppt/tags/tag56.xml><?xml version="1.0" encoding="utf-8"?>
<p:tagLst xmlns:a="http://schemas.openxmlformats.org/drawingml/2006/main" xmlns:r="http://schemas.openxmlformats.org/officeDocument/2006/relationships" xmlns:p="http://schemas.openxmlformats.org/presentationml/2006/main">
  <p:tag name="TIMING" val="|1.9|0.9|2.4|4.7|1.8|2.3|3"/>
</p:tagLst>
</file>

<file path=ppt/tags/tag57.xml><?xml version="1.0" encoding="utf-8"?>
<p:tagLst xmlns:a="http://schemas.openxmlformats.org/drawingml/2006/main" xmlns:r="http://schemas.openxmlformats.org/officeDocument/2006/relationships" xmlns:p="http://schemas.openxmlformats.org/presentationml/2006/main">
  <p:tag name="TIMING" val="|24|4.5|4|4.2|5.6|5.8|61.3|8.9|4.6|2.9"/>
</p:tagLst>
</file>

<file path=ppt/tags/tag58.xml><?xml version="1.0" encoding="utf-8"?>
<p:tagLst xmlns:a="http://schemas.openxmlformats.org/drawingml/2006/main" xmlns:r="http://schemas.openxmlformats.org/officeDocument/2006/relationships" xmlns:p="http://schemas.openxmlformats.org/presentationml/2006/main">
  <p:tag name="TIMING" val="|1.8|5.7|6.6"/>
</p:tagLst>
</file>

<file path=ppt/tags/tag59.xml><?xml version="1.0" encoding="utf-8"?>
<p:tagLst xmlns:a="http://schemas.openxmlformats.org/drawingml/2006/main" xmlns:r="http://schemas.openxmlformats.org/officeDocument/2006/relationships" xmlns:p="http://schemas.openxmlformats.org/presentationml/2006/main">
  <p:tag name="TIMING" val="|3.1|10.4"/>
</p:tagLst>
</file>

<file path=ppt/tags/tag6.xml><?xml version="1.0" encoding="utf-8"?>
<p:tagLst xmlns:a="http://schemas.openxmlformats.org/drawingml/2006/main" xmlns:r="http://schemas.openxmlformats.org/officeDocument/2006/relationships" xmlns:p="http://schemas.openxmlformats.org/presentationml/2006/main">
  <p:tag name="TIMING" val="|0.2|6.1|6|25.1"/>
</p:tagLst>
</file>

<file path=ppt/tags/tag60.xml><?xml version="1.0" encoding="utf-8"?>
<p:tagLst xmlns:a="http://schemas.openxmlformats.org/drawingml/2006/main" xmlns:r="http://schemas.openxmlformats.org/officeDocument/2006/relationships" xmlns:p="http://schemas.openxmlformats.org/presentationml/2006/main">
  <p:tag name="TIMING" val="|1.6|2.4|6.5|5.9"/>
</p:tagLst>
</file>

<file path=ppt/tags/tag61.xml><?xml version="1.0" encoding="utf-8"?>
<p:tagLst xmlns:a="http://schemas.openxmlformats.org/drawingml/2006/main" xmlns:r="http://schemas.openxmlformats.org/officeDocument/2006/relationships" xmlns:p="http://schemas.openxmlformats.org/presentationml/2006/main">
  <p:tag name="TIMING" val="|0.4|8.2|5.8"/>
</p:tagLst>
</file>

<file path=ppt/tags/tag62.xml><?xml version="1.0" encoding="utf-8"?>
<p:tagLst xmlns:a="http://schemas.openxmlformats.org/drawingml/2006/main" xmlns:r="http://schemas.openxmlformats.org/officeDocument/2006/relationships" xmlns:p="http://schemas.openxmlformats.org/presentationml/2006/main">
  <p:tag name="TIMING" val="|0.3|12.2|4.9"/>
</p:tagLst>
</file>

<file path=ppt/tags/tag63.xml><?xml version="1.0" encoding="utf-8"?>
<p:tagLst xmlns:a="http://schemas.openxmlformats.org/drawingml/2006/main" xmlns:r="http://schemas.openxmlformats.org/officeDocument/2006/relationships" xmlns:p="http://schemas.openxmlformats.org/presentationml/2006/main">
  <p:tag name="TIMING" val="|0.5|1.4"/>
</p:tagLst>
</file>

<file path=ppt/tags/tag64.xml><?xml version="1.0" encoding="utf-8"?>
<p:tagLst xmlns:a="http://schemas.openxmlformats.org/drawingml/2006/main" xmlns:r="http://schemas.openxmlformats.org/officeDocument/2006/relationships" xmlns:p="http://schemas.openxmlformats.org/presentationml/2006/main">
  <p:tag name="TIMING" val="|1.3|8.4|8.2|5.8"/>
</p:tagLst>
</file>

<file path=ppt/tags/tag65.xml><?xml version="1.0" encoding="utf-8"?>
<p:tagLst xmlns:a="http://schemas.openxmlformats.org/drawingml/2006/main" xmlns:r="http://schemas.openxmlformats.org/officeDocument/2006/relationships" xmlns:p="http://schemas.openxmlformats.org/presentationml/2006/main">
  <p:tag name="TIMING" val="|1.5|6.7|7.7"/>
</p:tagLst>
</file>

<file path=ppt/tags/tag66.xml><?xml version="1.0" encoding="utf-8"?>
<p:tagLst xmlns:a="http://schemas.openxmlformats.org/drawingml/2006/main" xmlns:r="http://schemas.openxmlformats.org/officeDocument/2006/relationships" xmlns:p="http://schemas.openxmlformats.org/presentationml/2006/main">
  <p:tag name="TIMING" val="|1.9|1.5|3.3|6.7|7.5|8.4|4.4|12.9"/>
</p:tagLst>
</file>

<file path=ppt/tags/tag67.xml><?xml version="1.0" encoding="utf-8"?>
<p:tagLst xmlns:a="http://schemas.openxmlformats.org/drawingml/2006/main" xmlns:r="http://schemas.openxmlformats.org/officeDocument/2006/relationships" xmlns:p="http://schemas.openxmlformats.org/presentationml/2006/main">
  <p:tag name="TIMING" val="|1.8|2.4|3.9|6.3|2.1|37.2"/>
</p:tagLst>
</file>

<file path=ppt/tags/tag68.xml><?xml version="1.0" encoding="utf-8"?>
<p:tagLst xmlns:a="http://schemas.openxmlformats.org/drawingml/2006/main" xmlns:r="http://schemas.openxmlformats.org/officeDocument/2006/relationships" xmlns:p="http://schemas.openxmlformats.org/presentationml/2006/main">
  <p:tag name="TIMING" val="|2.3|2.1|1.6|11.7|1.3|9.3"/>
</p:tagLst>
</file>

<file path=ppt/tags/tag69.xml><?xml version="1.0" encoding="utf-8"?>
<p:tagLst xmlns:a="http://schemas.openxmlformats.org/drawingml/2006/main" xmlns:r="http://schemas.openxmlformats.org/officeDocument/2006/relationships" xmlns:p="http://schemas.openxmlformats.org/presentationml/2006/main">
  <p:tag name="TIMING" val="|2.7|11.8"/>
</p:tagLst>
</file>

<file path=ppt/tags/tag7.xml><?xml version="1.0" encoding="utf-8"?>
<p:tagLst xmlns:a="http://schemas.openxmlformats.org/drawingml/2006/main" xmlns:r="http://schemas.openxmlformats.org/officeDocument/2006/relationships" xmlns:p="http://schemas.openxmlformats.org/presentationml/2006/main">
  <p:tag name="TIMING" val="|2.1|16.4|3.3|4.2|2.7|2.8"/>
</p:tagLst>
</file>

<file path=ppt/tags/tag70.xml><?xml version="1.0" encoding="utf-8"?>
<p:tagLst xmlns:a="http://schemas.openxmlformats.org/drawingml/2006/main" xmlns:r="http://schemas.openxmlformats.org/officeDocument/2006/relationships" xmlns:p="http://schemas.openxmlformats.org/presentationml/2006/main">
  <p:tag name="TIMING" val="|0.3|6.8|3.7|4.6"/>
</p:tagLst>
</file>

<file path=ppt/tags/tag71.xml><?xml version="1.0" encoding="utf-8"?>
<p:tagLst xmlns:a="http://schemas.openxmlformats.org/drawingml/2006/main" xmlns:r="http://schemas.openxmlformats.org/officeDocument/2006/relationships" xmlns:p="http://schemas.openxmlformats.org/presentationml/2006/main">
  <p:tag name="TIMING" val="|4.7|2.1|3.4|7.3|1.7|28.9|7.3|5.1"/>
</p:tagLst>
</file>

<file path=ppt/tags/tag72.xml><?xml version="1.0" encoding="utf-8"?>
<p:tagLst xmlns:a="http://schemas.openxmlformats.org/drawingml/2006/main" xmlns:r="http://schemas.openxmlformats.org/officeDocument/2006/relationships" xmlns:p="http://schemas.openxmlformats.org/presentationml/2006/main">
  <p:tag name="TIMING" val="|1.8|1.8|4.4|5.9|2.9|7.8|14.5"/>
</p:tagLst>
</file>

<file path=ppt/tags/tag73.xml><?xml version="1.0" encoding="utf-8"?>
<p:tagLst xmlns:a="http://schemas.openxmlformats.org/drawingml/2006/main" xmlns:r="http://schemas.openxmlformats.org/officeDocument/2006/relationships" xmlns:p="http://schemas.openxmlformats.org/presentationml/2006/main">
  <p:tag name="TIMING" val="|1.4|1.9|3.9|6.5|1.2|15.1|22.5"/>
</p:tagLst>
</file>

<file path=ppt/tags/tag74.xml><?xml version="1.0" encoding="utf-8"?>
<p:tagLst xmlns:a="http://schemas.openxmlformats.org/drawingml/2006/main" xmlns:r="http://schemas.openxmlformats.org/officeDocument/2006/relationships" xmlns:p="http://schemas.openxmlformats.org/presentationml/2006/main">
  <p:tag name="TIMING" val="|0.4|11.7|5|13.2|3.9"/>
</p:tagLst>
</file>

<file path=ppt/tags/tag75.xml><?xml version="1.0" encoding="utf-8"?>
<p:tagLst xmlns:a="http://schemas.openxmlformats.org/drawingml/2006/main" xmlns:r="http://schemas.openxmlformats.org/officeDocument/2006/relationships" xmlns:p="http://schemas.openxmlformats.org/presentationml/2006/main">
  <p:tag name="TIMING" val="|0.6|8.5|8.5"/>
</p:tagLst>
</file>

<file path=ppt/tags/tag76.xml><?xml version="1.0" encoding="utf-8"?>
<p:tagLst xmlns:a="http://schemas.openxmlformats.org/drawingml/2006/main" xmlns:r="http://schemas.openxmlformats.org/officeDocument/2006/relationships" xmlns:p="http://schemas.openxmlformats.org/presentationml/2006/main">
  <p:tag name="TIMING" val="|0.2|8.1|17.4|27.3"/>
</p:tagLst>
</file>

<file path=ppt/tags/tag77.xml><?xml version="1.0" encoding="utf-8"?>
<p:tagLst xmlns:a="http://schemas.openxmlformats.org/drawingml/2006/main" xmlns:r="http://schemas.openxmlformats.org/officeDocument/2006/relationships" xmlns:p="http://schemas.openxmlformats.org/presentationml/2006/main">
  <p:tag name="TIMING" val="|1|0.8"/>
</p:tagLst>
</file>

<file path=ppt/tags/tag78.xml><?xml version="1.0" encoding="utf-8"?>
<p:tagLst xmlns:a="http://schemas.openxmlformats.org/drawingml/2006/main" xmlns:r="http://schemas.openxmlformats.org/officeDocument/2006/relationships" xmlns:p="http://schemas.openxmlformats.org/presentationml/2006/main">
  <p:tag name="TIMING" val="|0.3|4.2|1.8|2.1"/>
</p:tagLst>
</file>

<file path=ppt/tags/tag79.xml><?xml version="1.0" encoding="utf-8"?>
<p:tagLst xmlns:a="http://schemas.openxmlformats.org/drawingml/2006/main" xmlns:r="http://schemas.openxmlformats.org/officeDocument/2006/relationships" xmlns:p="http://schemas.openxmlformats.org/presentationml/2006/main">
  <p:tag name="TIMING" val="|1.7|0.9|1.4|2.8|2.5|13.8"/>
</p:tagLst>
</file>

<file path=ppt/tags/tag8.xml><?xml version="1.0" encoding="utf-8"?>
<p:tagLst xmlns:a="http://schemas.openxmlformats.org/drawingml/2006/main" xmlns:r="http://schemas.openxmlformats.org/officeDocument/2006/relationships" xmlns:p="http://schemas.openxmlformats.org/presentationml/2006/main">
  <p:tag name="TIMING" val="|0.5|4.1|10"/>
</p:tagLst>
</file>

<file path=ppt/tags/tag80.xml><?xml version="1.0" encoding="utf-8"?>
<p:tagLst xmlns:a="http://schemas.openxmlformats.org/drawingml/2006/main" xmlns:r="http://schemas.openxmlformats.org/officeDocument/2006/relationships" xmlns:p="http://schemas.openxmlformats.org/presentationml/2006/main">
  <p:tag name="TIMING" val="|0.3|5.6|6.6|3.1"/>
</p:tagLst>
</file>

<file path=ppt/tags/tag81.xml><?xml version="1.0" encoding="utf-8"?>
<p:tagLst xmlns:a="http://schemas.openxmlformats.org/drawingml/2006/main" xmlns:r="http://schemas.openxmlformats.org/officeDocument/2006/relationships" xmlns:p="http://schemas.openxmlformats.org/presentationml/2006/main">
  <p:tag name="TIMING" val="|0.7|2.8|6.5"/>
</p:tagLst>
</file>

<file path=ppt/tags/tag82.xml><?xml version="1.0" encoding="utf-8"?>
<p:tagLst xmlns:a="http://schemas.openxmlformats.org/drawingml/2006/main" xmlns:r="http://schemas.openxmlformats.org/officeDocument/2006/relationships" xmlns:p="http://schemas.openxmlformats.org/presentationml/2006/main">
  <p:tag name="TIMING" val="|0.4|11.6|7.9|30.1|4"/>
</p:tagLst>
</file>

<file path=ppt/tags/tag83.xml><?xml version="1.0" encoding="utf-8"?>
<p:tagLst xmlns:a="http://schemas.openxmlformats.org/drawingml/2006/main" xmlns:r="http://schemas.openxmlformats.org/officeDocument/2006/relationships" xmlns:p="http://schemas.openxmlformats.org/presentationml/2006/main">
  <p:tag name="TIMING" val="|0.3|11.7|3.9|1.6|2.1"/>
</p:tagLst>
</file>

<file path=ppt/tags/tag84.xml><?xml version="1.0" encoding="utf-8"?>
<p:tagLst xmlns:a="http://schemas.openxmlformats.org/drawingml/2006/main" xmlns:r="http://schemas.openxmlformats.org/officeDocument/2006/relationships" xmlns:p="http://schemas.openxmlformats.org/presentationml/2006/main">
  <p:tag name="TIMING" val="|2.5|3.1|2.7|3.3|5|12.2|7.8"/>
</p:tagLst>
</file>

<file path=ppt/tags/tag85.xml><?xml version="1.0" encoding="utf-8"?>
<p:tagLst xmlns:a="http://schemas.openxmlformats.org/drawingml/2006/main" xmlns:r="http://schemas.openxmlformats.org/officeDocument/2006/relationships" xmlns:p="http://schemas.openxmlformats.org/presentationml/2006/main">
  <p:tag name="TIMING" val="|2.5|2.9|8.7|7.4|7|6.9"/>
</p:tagLst>
</file>

<file path=ppt/tags/tag86.xml><?xml version="1.0" encoding="utf-8"?>
<p:tagLst xmlns:a="http://schemas.openxmlformats.org/drawingml/2006/main" xmlns:r="http://schemas.openxmlformats.org/officeDocument/2006/relationships" xmlns:p="http://schemas.openxmlformats.org/presentationml/2006/main">
  <p:tag name="TIMING" val="|2.6|7.4|3.1|1.9|2.1"/>
</p:tagLst>
</file>

<file path=ppt/tags/tag87.xml><?xml version="1.0" encoding="utf-8"?>
<p:tagLst xmlns:a="http://schemas.openxmlformats.org/drawingml/2006/main" xmlns:r="http://schemas.openxmlformats.org/officeDocument/2006/relationships" xmlns:p="http://schemas.openxmlformats.org/presentationml/2006/main">
  <p:tag name="TIMING" val="|1.7|10.2|12.5|4.3|6.5|4.2|4.3|3.8|3.9|2.9|21.5"/>
</p:tagLst>
</file>

<file path=ppt/tags/tag88.xml><?xml version="1.0" encoding="utf-8"?>
<p:tagLst xmlns:a="http://schemas.openxmlformats.org/drawingml/2006/main" xmlns:r="http://schemas.openxmlformats.org/officeDocument/2006/relationships" xmlns:p="http://schemas.openxmlformats.org/presentationml/2006/main">
  <p:tag name="TIMING" val="|0.9|1"/>
</p:tagLst>
</file>

<file path=ppt/tags/tag89.xml><?xml version="1.0" encoding="utf-8"?>
<p:tagLst xmlns:a="http://schemas.openxmlformats.org/drawingml/2006/main" xmlns:r="http://schemas.openxmlformats.org/officeDocument/2006/relationships" xmlns:p="http://schemas.openxmlformats.org/presentationml/2006/main">
  <p:tag name="TIMING" val="|0.4|4.3|21.5|2.3"/>
</p:tagLst>
</file>

<file path=ppt/tags/tag9.xml><?xml version="1.0" encoding="utf-8"?>
<p:tagLst xmlns:a="http://schemas.openxmlformats.org/drawingml/2006/main" xmlns:r="http://schemas.openxmlformats.org/officeDocument/2006/relationships" xmlns:p="http://schemas.openxmlformats.org/presentationml/2006/main">
  <p:tag name="TIMING" val="|0.2|7.5|5.7"/>
</p:tagLst>
</file>

<file path=ppt/tags/tag90.xml><?xml version="1.0" encoding="utf-8"?>
<p:tagLst xmlns:a="http://schemas.openxmlformats.org/drawingml/2006/main" xmlns:r="http://schemas.openxmlformats.org/officeDocument/2006/relationships" xmlns:p="http://schemas.openxmlformats.org/presentationml/2006/main">
  <p:tag name="TIMING" val="|1.4|3.7|10.4|6|7.4|25.8"/>
</p:tagLst>
</file>

<file path=ppt/tags/tag91.xml><?xml version="1.0" encoding="utf-8"?>
<p:tagLst xmlns:a="http://schemas.openxmlformats.org/drawingml/2006/main" xmlns:r="http://schemas.openxmlformats.org/officeDocument/2006/relationships" xmlns:p="http://schemas.openxmlformats.org/presentationml/2006/main">
  <p:tag name="TIMING" val="|0.2|4.5|4.9|4|4.7"/>
</p:tagLst>
</file>

<file path=ppt/tags/tag92.xml><?xml version="1.0" encoding="utf-8"?>
<p:tagLst xmlns:a="http://schemas.openxmlformats.org/drawingml/2006/main" xmlns:r="http://schemas.openxmlformats.org/officeDocument/2006/relationships" xmlns:p="http://schemas.openxmlformats.org/presentationml/2006/main">
  <p:tag name="TIMING" val="|0.9|2.4|8|3.2"/>
</p:tagLst>
</file>

<file path=ppt/tags/tag93.xml><?xml version="1.0" encoding="utf-8"?>
<p:tagLst xmlns:a="http://schemas.openxmlformats.org/drawingml/2006/main" xmlns:r="http://schemas.openxmlformats.org/officeDocument/2006/relationships" xmlns:p="http://schemas.openxmlformats.org/presentationml/2006/main">
  <p:tag name="TIMING" val="|0.5|2.5"/>
</p:tagLst>
</file>

<file path=ppt/theme/theme1.xml><?xml version="1.0" encoding="utf-8"?>
<a:theme xmlns:a="http://schemas.openxmlformats.org/drawingml/2006/main" name="Quadrant">
  <a:themeElements>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fontScheme name="Quadran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Quadrant 1">
        <a:dk1>
          <a:srgbClr val="5C5674"/>
        </a:dk1>
        <a:lt1>
          <a:srgbClr val="FFFFFF"/>
        </a:lt1>
        <a:dk2>
          <a:srgbClr val="85986A"/>
        </a:dk2>
        <a:lt2>
          <a:srgbClr val="FFFFFF"/>
        </a:lt2>
        <a:accent1>
          <a:srgbClr val="666633"/>
        </a:accent1>
        <a:accent2>
          <a:srgbClr val="ADC5B8"/>
        </a:accent2>
        <a:accent3>
          <a:srgbClr val="C2CAB9"/>
        </a:accent3>
        <a:accent4>
          <a:srgbClr val="DADADA"/>
        </a:accent4>
        <a:accent5>
          <a:srgbClr val="B8B8AD"/>
        </a:accent5>
        <a:accent6>
          <a:srgbClr val="9CB2A6"/>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2">
        <a:dk1>
          <a:srgbClr val="000000"/>
        </a:dk1>
        <a:lt1>
          <a:srgbClr val="FFFFFF"/>
        </a:lt1>
        <a:dk2>
          <a:srgbClr val="420000"/>
        </a:dk2>
        <a:lt2>
          <a:srgbClr val="660000"/>
        </a:lt2>
        <a:accent1>
          <a:srgbClr val="CCCC00"/>
        </a:accent1>
        <a:accent2>
          <a:srgbClr val="999966"/>
        </a:accent2>
        <a:accent3>
          <a:srgbClr val="FFFFFF"/>
        </a:accent3>
        <a:accent4>
          <a:srgbClr val="000000"/>
        </a:accent4>
        <a:accent5>
          <a:srgbClr val="E2E2AA"/>
        </a:accent5>
        <a:accent6>
          <a:srgbClr val="8A8A5C"/>
        </a:accent6>
        <a:hlink>
          <a:srgbClr val="996633"/>
        </a:hlink>
        <a:folHlink>
          <a:srgbClr val="993300"/>
        </a:folHlink>
      </a:clrScheme>
      <a:clrMap bg1="lt1" tx1="dk1" bg2="lt2" tx2="dk2" accent1="accent1" accent2="accent2" accent3="accent3" accent4="accent4" accent5="accent5" accent6="accent6" hlink="hlink" folHlink="folHlink"/>
    </a:extraClrScheme>
    <a:extraClrScheme>
      <a:clrScheme name="Quadrant 3">
        <a:dk1>
          <a:srgbClr val="618052"/>
        </a:dk1>
        <a:lt1>
          <a:srgbClr val="FFFFE3"/>
        </a:lt1>
        <a:dk2>
          <a:srgbClr val="162E36"/>
        </a:dk2>
        <a:lt2>
          <a:srgbClr val="FFFFFF"/>
        </a:lt2>
        <a:accent1>
          <a:srgbClr val="336699"/>
        </a:accent1>
        <a:accent2>
          <a:srgbClr val="69888B"/>
        </a:accent2>
        <a:accent3>
          <a:srgbClr val="ABADAE"/>
        </a:accent3>
        <a:accent4>
          <a:srgbClr val="DADAC2"/>
        </a:accent4>
        <a:accent5>
          <a:srgbClr val="ADB8CA"/>
        </a:accent5>
        <a:accent6>
          <a:srgbClr val="5E7B7D"/>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Quadrant 4">
        <a:dk1>
          <a:srgbClr val="000000"/>
        </a:dk1>
        <a:lt1>
          <a:srgbClr val="FFFFFF"/>
        </a:lt1>
        <a:dk2>
          <a:srgbClr val="000000"/>
        </a:dk2>
        <a:lt2>
          <a:srgbClr val="CC0000"/>
        </a:lt2>
        <a:accent1>
          <a:srgbClr val="FFCC00"/>
        </a:accent1>
        <a:accent2>
          <a:srgbClr val="3366CC"/>
        </a:accent2>
        <a:accent3>
          <a:srgbClr val="FFFFFF"/>
        </a:accent3>
        <a:accent4>
          <a:srgbClr val="000000"/>
        </a:accent4>
        <a:accent5>
          <a:srgbClr val="FFE2AA"/>
        </a:accent5>
        <a:accent6>
          <a:srgbClr val="2D5CB9"/>
        </a:accent6>
        <a:hlink>
          <a:srgbClr val="666699"/>
        </a:hlink>
        <a:folHlink>
          <a:srgbClr val="C0C0C0"/>
        </a:folHlink>
      </a:clrScheme>
      <a:clrMap bg1="lt1" tx1="dk1" bg2="lt2" tx2="dk2" accent1="accent1" accent2="accent2" accent3="accent3" accent4="accent4" accent5="accent5" accent6="accent6" hlink="hlink" folHlink="folHlink"/>
    </a:extraClrScheme>
    <a:extraClrScheme>
      <a:clrScheme name="Quadrant 5">
        <a:dk1>
          <a:srgbClr val="666699"/>
        </a:dk1>
        <a:lt1>
          <a:srgbClr val="FFFFFF"/>
        </a:lt1>
        <a:dk2>
          <a:srgbClr val="000033"/>
        </a:dk2>
        <a:lt2>
          <a:srgbClr val="FFFFFF"/>
        </a:lt2>
        <a:accent1>
          <a:srgbClr val="9966FF"/>
        </a:accent1>
        <a:accent2>
          <a:srgbClr val="CCCCFF"/>
        </a:accent2>
        <a:accent3>
          <a:srgbClr val="AAAAAD"/>
        </a:accent3>
        <a:accent4>
          <a:srgbClr val="DADADA"/>
        </a:accent4>
        <a:accent5>
          <a:srgbClr val="CAB8FF"/>
        </a:accent5>
        <a:accent6>
          <a:srgbClr val="B9B9E7"/>
        </a:accent6>
        <a:hlink>
          <a:srgbClr val="CCCC00"/>
        </a:hlink>
        <a:folHlink>
          <a:srgbClr val="CC9900"/>
        </a:folHlink>
      </a:clrScheme>
      <a:clrMap bg1="dk2" tx1="lt1" bg2="dk1" tx2="lt2" accent1="accent1" accent2="accent2" accent3="accent3" accent4="accent4" accent5="accent5" accent6="accent6" hlink="hlink" folHlink="folHlink"/>
    </a:extraClrScheme>
    <a:extraClrScheme>
      <a:clrScheme name="Quadrant 6">
        <a:dk1>
          <a:srgbClr val="000000"/>
        </a:dk1>
        <a:lt1>
          <a:srgbClr val="FFFFFF"/>
        </a:lt1>
        <a:dk2>
          <a:srgbClr val="000000"/>
        </a:dk2>
        <a:lt2>
          <a:srgbClr val="669966"/>
        </a:lt2>
        <a:accent1>
          <a:srgbClr val="CCCCFF"/>
        </a:accent1>
        <a:accent2>
          <a:srgbClr val="9999CC"/>
        </a:accent2>
        <a:accent3>
          <a:srgbClr val="FFFFFF"/>
        </a:accent3>
        <a:accent4>
          <a:srgbClr val="000000"/>
        </a:accent4>
        <a:accent5>
          <a:srgbClr val="E2E2FF"/>
        </a:accent5>
        <a:accent6>
          <a:srgbClr val="8A8AB9"/>
        </a:accent6>
        <a:hlink>
          <a:srgbClr val="000066"/>
        </a:hlink>
        <a:folHlink>
          <a:srgbClr val="333399"/>
        </a:folHlink>
      </a:clrScheme>
      <a:clrMap bg1="lt1" tx1="dk1" bg2="lt2" tx2="dk2" accent1="accent1" accent2="accent2" accent3="accent3" accent4="accent4" accent5="accent5" accent6="accent6" hlink="hlink" folHlink="folHlink"/>
    </a:extraClrScheme>
    <a:extraClrScheme>
      <a:clrScheme name="Quadrant 7">
        <a:dk1>
          <a:srgbClr val="0099CC"/>
        </a:dk1>
        <a:lt1>
          <a:srgbClr val="FFFFFF"/>
        </a:lt1>
        <a:dk2>
          <a:srgbClr val="000099"/>
        </a:dk2>
        <a:lt2>
          <a:srgbClr val="FFFFFF"/>
        </a:lt2>
        <a:accent1>
          <a:srgbClr val="0099CC"/>
        </a:accent1>
        <a:accent2>
          <a:srgbClr val="6600FF"/>
        </a:accent2>
        <a:accent3>
          <a:srgbClr val="AAAACA"/>
        </a:accent3>
        <a:accent4>
          <a:srgbClr val="DADADA"/>
        </a:accent4>
        <a:accent5>
          <a:srgbClr val="AACAE2"/>
        </a:accent5>
        <a:accent6>
          <a:srgbClr val="5C00E7"/>
        </a:accent6>
        <a:hlink>
          <a:srgbClr val="FFCC00"/>
        </a:hlink>
        <a:folHlink>
          <a:srgbClr val="00CCFF"/>
        </a:folHlink>
      </a:clrScheme>
      <a:clrMap bg1="dk2" tx1="lt1" bg2="dk1" tx2="lt2" accent1="accent1" accent2="accent2" accent3="accent3" accent4="accent4" accent5="accent5" accent6="accent6" hlink="hlink" folHlink="folHlink"/>
    </a:extraClrScheme>
    <a:extraClrScheme>
      <a:clrScheme name="Quadrant 8">
        <a:dk1>
          <a:srgbClr val="000033"/>
        </a:dk1>
        <a:lt1>
          <a:srgbClr val="FFFFFF"/>
        </a:lt1>
        <a:dk2>
          <a:srgbClr val="003366"/>
        </a:dk2>
        <a:lt2>
          <a:srgbClr val="275C6D"/>
        </a:lt2>
        <a:accent1>
          <a:srgbClr val="A7D2DF"/>
        </a:accent1>
        <a:accent2>
          <a:srgbClr val="108DA6"/>
        </a:accent2>
        <a:accent3>
          <a:srgbClr val="FFFFFF"/>
        </a:accent3>
        <a:accent4>
          <a:srgbClr val="00002A"/>
        </a:accent4>
        <a:accent5>
          <a:srgbClr val="D0E5EC"/>
        </a:accent5>
        <a:accent6>
          <a:srgbClr val="0D7F96"/>
        </a:accent6>
        <a:hlink>
          <a:srgbClr val="666699"/>
        </a:hlink>
        <a:folHlink>
          <a:srgbClr val="9999FF"/>
        </a:folHlink>
      </a:clrScheme>
      <a:clrMap bg1="lt1" tx1="dk1" bg2="lt2" tx2="dk2" accent1="accent1" accent2="accent2" accent3="accent3" accent4="accent4" accent5="accent5" accent6="accent6" hlink="hlink" folHlink="folHlink"/>
    </a:extraClrScheme>
    <a:extraClrScheme>
      <a:clrScheme name="Quadrant 9">
        <a:dk1>
          <a:srgbClr val="CC3300"/>
        </a:dk1>
        <a:lt1>
          <a:srgbClr val="FFFFFF"/>
        </a:lt1>
        <a:dk2>
          <a:srgbClr val="000000"/>
        </a:dk2>
        <a:lt2>
          <a:srgbClr val="FFFFCC"/>
        </a:lt2>
        <a:accent1>
          <a:srgbClr val="FF9900"/>
        </a:accent1>
        <a:accent2>
          <a:srgbClr val="993300"/>
        </a:accent2>
        <a:accent3>
          <a:srgbClr val="AAAAAA"/>
        </a:accent3>
        <a:accent4>
          <a:srgbClr val="DADADA"/>
        </a:accent4>
        <a:accent5>
          <a:srgbClr val="FFCAAA"/>
        </a:accent5>
        <a:accent6>
          <a:srgbClr val="8A2D00"/>
        </a:accent6>
        <a:hlink>
          <a:srgbClr val="CEC5A2"/>
        </a:hlink>
        <a:folHlink>
          <a:srgbClr val="DDDDDD"/>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Quadrant</Template>
  <TotalTime>525</TotalTime>
  <Words>5931</Words>
  <Application>Microsoft Office PowerPoint</Application>
  <PresentationFormat>On-screen Show (4:3)</PresentationFormat>
  <Paragraphs>457</Paragraphs>
  <Slides>93</Slides>
  <Notes>0</Notes>
  <HiddenSlides>0</HiddenSlides>
  <MMClips>1</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Quadrant</vt:lpstr>
      <vt:lpstr>Russia Seminar Talks</vt:lpstr>
      <vt:lpstr>Does God Exist?</vt:lpstr>
      <vt:lpstr>Introduction</vt:lpstr>
      <vt:lpstr>Causation</vt:lpstr>
      <vt:lpstr>Cosmology</vt:lpstr>
      <vt:lpstr>Cosmology</vt:lpstr>
      <vt:lpstr>Design</vt:lpstr>
      <vt:lpstr>Design</vt:lpstr>
      <vt:lpstr>Design</vt:lpstr>
      <vt:lpstr>Conclusions</vt:lpstr>
      <vt:lpstr>What Kind of God Exists?</vt:lpstr>
      <vt:lpstr>Introduction</vt:lpstr>
      <vt:lpstr>Introduction</vt:lpstr>
      <vt:lpstr>Introduction</vt:lpstr>
      <vt:lpstr>Information &amp; Intelligence</vt:lpstr>
      <vt:lpstr>Archeology</vt:lpstr>
      <vt:lpstr>Extra-Terrestrial Intelligence</vt:lpstr>
      <vt:lpstr>Extra-Terrestrial Intelligence</vt:lpstr>
      <vt:lpstr>Design in Living Things</vt:lpstr>
      <vt:lpstr>Computers &amp; Minds</vt:lpstr>
      <vt:lpstr>Computers &amp; Minds</vt:lpstr>
      <vt:lpstr>Right &amp; Wrong as a Clue</vt:lpstr>
      <vt:lpstr>Conclusions</vt:lpstr>
      <vt:lpstr>Conclusions</vt:lpstr>
      <vt:lpstr>Why Believe the Bible?</vt:lpstr>
      <vt:lpstr>Introduction</vt:lpstr>
      <vt:lpstr>Pre-Knowledge of Science</vt:lpstr>
      <vt:lpstr>Genesis 1 &amp; the Origin of Earth</vt:lpstr>
      <vt:lpstr>Astronomy &amp; the Bible</vt:lpstr>
      <vt:lpstr>Bible Medicine</vt:lpstr>
      <vt:lpstr>Fulfilled Prophecy</vt:lpstr>
      <vt:lpstr>Twin-City Prophecies</vt:lpstr>
      <vt:lpstr>Memphis &amp; Thebes</vt:lpstr>
      <vt:lpstr>Tyre &amp; Sidon</vt:lpstr>
      <vt:lpstr>Ashkelon &amp; Ekron</vt:lpstr>
      <vt:lpstr>Babylon &amp; Nineveh</vt:lpstr>
      <vt:lpstr>Babylon &amp; Nineveh</vt:lpstr>
      <vt:lpstr>Twin-City Prophecies</vt:lpstr>
      <vt:lpstr>Hosea's Predictions about Israel</vt:lpstr>
      <vt:lpstr>Predictions about the Messiah</vt:lpstr>
      <vt:lpstr>Changed Lives &amp; Societies</vt:lpstr>
      <vt:lpstr>Changed Lives &amp; Societies</vt:lpstr>
      <vt:lpstr>Conclusions</vt:lpstr>
      <vt:lpstr>What's Wrong  with Mankind</vt:lpstr>
      <vt:lpstr>Introduction</vt:lpstr>
      <vt:lpstr>Introduction</vt:lpstr>
      <vt:lpstr>God's Standards for Really Living</vt:lpstr>
      <vt:lpstr>We Can't Do It!</vt:lpstr>
      <vt:lpstr>We Can't Do It!</vt:lpstr>
      <vt:lpstr>We Can't Do It!</vt:lpstr>
      <vt:lpstr>We Can't Do It!</vt:lpstr>
      <vt:lpstr>Conclusion</vt:lpstr>
      <vt:lpstr>Who Is Jesus?</vt:lpstr>
      <vt:lpstr>Introduction</vt:lpstr>
      <vt:lpstr>Jesus' Claims</vt:lpstr>
      <vt:lpstr>Jesus' Miracles</vt:lpstr>
      <vt:lpstr>Prophecies about Jesus</vt:lpstr>
      <vt:lpstr>Jesus' Death</vt:lpstr>
      <vt:lpstr>Jesus' Death</vt:lpstr>
      <vt:lpstr>Conclusions</vt:lpstr>
      <vt:lpstr>Conclusions</vt:lpstr>
      <vt:lpstr>Conclusions</vt:lpstr>
      <vt:lpstr>Did Jesus Really  Rise from the Dead?</vt:lpstr>
      <vt:lpstr>The Importance of This Question</vt:lpstr>
      <vt:lpstr>The Question of Miracle</vt:lpstr>
      <vt:lpstr>Hume's Objections to Miracles</vt:lpstr>
      <vt:lpstr>Harnack's Objections to Miracles</vt:lpstr>
      <vt:lpstr>Bultmann's Objections to Miracles</vt:lpstr>
      <vt:lpstr>Historical Evidence  for the Resurrection</vt:lpstr>
      <vt:lpstr>Historical Evidence  for the Resurrection</vt:lpstr>
      <vt:lpstr>Alternatives: Fraud</vt:lpstr>
      <vt:lpstr>Alternatives: Coma</vt:lpstr>
      <vt:lpstr>Alternatives: Hallucination</vt:lpstr>
      <vt:lpstr>Conclusions</vt:lpstr>
      <vt:lpstr>Conclusions</vt:lpstr>
      <vt:lpstr>Conclusions</vt:lpstr>
      <vt:lpstr>Is There Life After Death?</vt:lpstr>
      <vt:lpstr>Introduction</vt:lpstr>
      <vt:lpstr>What the Bible Says</vt:lpstr>
      <vt:lpstr>What the Bible Says</vt:lpstr>
      <vt:lpstr>Different Kinds of Life</vt:lpstr>
      <vt:lpstr>Near-Death Experiences &amp; Such</vt:lpstr>
      <vt:lpstr>Who Is Doing the Wishful Thinking?</vt:lpstr>
      <vt:lpstr>Christians?</vt:lpstr>
      <vt:lpstr>Reincarnationists?</vt:lpstr>
      <vt:lpstr>Atheists?</vt:lpstr>
      <vt:lpstr>Conclusions</vt:lpstr>
      <vt:lpstr>How Can I Know God?</vt:lpstr>
      <vt:lpstr>Introduction</vt:lpstr>
      <vt:lpstr>God's Plan of Salvation</vt:lpstr>
      <vt:lpstr>God's Plan of Salvation</vt:lpstr>
      <vt:lpstr>Conclusion</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Russia Seminar Talks</dc:title>
  <dc:creator>rnewman</dc:creator>
  <cp:lastModifiedBy>Newman</cp:lastModifiedBy>
  <cp:revision>300</cp:revision>
  <dcterms:created xsi:type="dcterms:W3CDTF">2007-03-14T21:09:15Z</dcterms:created>
  <dcterms:modified xsi:type="dcterms:W3CDTF">2015-07-07T19:21:24Z</dcterms:modified>
</cp:coreProperties>
</file>