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A5B1EF-4C56-4717-80A9-8AD0B4A7F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29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AC34C-5F13-4217-914F-BADAFF349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49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AE564-8870-4522-AC63-5413276A1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27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7041A-9470-45F1-80E4-8E97A42B9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76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9AD62-0FFC-41CF-9FE8-A3C958E76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77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58D20-957E-4027-B3EB-4A6E1EEC5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68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8DA48-26D6-42CB-B9FD-3731E8843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71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3D762-41CC-4410-8444-38CD4C2C6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80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3EED0-33CF-4DDE-8E73-7019640AD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00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9A19-0AFD-4D72-87C5-3C851A1D3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29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F78E5-AD17-4542-BBC7-2BEA39ABE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6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1130E-C9F3-4507-A7C3-F8D2BC8F7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66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2C8FE7-F753-4CE5-B7B6-C9E846B24E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-parable-of-the-rich-fool"/>
          <p:cNvPicPr>
            <a:picLocks noChangeAspect="1" noChangeArrowheads="1"/>
          </p:cNvPicPr>
          <p:nvPr/>
        </p:nvPicPr>
        <p:blipFill>
          <a:blip r:embed="rId5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2457" r="2834" b="2234"/>
          <a:stretch>
            <a:fillRect/>
          </a:stretch>
        </p:blipFill>
        <p:spPr bwMode="auto">
          <a:xfrm>
            <a:off x="762000" y="458788"/>
            <a:ext cx="754221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altLang="en-US"/>
              <a:t>The Rich Fool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Luke 12:13-21</a:t>
            </a:r>
          </a:p>
          <a:p>
            <a:r>
              <a:rPr lang="en-US" altLang="en-US" i="1"/>
              <a:t>Robert C. Newman</a:t>
            </a:r>
          </a:p>
        </p:txBody>
      </p:sp>
      <p:pic>
        <p:nvPicPr>
          <p:cNvPr id="2" name="TheRichFool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" y="5410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2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JesDebat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7163"/>
            <a:ext cx="7200900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Jesus’ Teaching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Verse 21</a:t>
            </a:r>
          </a:p>
        </p:txBody>
      </p:sp>
    </p:spTree>
    <p:custDataLst>
      <p:tags r:id="rId1"/>
    </p:custDataLst>
  </p:cSld>
  <p:clrMapOvr>
    <a:masterClrMapping/>
  </p:clrMapOvr>
  <p:transition advTm="84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Jesus’ Teaching Here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is what happens to someone who stores up for himself but is not generous toward God. (21)</a:t>
            </a:r>
          </a:p>
          <a:p>
            <a:r>
              <a:rPr lang="en-US" altLang="en-US"/>
              <a:t>From before the parable (15)</a:t>
            </a:r>
          </a:p>
          <a:p>
            <a:pPr lvl="1"/>
            <a:r>
              <a:rPr lang="en-US" altLang="en-US"/>
              <a:t>Watch out for greed.</a:t>
            </a:r>
          </a:p>
          <a:p>
            <a:pPr lvl="1"/>
            <a:r>
              <a:rPr lang="en-US" altLang="en-US"/>
              <a:t>Life is not about possessions.</a:t>
            </a:r>
          </a:p>
        </p:txBody>
      </p:sp>
    </p:spTree>
    <p:custDataLst>
      <p:tags r:id="rId1"/>
    </p:custDataLst>
  </p:cSld>
  <p:clrMapOvr>
    <a:masterClrMapping/>
  </p:clrMapOvr>
  <p:transition advTm="33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richfool_fina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98500"/>
            <a:ext cx="72390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What Was Foolish?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68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was foolish about this fellow?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He spent all his life building up security (making preparations for retirement), but he never lived to enjoy it.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Wealth was apparently not nearly the security he thought it was.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He didn’t expect to die any time soon, so he hadn’t made any plans for this.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There is no indication he thought much about God or about others.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He apparently didn’t know what life was all about.</a:t>
            </a:r>
          </a:p>
        </p:txBody>
      </p:sp>
    </p:spTree>
    <p:custDataLst>
      <p:tags r:id="rId1"/>
    </p:custDataLst>
  </p:cSld>
  <p:clrMapOvr>
    <a:masterClrMapping/>
  </p:clrMapOvr>
  <p:transition advTm="460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life all about?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 I think much about God?</a:t>
            </a:r>
          </a:p>
          <a:p>
            <a:pPr lvl="1"/>
            <a:r>
              <a:rPr lang="en-US" altLang="en-US"/>
              <a:t>What do you suppose He wants me to do with my life?</a:t>
            </a:r>
          </a:p>
          <a:p>
            <a:pPr lvl="1"/>
            <a:r>
              <a:rPr lang="en-US" altLang="en-US"/>
              <a:t>What does Jesus say is the greatest commandment?</a:t>
            </a:r>
          </a:p>
          <a:p>
            <a:r>
              <a:rPr lang="en-US" altLang="en-US"/>
              <a:t>Do I think much about others?</a:t>
            </a:r>
          </a:p>
          <a:p>
            <a:pPr lvl="1"/>
            <a:r>
              <a:rPr lang="en-US" altLang="en-US"/>
              <a:t>What is the 2</a:t>
            </a:r>
            <a:r>
              <a:rPr lang="en-US" altLang="en-US" baseline="30000"/>
              <a:t>nd</a:t>
            </a:r>
            <a:r>
              <a:rPr lang="en-US" altLang="en-US"/>
              <a:t> greatest commandment?</a:t>
            </a:r>
          </a:p>
          <a:p>
            <a:pPr lvl="1"/>
            <a:r>
              <a:rPr lang="en-US" altLang="en-US"/>
              <a:t>What is the “Golden Rule”?</a:t>
            </a:r>
          </a:p>
        </p:txBody>
      </p:sp>
    </p:spTree>
    <p:custDataLst>
      <p:tags r:id="rId1"/>
    </p:custDataLst>
  </p:cSld>
  <p:clrMapOvr>
    <a:masterClrMapping/>
  </p:clrMapOvr>
  <p:transition advTm="588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life all about?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Westminster Shorter Catechism asks as its first question:</a:t>
            </a:r>
          </a:p>
          <a:p>
            <a:pPr lvl="1"/>
            <a:r>
              <a:rPr lang="en-US" altLang="en-US"/>
              <a:t>What is the chief end of man?</a:t>
            </a:r>
          </a:p>
          <a:p>
            <a:r>
              <a:rPr lang="en-US" altLang="en-US"/>
              <a:t>Its answer (which is thoroughly biblical):</a:t>
            </a:r>
          </a:p>
          <a:p>
            <a:pPr lvl="1"/>
            <a:r>
              <a:rPr lang="en-US" altLang="en-US"/>
              <a:t>To glorify God and to enjoy Him forever.</a:t>
            </a:r>
          </a:p>
          <a:p>
            <a:r>
              <a:rPr lang="en-US" altLang="en-US"/>
              <a:t>Am I a fool? A rich fool? A poor fool?</a:t>
            </a:r>
          </a:p>
          <a:p>
            <a:pPr lvl="1"/>
            <a:r>
              <a:rPr lang="en-US" altLang="en-US"/>
              <a:t>The fear of the Lord is the beginning of wisdom (Psalm 111:10).</a:t>
            </a:r>
          </a:p>
        </p:txBody>
      </p:sp>
    </p:spTree>
    <p:custDataLst>
      <p:tags r:id="rId1"/>
    </p:custDataLst>
  </p:cSld>
  <p:clrMapOvr>
    <a:masterClrMapping/>
  </p:clrMapOvr>
  <p:transition advTm="120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Are we fools?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must continually ask ourselves:</a:t>
            </a:r>
          </a:p>
          <a:p>
            <a:pPr lvl="1"/>
            <a:r>
              <a:rPr lang="en-US" altLang="en-US"/>
              <a:t>What am I living for?</a:t>
            </a:r>
          </a:p>
          <a:p>
            <a:r>
              <a:rPr lang="en-US" altLang="en-US"/>
              <a:t>Our society strongly encourages living for:</a:t>
            </a:r>
          </a:p>
          <a:p>
            <a:pPr lvl="1"/>
            <a:r>
              <a:rPr lang="en-US" altLang="en-US"/>
              <a:t>Pleasure </a:t>
            </a:r>
          </a:p>
          <a:p>
            <a:pPr lvl="1"/>
            <a:r>
              <a:rPr lang="en-US" altLang="en-US"/>
              <a:t>Wealth </a:t>
            </a:r>
          </a:p>
          <a:p>
            <a:pPr lvl="1"/>
            <a:r>
              <a:rPr lang="en-US" altLang="en-US"/>
              <a:t>Fame </a:t>
            </a:r>
          </a:p>
          <a:p>
            <a:pPr lvl="1"/>
            <a:r>
              <a:rPr lang="en-US" altLang="en-US"/>
              <a:t>Security</a:t>
            </a:r>
          </a:p>
        </p:txBody>
      </p:sp>
    </p:spTree>
    <p:custDataLst>
      <p:tags r:id="rId1"/>
    </p:custDataLst>
  </p:cSld>
  <p:clrMapOvr>
    <a:masterClrMapping/>
  </p:clrMapOvr>
  <p:transition advTm="306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Am I planning to die </a:t>
            </a:r>
            <a:br>
              <a:rPr lang="en-US" altLang="en-US" sz="4000"/>
            </a:br>
            <a:r>
              <a:rPr lang="en-US" altLang="en-US" sz="4000"/>
              <a:t>any time soon?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Getting to really know God is the best thing I can do with my life and the best preparation I can make for my death.</a:t>
            </a:r>
          </a:p>
          <a:p>
            <a:pPr>
              <a:lnSpc>
                <a:spcPct val="90000"/>
              </a:lnSpc>
            </a:pPr>
            <a:r>
              <a:rPr lang="en-US" altLang="en-US"/>
              <a:t>Jesus said: “I have come that they may have life, and have it to the full.” (Jn 10:10)</a:t>
            </a:r>
          </a:p>
          <a:p>
            <a:pPr>
              <a:lnSpc>
                <a:spcPct val="90000"/>
              </a:lnSpc>
            </a:pPr>
            <a:r>
              <a:rPr lang="en-US" altLang="en-US"/>
              <a:t>He also said: “This is eternal life, that they may know you, the only true God, and Jesus Christ, whom you have sent.” (Jn 17:3)</a:t>
            </a:r>
          </a:p>
        </p:txBody>
      </p:sp>
    </p:spTree>
    <p:custDataLst>
      <p:tags r:id="rId1"/>
    </p:custDataLst>
  </p:cSld>
  <p:clrMapOvr>
    <a:masterClrMapping/>
  </p:clrMapOvr>
  <p:transition advTm="48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Planning for death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 said: “I am the true and living way. No one comes to the Father except through me.” (Jn 14:6)</a:t>
            </a:r>
          </a:p>
          <a:p>
            <a:r>
              <a:rPr lang="en-US" altLang="en-US"/>
              <a:t>Jesus said: “Whoever hears my word and believes him who sent me has eternal life, and will not be condemned; he has crossed over from death to life.” (Jn 5:24)</a:t>
            </a:r>
          </a:p>
        </p:txBody>
      </p:sp>
    </p:spTree>
    <p:custDataLst>
      <p:tags r:id="rId1"/>
    </p:custDataLst>
  </p:cSld>
  <p:clrMapOvr>
    <a:masterClrMapping/>
  </p:clrMapOvr>
  <p:transition advTm="37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richfool_final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98500"/>
            <a:ext cx="72390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Don’t be a fool and die too soon.</a:t>
            </a:r>
          </a:p>
        </p:txBody>
      </p:sp>
    </p:spTree>
    <p:custDataLst>
      <p:tags r:id="rId1"/>
    </p:custDataLst>
  </p:cSld>
  <p:clrMapOvr>
    <a:masterClrMapping/>
  </p:clrMapOvr>
  <p:transition advTm="45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Rich Fool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This is an old story that is very relevant for today.</a:t>
            </a:r>
          </a:p>
          <a:p>
            <a:r>
              <a:rPr lang="en-US" altLang="en-US" sz="2800"/>
              <a:t>It is also a special type of parable, apparently found only in the Gospel of Luke.</a:t>
            </a:r>
          </a:p>
          <a:p>
            <a:r>
              <a:rPr lang="en-US" altLang="en-US" sz="2800"/>
              <a:t>We call these sorts of stories “sample” or “paradigm” parables, because they give a sample of the lesson they are teaching, rather than giving an earthly story with a heavenly meaning as the usual parable does.</a:t>
            </a:r>
          </a:p>
        </p:txBody>
      </p:sp>
    </p:spTree>
    <p:custDataLst>
      <p:tags r:id="rId1"/>
    </p:custDataLst>
  </p:cSld>
  <p:clrMapOvr>
    <a:masterClrMapping/>
  </p:clrMapOvr>
  <p:transition advTm="23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Luke 12:13-21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73152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13 (NIV) Someone in the crowd said to him, “Teacher, tell my brother to divide the inheritance with me.” </a:t>
            </a:r>
          </a:p>
          <a:p>
            <a:r>
              <a:rPr lang="en-US" altLang="en-US" sz="2400"/>
              <a:t>14 Jesus replied, “Man, who appointed me a judge or an arbiter between you?” </a:t>
            </a:r>
          </a:p>
          <a:p>
            <a:r>
              <a:rPr lang="en-US" altLang="en-US" sz="2400"/>
              <a:t>15 Then he said to them, “Watch out! Be on your guard against all kinds of greed; a man's life does not consist in the abundance of his possessions.” </a:t>
            </a:r>
          </a:p>
          <a:p>
            <a:r>
              <a:rPr lang="en-US" altLang="en-US" sz="2400"/>
              <a:t>16 And he told them this parable: “The ground of a certain rich man produced a good crop. </a:t>
            </a:r>
          </a:p>
          <a:p>
            <a:r>
              <a:rPr lang="en-US" altLang="en-US" sz="2400"/>
              <a:t>17 He thought to himself, ‘What shall I do? I have no place to store my crops.’ </a:t>
            </a:r>
          </a:p>
        </p:txBody>
      </p:sp>
    </p:spTree>
    <p:custDataLst>
      <p:tags r:id="rId1"/>
    </p:custDataLst>
  </p:cSld>
  <p:clrMapOvr>
    <a:masterClrMapping/>
  </p:clrMapOvr>
  <p:transition advTm="317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Luke 12:13-21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14400" y="1828800"/>
            <a:ext cx="73152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18 “Then he said, ‘This is what I'll do. I will tear down my barns and build bigger ones, and there I will store all my grain and my goods. </a:t>
            </a:r>
          </a:p>
          <a:p>
            <a:r>
              <a:rPr lang="en-US" altLang="en-US" sz="2400"/>
              <a:t>19 And I'll say to myself, “You have plenty of good things laid up for many years. Take life easy; eat, drink and be merry.”’ </a:t>
            </a:r>
          </a:p>
          <a:p>
            <a:r>
              <a:rPr lang="en-US" altLang="en-US" sz="2400"/>
              <a:t>20 But God said to him, ‘You fool! This very night your life will be demanded from you. Then who will get what you have prepared for yourself?’ </a:t>
            </a:r>
          </a:p>
          <a:p>
            <a:r>
              <a:rPr lang="en-US" altLang="en-US" sz="2400"/>
              <a:t>21 This is how it will be with anyone who stores up things for himself but is not rich toward God.” </a:t>
            </a:r>
          </a:p>
        </p:txBody>
      </p:sp>
    </p:spTree>
    <p:custDataLst>
      <p:tags r:id="rId1"/>
    </p:custDataLst>
  </p:cSld>
  <p:clrMapOvr>
    <a:masterClrMapping/>
  </p:clrMapOvr>
  <p:transition advTm="330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JesTeach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5263"/>
            <a:ext cx="84963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Occasion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Verses 13-15</a:t>
            </a:r>
          </a:p>
        </p:txBody>
      </p:sp>
    </p:spTree>
    <p:custDataLst>
      <p:tags r:id="rId1"/>
    </p:custDataLst>
  </p:cSld>
  <p:clrMapOvr>
    <a:masterClrMapping/>
  </p:clrMapOvr>
  <p:transition advTm="7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Occasion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Jesus, while speaking to a crowd, is interrupted by a request that he intervene in a family inheritance dispute. (13)</a:t>
            </a:r>
          </a:p>
          <a:p>
            <a:r>
              <a:rPr lang="en-US" altLang="en-US"/>
              <a:t>He refuses to get involved (14-15)</a:t>
            </a:r>
          </a:p>
          <a:p>
            <a:pPr lvl="1"/>
            <a:r>
              <a:rPr lang="en-US" altLang="en-US"/>
              <a:t>Who made me a judge or arbitrator?</a:t>
            </a:r>
          </a:p>
          <a:p>
            <a:pPr lvl="1"/>
            <a:r>
              <a:rPr lang="en-US" altLang="en-US"/>
              <a:t>Beware of greed.</a:t>
            </a:r>
          </a:p>
          <a:p>
            <a:pPr lvl="1"/>
            <a:r>
              <a:rPr lang="en-US" altLang="en-US"/>
              <a:t>Life is not about possessions.</a:t>
            </a:r>
          </a:p>
          <a:p>
            <a:r>
              <a:rPr lang="en-US" altLang="en-US"/>
              <a:t>He then tells the audience this parable:</a:t>
            </a:r>
          </a:p>
        </p:txBody>
      </p:sp>
    </p:spTree>
    <p:custDataLst>
      <p:tags r:id="rId1"/>
    </p:custDataLst>
  </p:cSld>
  <p:clrMapOvr>
    <a:masterClrMapping/>
  </p:clrMapOvr>
  <p:transition advTm="35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112%20-%20The%20Parable%20Of%20The%20Rich%20Fool"/>
          <p:cNvPicPr>
            <a:picLocks noChangeAspect="1" noChangeArrowheads="1"/>
          </p:cNvPicPr>
          <p:nvPr/>
        </p:nvPicPr>
        <p:blipFill>
          <a:blip r:embed="rId3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8813"/>
            <a:ext cx="6629400" cy="54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Parable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Verses 16-20</a:t>
            </a:r>
          </a:p>
        </p:txBody>
      </p:sp>
    </p:spTree>
    <p:custDataLst>
      <p:tags r:id="rId1"/>
    </p:custDataLst>
  </p:cSld>
  <p:clrMapOvr>
    <a:masterClrMapping/>
  </p:clrMapOvr>
  <p:transition advTm="14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Rich Man’s Dilemma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rich landowner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He has a great harvest.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He doesn’t have enough space in his storerooms.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His scheme: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Tear down the old barns (don’t waste valuable space)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Build bigger barns (solve the storage problem)</a:t>
            </a:r>
          </a:p>
        </p:txBody>
      </p:sp>
    </p:spTree>
    <p:custDataLst>
      <p:tags r:id="rId1"/>
    </p:custDataLst>
  </p:cSld>
  <p:clrMapOvr>
    <a:masterClrMapping/>
  </p:clrMapOvr>
  <p:transition advTm="30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Rich Man’s </a:t>
            </a:r>
            <a:br>
              <a:rPr lang="en-US" altLang="en-US" sz="4000"/>
            </a:br>
            <a:r>
              <a:rPr lang="en-US" altLang="en-US" sz="4000"/>
              <a:t>Misplaced Confidence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His confidence (19)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 have much wealth for many years.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Now I have real security.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Take it easy.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Eat, drink, be merry!</a:t>
            </a:r>
          </a:p>
          <a:p>
            <a:pPr>
              <a:lnSpc>
                <a:spcPct val="90000"/>
              </a:lnSpc>
            </a:pPr>
            <a:r>
              <a:rPr lang="en-US" altLang="en-US"/>
              <a:t>God’s response (20)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You are a fool.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You don’t have many years; you die tonight!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Now who will enjoy your wealth?</a:t>
            </a:r>
          </a:p>
        </p:txBody>
      </p:sp>
    </p:spTree>
    <p:custDataLst>
      <p:tags r:id="rId1"/>
    </p:custDataLst>
  </p:cSld>
  <p:clrMapOvr>
    <a:masterClrMapping/>
  </p:clrMapOvr>
  <p:transition advTm="394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6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8.1|10.9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0|4.9|6.2|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3|10.4|12.6|5.2|6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1.7|13.7|3.2|39.3|17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0.7|3.2|8.4|1.5|1.8|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7.9|15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8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5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9.8|2.5|10|2.2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3.6|6.5|2.6|7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2|2.5|8.4|1.4|4.9|2.5|2.9|2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955</Words>
  <Application>Microsoft Office PowerPoint</Application>
  <PresentationFormat>On-screen Show (4:3)</PresentationFormat>
  <Paragraphs>91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The Rich Fool</vt:lpstr>
      <vt:lpstr>The Rich Fool</vt:lpstr>
      <vt:lpstr>Luke 12:13-21</vt:lpstr>
      <vt:lpstr>Luke 12:13-21</vt:lpstr>
      <vt:lpstr>The Occasion</vt:lpstr>
      <vt:lpstr>The Occasion</vt:lpstr>
      <vt:lpstr>The Parable</vt:lpstr>
      <vt:lpstr>The Rich Man’s Dilemma</vt:lpstr>
      <vt:lpstr>The Rich Man’s  Misplaced Confidence</vt:lpstr>
      <vt:lpstr>Jesus’ Teaching</vt:lpstr>
      <vt:lpstr>Jesus’ Teaching Here</vt:lpstr>
      <vt:lpstr>What Was Foolish?</vt:lpstr>
      <vt:lpstr>What was foolish about this fellow?</vt:lpstr>
      <vt:lpstr>What is life all about?</vt:lpstr>
      <vt:lpstr>What is life all about?</vt:lpstr>
      <vt:lpstr>Are we fools?</vt:lpstr>
      <vt:lpstr>Am I planning to die  any time soon?</vt:lpstr>
      <vt:lpstr>Planning for death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Rich Fool</dc:title>
  <dc:creator>rnewman</dc:creator>
  <cp:lastModifiedBy>Newman</cp:lastModifiedBy>
  <cp:revision>55</cp:revision>
  <dcterms:created xsi:type="dcterms:W3CDTF">2010-09-23T00:11:25Z</dcterms:created>
  <dcterms:modified xsi:type="dcterms:W3CDTF">2015-07-09T14:51:39Z</dcterms:modified>
</cp:coreProperties>
</file>