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256" r:id="rId2"/>
    <p:sldId id="257" r:id="rId3"/>
    <p:sldId id="258" r:id="rId4"/>
    <p:sldId id="260" r:id="rId5"/>
    <p:sldId id="261" r:id="rId6"/>
    <p:sldId id="262" r:id="rId7"/>
    <p:sldId id="263" r:id="rId8"/>
    <p:sldId id="264" r:id="rId9"/>
    <p:sldId id="265" r:id="rId10"/>
    <p:sldId id="259"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95" r:id="rId30"/>
    <p:sldId id="284" r:id="rId31"/>
    <p:sldId id="285" r:id="rId32"/>
    <p:sldId id="286" r:id="rId33"/>
    <p:sldId id="287" r:id="rId34"/>
    <p:sldId id="288" r:id="rId35"/>
    <p:sldId id="289" r:id="rId36"/>
    <p:sldId id="290" r:id="rId37"/>
    <p:sldId id="291" r:id="rId38"/>
    <p:sldId id="292" r:id="rId39"/>
    <p:sldId id="293" r:id="rId40"/>
    <p:sldId id="294" r:id="rId41"/>
    <p:sldId id="296"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708" autoAdjust="0"/>
  </p:normalViewPr>
  <p:slideViewPr>
    <p:cSldViewPr>
      <p:cViewPr varScale="1">
        <p:scale>
          <a:sx n="111" d="100"/>
          <a:sy n="111" d="100"/>
        </p:scale>
        <p:origin x="-157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2438400"/>
            <a:ext cx="9009063" cy="1052513"/>
            <a:chOff x="0" y="1536"/>
            <a:chExt cx="5675" cy="663"/>
          </a:xfrm>
        </p:grpSpPr>
        <p:grpSp>
          <p:nvGrpSpPr>
            <p:cNvPr id="70659" name="Group 3"/>
            <p:cNvGrpSpPr>
              <a:grpSpLocks/>
            </p:cNvGrpSpPr>
            <p:nvPr/>
          </p:nvGrpSpPr>
          <p:grpSpPr bwMode="auto">
            <a:xfrm>
              <a:off x="183" y="1604"/>
              <a:ext cx="448" cy="299"/>
              <a:chOff x="720" y="336"/>
              <a:chExt cx="624" cy="432"/>
            </a:xfrm>
          </p:grpSpPr>
          <p:sp>
            <p:nvSpPr>
              <p:cNvPr id="70660"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2" name="Group 6"/>
            <p:cNvGrpSpPr>
              <a:grpSpLocks/>
            </p:cNvGrpSpPr>
            <p:nvPr/>
          </p:nvGrpSpPr>
          <p:grpSpPr bwMode="auto">
            <a:xfrm>
              <a:off x="261" y="1870"/>
              <a:ext cx="465" cy="299"/>
              <a:chOff x="912" y="2640"/>
              <a:chExt cx="672" cy="432"/>
            </a:xfrm>
          </p:grpSpPr>
          <p:sp>
            <p:nvSpPr>
              <p:cNvPr id="70663"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66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6"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668" name="Rectangle 12"/>
          <p:cNvSpPr>
            <a:spLocks noGrp="1" noChangeArrowheads="1"/>
          </p:cNvSpPr>
          <p:nvPr>
            <p:ph type="ctrTitle"/>
          </p:nvPr>
        </p:nvSpPr>
        <p:spPr>
          <a:xfrm>
            <a:off x="990600" y="1676400"/>
            <a:ext cx="7772400" cy="1462088"/>
          </a:xfrm>
        </p:spPr>
        <p:txBody>
          <a:bodyPr/>
          <a:lstStyle>
            <a:lvl1pPr>
              <a:defRPr/>
            </a:lvl1pPr>
          </a:lstStyle>
          <a:p>
            <a:pPr lvl="0"/>
            <a:r>
              <a:rPr lang="en-US" altLang="en-US" noProof="0" smtClean="0"/>
              <a:t>Click to edit Master title style</a:t>
            </a:r>
          </a:p>
        </p:txBody>
      </p:sp>
      <p:sp>
        <p:nvSpPr>
          <p:cNvPr id="7066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7067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7067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7067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E437A35E-81EA-481E-868D-A5E20F5F5E1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C5E497-59AC-4938-A087-2E75A8E4A9A8}" type="slidenum">
              <a:rPr lang="en-US" altLang="en-US"/>
              <a:pPr/>
              <a:t>‹#›</a:t>
            </a:fld>
            <a:endParaRPr lang="en-US" altLang="en-US"/>
          </a:p>
        </p:txBody>
      </p:sp>
    </p:spTree>
    <p:extLst>
      <p:ext uri="{BB962C8B-B14F-4D97-AF65-F5344CB8AC3E}">
        <p14:creationId xmlns:p14="http://schemas.microsoft.com/office/powerpoint/2010/main" val="213702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4AAE798-2760-4E1D-9E7C-866D675BA7F9}" type="slidenum">
              <a:rPr lang="en-US" altLang="en-US"/>
              <a:pPr/>
              <a:t>‹#›</a:t>
            </a:fld>
            <a:endParaRPr lang="en-US" altLang="en-US"/>
          </a:p>
        </p:txBody>
      </p:sp>
    </p:spTree>
    <p:extLst>
      <p:ext uri="{BB962C8B-B14F-4D97-AF65-F5344CB8AC3E}">
        <p14:creationId xmlns:p14="http://schemas.microsoft.com/office/powerpoint/2010/main" val="356102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0CECFD-6A52-4654-B738-3A901AC6F741}" type="slidenum">
              <a:rPr lang="en-US" altLang="en-US"/>
              <a:pPr/>
              <a:t>‹#›</a:t>
            </a:fld>
            <a:endParaRPr lang="en-US" altLang="en-US"/>
          </a:p>
        </p:txBody>
      </p:sp>
    </p:spTree>
    <p:extLst>
      <p:ext uri="{BB962C8B-B14F-4D97-AF65-F5344CB8AC3E}">
        <p14:creationId xmlns:p14="http://schemas.microsoft.com/office/powerpoint/2010/main" val="321249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1844221-A424-4208-A6DA-12969F34145C}" type="slidenum">
              <a:rPr lang="en-US" altLang="en-US"/>
              <a:pPr/>
              <a:t>‹#›</a:t>
            </a:fld>
            <a:endParaRPr lang="en-US" altLang="en-US"/>
          </a:p>
        </p:txBody>
      </p:sp>
    </p:spTree>
    <p:extLst>
      <p:ext uri="{BB962C8B-B14F-4D97-AF65-F5344CB8AC3E}">
        <p14:creationId xmlns:p14="http://schemas.microsoft.com/office/powerpoint/2010/main" val="320451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EA6183D-2144-45EF-BF66-F37F7D5E942B}" type="slidenum">
              <a:rPr lang="en-US" altLang="en-US"/>
              <a:pPr/>
              <a:t>‹#›</a:t>
            </a:fld>
            <a:endParaRPr lang="en-US" altLang="en-US"/>
          </a:p>
        </p:txBody>
      </p:sp>
    </p:spTree>
    <p:extLst>
      <p:ext uri="{BB962C8B-B14F-4D97-AF65-F5344CB8AC3E}">
        <p14:creationId xmlns:p14="http://schemas.microsoft.com/office/powerpoint/2010/main" val="83241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F5A60B1-1744-4930-8EB4-B0CF099C34F1}" type="slidenum">
              <a:rPr lang="en-US" altLang="en-US"/>
              <a:pPr/>
              <a:t>‹#›</a:t>
            </a:fld>
            <a:endParaRPr lang="en-US" altLang="en-US"/>
          </a:p>
        </p:txBody>
      </p:sp>
    </p:spTree>
    <p:extLst>
      <p:ext uri="{BB962C8B-B14F-4D97-AF65-F5344CB8AC3E}">
        <p14:creationId xmlns:p14="http://schemas.microsoft.com/office/powerpoint/2010/main" val="293880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03DBD87-D4C2-4148-8A39-83E902572E82}" type="slidenum">
              <a:rPr lang="en-US" altLang="en-US"/>
              <a:pPr/>
              <a:t>‹#›</a:t>
            </a:fld>
            <a:endParaRPr lang="en-US" altLang="en-US"/>
          </a:p>
        </p:txBody>
      </p:sp>
    </p:spTree>
    <p:extLst>
      <p:ext uri="{BB962C8B-B14F-4D97-AF65-F5344CB8AC3E}">
        <p14:creationId xmlns:p14="http://schemas.microsoft.com/office/powerpoint/2010/main" val="239689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CD09F1E-FB6B-4363-B968-FDF7931D5F65}" type="slidenum">
              <a:rPr lang="en-US" altLang="en-US"/>
              <a:pPr/>
              <a:t>‹#›</a:t>
            </a:fld>
            <a:endParaRPr lang="en-US" altLang="en-US"/>
          </a:p>
        </p:txBody>
      </p:sp>
    </p:spTree>
    <p:extLst>
      <p:ext uri="{BB962C8B-B14F-4D97-AF65-F5344CB8AC3E}">
        <p14:creationId xmlns:p14="http://schemas.microsoft.com/office/powerpoint/2010/main" val="2604398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9E971F9-C80E-4F77-8BE8-3D352F1364FF}" type="slidenum">
              <a:rPr lang="en-US" altLang="en-US"/>
              <a:pPr/>
              <a:t>‹#›</a:t>
            </a:fld>
            <a:endParaRPr lang="en-US" altLang="en-US"/>
          </a:p>
        </p:txBody>
      </p:sp>
    </p:spTree>
    <p:extLst>
      <p:ext uri="{BB962C8B-B14F-4D97-AF65-F5344CB8AC3E}">
        <p14:creationId xmlns:p14="http://schemas.microsoft.com/office/powerpoint/2010/main" val="1539512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0D11AA2-71DB-4C4F-8476-1128D3A54D4E}" type="slidenum">
              <a:rPr lang="en-US" altLang="en-US"/>
              <a:pPr/>
              <a:t>‹#›</a:t>
            </a:fld>
            <a:endParaRPr lang="en-US" altLang="en-US"/>
          </a:p>
        </p:txBody>
      </p:sp>
    </p:spTree>
    <p:extLst>
      <p:ext uri="{BB962C8B-B14F-4D97-AF65-F5344CB8AC3E}">
        <p14:creationId xmlns:p14="http://schemas.microsoft.com/office/powerpoint/2010/main" val="135382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6963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6963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6963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6963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6963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6964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69641"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964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9643"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endParaRPr lang="en-US" altLang="en-US"/>
          </a:p>
        </p:txBody>
      </p:sp>
      <p:sp>
        <p:nvSpPr>
          <p:cNvPr id="69644"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altLang="en-US"/>
          </a:p>
        </p:txBody>
      </p:sp>
      <p:sp>
        <p:nvSpPr>
          <p:cNvPr id="69645"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fld id="{948F59BB-0079-4CDE-A19F-98E27F201FB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p:txBody>
          <a:bodyPr/>
          <a:lstStyle/>
          <a:p>
            <a:r>
              <a:rPr lang="en-US" altLang="en-US" dirty="0" smtClean="0"/>
              <a:t>Revelation</a:t>
            </a:r>
            <a:r>
              <a:rPr lang="en-US" altLang="en-US" smtClean="0"/>
              <a:t>: Introductory</a:t>
            </a:r>
            <a:endParaRPr lang="en-US" altLang="en-US"/>
          </a:p>
        </p:txBody>
      </p:sp>
      <p:sp>
        <p:nvSpPr>
          <p:cNvPr id="25603" name="Rectangle 3"/>
          <p:cNvSpPr>
            <a:spLocks noGrp="1" noChangeArrowheads="1"/>
          </p:cNvSpPr>
          <p:nvPr>
            <p:ph type="subTitle" idx="1"/>
          </p:nvPr>
        </p:nvSpPr>
        <p:spPr/>
        <p:txBody>
          <a:bodyPr/>
          <a:lstStyle/>
          <a:p>
            <a:r>
              <a:rPr lang="en-US" altLang="en-US"/>
              <a:t>Robert C. Newman</a:t>
            </a:r>
          </a:p>
        </p:txBody>
      </p:sp>
      <p:pic>
        <p:nvPicPr>
          <p:cNvPr id="3" name="RevelationIntro.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33400" y="5791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928"/>
    </mc:Choice>
    <mc:Fallback xmlns="">
      <p:transition spd="slow" advTm="4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p:cTn id="11" dur="500" fill="hold"/>
                                        <p:tgtEl>
                                          <p:spTgt spid="25602"/>
                                        </p:tgtEl>
                                        <p:attrNameLst>
                                          <p:attrName>ppt_w</p:attrName>
                                        </p:attrNameLst>
                                      </p:cBhvr>
                                      <p:tavLst>
                                        <p:tav tm="0">
                                          <p:val>
                                            <p:fltVal val="0"/>
                                          </p:val>
                                        </p:tav>
                                        <p:tav tm="100000">
                                          <p:val>
                                            <p:strVal val="#ppt_w"/>
                                          </p:val>
                                        </p:tav>
                                      </p:tavLst>
                                    </p:anim>
                                    <p:anim calcmode="lin" valueType="num">
                                      <p:cBhvr>
                                        <p:cTn id="12" dur="500" fill="hold"/>
                                        <p:tgtEl>
                                          <p:spTgt spid="2560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5603">
                                            <p:txEl>
                                              <p:pRg st="0" end="0"/>
                                            </p:txEl>
                                          </p:spTgt>
                                        </p:tgtEl>
                                        <p:attrNameLst>
                                          <p:attrName>style.visibility</p:attrName>
                                        </p:attrNameLst>
                                      </p:cBhvr>
                                      <p:to>
                                        <p:strVal val="visible"/>
                                      </p:to>
                                    </p:set>
                                    <p:animEffect transition="in" filter="checkerboard(across)">
                                      <p:cBhvr>
                                        <p:cTn id="17" dur="5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3"/>
                </p:tgtEl>
              </p:cMediaNode>
            </p:audio>
          </p:childTnLst>
        </p:cTn>
      </p:par>
    </p:tnLst>
    <p:bldLst>
      <p:bldP spid="25602" grpId="0" autoUpdateAnimBg="0"/>
      <p:bldP spid="25603" grpId="0" build="p" autoUpdateAnimBg="0"/>
    </p:bldLst>
  </p:timing>
  <p:extLst>
    <p:ext uri="{E180D4A7-C9FB-4DFB-919C-405C955672EB}">
      <p14:showEvtLst xmlns:p14="http://schemas.microsoft.com/office/powerpoint/2010/main">
        <p14:playEvt time="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Opposition to </a:t>
            </a:r>
            <a:br>
              <a:rPr lang="en-US" altLang="en-US"/>
            </a:br>
            <a:r>
              <a:rPr lang="en-US" altLang="en-US"/>
              <a:t>the Traditional View</a:t>
            </a:r>
          </a:p>
        </p:txBody>
      </p:sp>
      <p:sp>
        <p:nvSpPr>
          <p:cNvPr id="28675" name="Rectangle 3"/>
          <p:cNvSpPr>
            <a:spLocks noGrp="1" noChangeArrowheads="1"/>
          </p:cNvSpPr>
          <p:nvPr>
            <p:ph type="body" idx="1"/>
          </p:nvPr>
        </p:nvSpPr>
        <p:spPr/>
        <p:txBody>
          <a:bodyPr/>
          <a:lstStyle/>
          <a:p>
            <a:pPr>
              <a:lnSpc>
                <a:spcPct val="90000"/>
              </a:lnSpc>
            </a:pPr>
            <a:r>
              <a:rPr lang="en-US" altLang="en-US"/>
              <a:t>Usually someone else named John:</a:t>
            </a:r>
          </a:p>
          <a:p>
            <a:pPr lvl="1">
              <a:lnSpc>
                <a:spcPct val="90000"/>
              </a:lnSpc>
            </a:pPr>
            <a:r>
              <a:rPr lang="en-US" altLang="en-US"/>
              <a:t>Eusebius – John the Elder</a:t>
            </a:r>
          </a:p>
          <a:p>
            <a:pPr lvl="1">
              <a:lnSpc>
                <a:spcPct val="90000"/>
              </a:lnSpc>
            </a:pPr>
            <a:r>
              <a:rPr lang="en-US" altLang="en-US"/>
              <a:t>More recently – John Mark</a:t>
            </a:r>
          </a:p>
          <a:p>
            <a:pPr lvl="1">
              <a:lnSpc>
                <a:spcPct val="90000"/>
              </a:lnSpc>
            </a:pPr>
            <a:r>
              <a:rPr lang="en-US" altLang="en-US"/>
              <a:t>Anchor Bible – John the Baptist’s circle</a:t>
            </a:r>
          </a:p>
          <a:p>
            <a:pPr lvl="1">
              <a:lnSpc>
                <a:spcPct val="90000"/>
              </a:lnSpc>
            </a:pPr>
            <a:r>
              <a:rPr lang="en-US" altLang="en-US"/>
              <a:t>Dionysius – Cerinthus</a:t>
            </a:r>
          </a:p>
          <a:p>
            <a:pPr>
              <a:lnSpc>
                <a:spcPct val="90000"/>
              </a:lnSpc>
            </a:pPr>
            <a:r>
              <a:rPr lang="en-US" altLang="en-US"/>
              <a:t>Ancient opponents of Johannine authorship:</a:t>
            </a:r>
          </a:p>
          <a:p>
            <a:pPr lvl="1">
              <a:lnSpc>
                <a:spcPct val="90000"/>
              </a:lnSpc>
            </a:pPr>
            <a:r>
              <a:rPr lang="en-US" altLang="en-US"/>
              <a:t>Dionysius of Alexandria (231-264)</a:t>
            </a:r>
          </a:p>
          <a:p>
            <a:pPr lvl="1">
              <a:lnSpc>
                <a:spcPct val="90000"/>
              </a:lnSpc>
            </a:pPr>
            <a:r>
              <a:rPr lang="en-US" altLang="en-US"/>
              <a:t>Eusebius (c270-340)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233"/>
    </mc:Choice>
    <mc:Fallback xmlns="">
      <p:transition spd="slow" advTm="5923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 calcmode="lin" valueType="num">
                                      <p:cBhvr additive="base">
                                        <p:cTn id="37" dur="500" fill="hold"/>
                                        <p:tgtEl>
                                          <p:spTgt spid="286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86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8675">
                                            <p:txEl>
                                              <p:pRg st="6" end="6"/>
                                            </p:txEl>
                                          </p:spTgt>
                                        </p:tgtEl>
                                        <p:attrNameLst>
                                          <p:attrName>style.visibility</p:attrName>
                                        </p:attrNameLst>
                                      </p:cBhvr>
                                      <p:to>
                                        <p:strVal val="visible"/>
                                      </p:to>
                                    </p:set>
                                    <p:anim calcmode="lin" valueType="num">
                                      <p:cBhvr additive="base">
                                        <p:cTn id="43"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867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8675">
                                            <p:txEl>
                                              <p:pRg st="7" end="7"/>
                                            </p:txEl>
                                          </p:spTgt>
                                        </p:tgtEl>
                                        <p:attrNameLst>
                                          <p:attrName>style.visibility</p:attrName>
                                        </p:attrNameLst>
                                      </p:cBhvr>
                                      <p:to>
                                        <p:strVal val="visible"/>
                                      </p:to>
                                    </p:set>
                                    <p:anim calcmode="lin" valueType="num">
                                      <p:cBhvr additive="base">
                                        <p:cTn id="49" dur="500" fill="hold"/>
                                        <p:tgtEl>
                                          <p:spTgt spid="2867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867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Dionysius (c250)</a:t>
            </a:r>
          </a:p>
        </p:txBody>
      </p:sp>
      <p:sp>
        <p:nvSpPr>
          <p:cNvPr id="35843" name="Text Box 3"/>
          <p:cNvSpPr txBox="1">
            <a:spLocks noChangeArrowheads="1"/>
          </p:cNvSpPr>
          <p:nvPr/>
        </p:nvSpPr>
        <p:spPr bwMode="auto">
          <a:xfrm>
            <a:off x="609600" y="2514600"/>
            <a:ext cx="7924800"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i="1">
                <a:latin typeface="Times New Roman" pitchFamily="18" charset="0"/>
                <a:cs typeface="Times New Roman" pitchFamily="18" charset="0"/>
              </a:rPr>
              <a:t>But it is highly probable that Cerinthus, the same that established the heresy that bears his name, designedly affixed the name [of John] to his own forgery.  For one of the doctrines that he taught was that Christ would have an earthly kingdom.</a:t>
            </a:r>
            <a:endParaRPr lang="en-US" altLang="en-US" sz="2800">
              <a:latin typeface="Courier" charset="0"/>
              <a:cs typeface="Times New Roman" pitchFamily="18" charset="0"/>
            </a:endParaRPr>
          </a:p>
          <a:p>
            <a:pPr algn="r" eaLnBrk="1" hangingPunct="1">
              <a:spcBef>
                <a:spcPct val="50000"/>
              </a:spcBef>
            </a:pPr>
            <a:r>
              <a:rPr lang="en-US" altLang="en-US" sz="2800" i="1">
                <a:latin typeface="Times New Roman" pitchFamily="18" charset="0"/>
                <a:cs typeface="Times New Roman" pitchFamily="18" charset="0"/>
              </a:rPr>
              <a:t>On Promises</a:t>
            </a:r>
            <a:r>
              <a:rPr lang="en-US" altLang="en-US" sz="2800">
                <a:latin typeface="Times New Roman" pitchFamily="18" charset="0"/>
                <a:cs typeface="Times New Roman" pitchFamily="18" charset="0"/>
              </a:rPr>
              <a:t> 2; cited in </a:t>
            </a:r>
            <a:endParaRPr lang="en-US" altLang="en-US" sz="2800">
              <a:latin typeface="Courier" charset="0"/>
              <a:cs typeface="Times New Roman" pitchFamily="18" charset="0"/>
            </a:endParaRPr>
          </a:p>
          <a:p>
            <a:pPr algn="r" eaLnBrk="1" hangingPunct="1">
              <a:spcBef>
                <a:spcPct val="50000"/>
              </a:spcBef>
            </a:pPr>
            <a:r>
              <a:rPr lang="en-US" altLang="en-US" sz="2800">
                <a:latin typeface="Times New Roman" pitchFamily="18" charset="0"/>
                <a:cs typeface="Times New Roman" pitchFamily="18" charset="0"/>
              </a:rPr>
              <a:t>Eusebius, </a:t>
            </a:r>
            <a:r>
              <a:rPr lang="en-US" altLang="en-US" sz="2800" i="1">
                <a:latin typeface="Times New Roman" pitchFamily="18" charset="0"/>
                <a:cs typeface="Times New Roman" pitchFamily="18" charset="0"/>
              </a:rPr>
              <a:t>Ch History</a:t>
            </a:r>
            <a:r>
              <a:rPr lang="en-US" altLang="en-US" sz="2800">
                <a:latin typeface="Times New Roman" pitchFamily="18" charset="0"/>
                <a:cs typeface="Times New Roman" pitchFamily="18" charset="0"/>
              </a:rPr>
              <a:t> 3.28</a:t>
            </a:r>
            <a:endParaRPr lang="en-US" altLang="en-US" sz="2800">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940"/>
    </mc:Choice>
    <mc:Fallback xmlns="">
      <p:transition spd="slow" advTm="5194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heckerboard(across)">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Eusebius (c325)</a:t>
            </a:r>
          </a:p>
        </p:txBody>
      </p:sp>
      <p:sp>
        <p:nvSpPr>
          <p:cNvPr id="36867" name="Text Box 3"/>
          <p:cNvSpPr txBox="1">
            <a:spLocks noChangeArrowheads="1"/>
          </p:cNvSpPr>
          <p:nvPr/>
        </p:nvSpPr>
        <p:spPr bwMode="auto">
          <a:xfrm>
            <a:off x="1066800" y="2438400"/>
            <a:ext cx="70104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i="1">
                <a:latin typeface="Times New Roman" pitchFamily="18" charset="0"/>
                <a:cs typeface="Times New Roman" pitchFamily="18" charset="0"/>
              </a:rPr>
              <a:t>For it is probable that the second [John the Elder], if it be not allowed that it was the first [John the Apostle], saw the revelation ascribed to John.</a:t>
            </a:r>
            <a:endParaRPr lang="en-US" altLang="en-US" sz="2800">
              <a:latin typeface="Courier" charset="0"/>
              <a:cs typeface="Times New Roman" pitchFamily="18" charset="0"/>
            </a:endParaRPr>
          </a:p>
          <a:p>
            <a:pPr eaLnBrk="1" hangingPunct="1">
              <a:spcBef>
                <a:spcPct val="50000"/>
              </a:spcBef>
            </a:pPr>
            <a:r>
              <a:rPr lang="en-US" altLang="en-US" sz="2800" i="1">
                <a:latin typeface="Times New Roman" pitchFamily="18" charset="0"/>
                <a:cs typeface="Times New Roman" pitchFamily="18" charset="0"/>
              </a:rPr>
              <a:t>Church History</a:t>
            </a:r>
            <a:r>
              <a:rPr lang="en-US" altLang="en-US" sz="2800">
                <a:latin typeface="Times New Roman" pitchFamily="18" charset="0"/>
                <a:cs typeface="Times New Roman" pitchFamily="18" charset="0"/>
              </a:rPr>
              <a:t> 3.39</a:t>
            </a:r>
            <a:endParaRPr lang="en-US" altLang="en-US" sz="2800">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117"/>
    </mc:Choice>
    <mc:Fallback xmlns="">
      <p:transition spd="slow" advTm="2511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checkerboard(across)">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Arguments against John</a:t>
            </a:r>
          </a:p>
        </p:txBody>
      </p:sp>
      <p:sp>
        <p:nvSpPr>
          <p:cNvPr id="37891" name="Rectangle 3"/>
          <p:cNvSpPr>
            <a:spLocks noGrp="1" noChangeArrowheads="1"/>
          </p:cNvSpPr>
          <p:nvPr>
            <p:ph type="body" idx="1"/>
          </p:nvPr>
        </p:nvSpPr>
        <p:spPr/>
        <p:txBody>
          <a:bodyPr/>
          <a:lstStyle/>
          <a:p>
            <a:pPr>
              <a:lnSpc>
                <a:spcPct val="90000"/>
              </a:lnSpc>
            </a:pPr>
            <a:r>
              <a:rPr lang="en-US" altLang="en-US"/>
              <a:t>Style not like John’s Gospel &amp; Epistles</a:t>
            </a:r>
          </a:p>
          <a:p>
            <a:pPr lvl="1">
              <a:lnSpc>
                <a:spcPct val="90000"/>
              </a:lnSpc>
            </a:pPr>
            <a:r>
              <a:rPr lang="en-US" altLang="en-US"/>
              <a:t>Has many peculiar Greek constructions</a:t>
            </a:r>
          </a:p>
          <a:p>
            <a:pPr lvl="1">
              <a:lnSpc>
                <a:spcPct val="90000"/>
              </a:lnSpc>
            </a:pPr>
            <a:r>
              <a:rPr lang="en-US" altLang="en-US"/>
              <a:t>Invention of past &amp; future participles for verb “to be”</a:t>
            </a:r>
          </a:p>
          <a:p>
            <a:pPr lvl="1">
              <a:lnSpc>
                <a:spcPct val="90000"/>
              </a:lnSpc>
            </a:pPr>
            <a:r>
              <a:rPr lang="en-US" altLang="en-US"/>
              <a:t>Use of </a:t>
            </a:r>
            <a:r>
              <a:rPr lang="en-US" altLang="en-US" i="1"/>
              <a:t>apo</a:t>
            </a:r>
            <a:r>
              <a:rPr lang="en-US" altLang="en-US"/>
              <a:t> with the nominative</a:t>
            </a:r>
          </a:p>
          <a:p>
            <a:pPr>
              <a:lnSpc>
                <a:spcPct val="90000"/>
              </a:lnSpc>
            </a:pPr>
            <a:r>
              <a:rPr lang="en-US" altLang="en-US"/>
              <a:t>Papias’ statement implies there were two Johns.</a:t>
            </a:r>
          </a:p>
          <a:p>
            <a:pPr>
              <a:lnSpc>
                <a:spcPct val="90000"/>
              </a:lnSpc>
            </a:pPr>
            <a:r>
              <a:rPr lang="en-US" altLang="en-US"/>
              <a:t>Two traditional tombs of John in Ephesus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5367"/>
    </mc:Choice>
    <mc:Fallback xmlns="">
      <p:transition spd="slow" advTm="6536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additive="base">
                                        <p:cTn id="37" dur="500" fill="hold"/>
                                        <p:tgtEl>
                                          <p:spTgt spid="3789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8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Responses to </a:t>
            </a:r>
            <a:br>
              <a:rPr lang="en-US" altLang="en-US"/>
            </a:br>
            <a:r>
              <a:rPr lang="en-US" altLang="en-US"/>
              <a:t>These Arguments</a:t>
            </a:r>
          </a:p>
        </p:txBody>
      </p:sp>
      <p:sp>
        <p:nvSpPr>
          <p:cNvPr id="38915" name="Rectangle 3"/>
          <p:cNvSpPr>
            <a:spLocks noGrp="1" noChangeArrowheads="1"/>
          </p:cNvSpPr>
          <p:nvPr>
            <p:ph type="body" idx="1"/>
          </p:nvPr>
        </p:nvSpPr>
        <p:spPr/>
        <p:txBody>
          <a:bodyPr/>
          <a:lstStyle/>
          <a:p>
            <a:r>
              <a:rPr lang="en-US" altLang="en-US" sz="2800"/>
              <a:t>There is no tradition against apostolic authorship.  There is clear tradition for it.</a:t>
            </a:r>
          </a:p>
          <a:p>
            <a:r>
              <a:rPr lang="en-US" altLang="en-US" sz="2800"/>
              <a:t>Papias’ statement can be understood differently.</a:t>
            </a:r>
          </a:p>
          <a:p>
            <a:r>
              <a:rPr lang="en-US" altLang="en-US" sz="2800"/>
              <a:t>The two tombs may be a result of tourism.</a:t>
            </a:r>
          </a:p>
          <a:p>
            <a:r>
              <a:rPr lang="en-US" altLang="en-US" sz="2800"/>
              <a:t>Internal evidence:</a:t>
            </a:r>
          </a:p>
          <a:p>
            <a:pPr lvl="1"/>
            <a:r>
              <a:rPr lang="en-US" altLang="en-US" sz="2400"/>
              <a:t>Author calls himself John.</a:t>
            </a:r>
          </a:p>
          <a:p>
            <a:pPr lvl="1"/>
            <a:r>
              <a:rPr lang="en-US" altLang="en-US" sz="2400"/>
              <a:t>Revelation uses “</a:t>
            </a:r>
            <a:r>
              <a:rPr lang="en-US" altLang="en-US" sz="2400" i="1"/>
              <a:t>logos</a:t>
            </a:r>
            <a:r>
              <a:rPr lang="en-US" altLang="en-US" sz="2400"/>
              <a:t>” to refer to Jesus.</a:t>
            </a:r>
          </a:p>
          <a:p>
            <a:pPr lvl="1"/>
            <a:r>
              <a:rPr lang="en-US" altLang="en-US" sz="2400"/>
              <a:t>Stylistic differences should not be overemphasized.</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5534"/>
    </mc:Choice>
    <mc:Fallback xmlns="">
      <p:transition spd="slow" advTm="13553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8915">
                                            <p:txEl>
                                              <p:pRg st="6" end="6"/>
                                            </p:txEl>
                                          </p:spTgt>
                                        </p:tgtEl>
                                        <p:attrNameLst>
                                          <p:attrName>style.visibility</p:attrName>
                                        </p:attrNameLst>
                                      </p:cBhvr>
                                      <p:to>
                                        <p:strVal val="visible"/>
                                      </p:to>
                                    </p:set>
                                    <p:anim calcmode="lin" valueType="num">
                                      <p:cBhvr additive="base">
                                        <p:cTn id="43" dur="500" fill="hold"/>
                                        <p:tgtEl>
                                          <p:spTgt spid="3891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891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lstStyle/>
          <a:p>
            <a:r>
              <a:rPr lang="en-US" altLang="en-US"/>
              <a:t>Date of Revelation</a:t>
            </a:r>
          </a:p>
        </p:txBody>
      </p:sp>
      <p:sp>
        <p:nvSpPr>
          <p:cNvPr id="39939" name="Rectangle 3"/>
          <p:cNvSpPr>
            <a:spLocks noGrp="1" noChangeArrowheads="1"/>
          </p:cNvSpPr>
          <p:nvPr>
            <p:ph type="subTitle" idx="1"/>
          </p:nvPr>
        </p:nvSpPr>
        <p:spPr/>
        <p:txBody>
          <a:bodyPr/>
          <a:lstStyle/>
          <a:p>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2000" advTm="4578"/>
    </mc:Choice>
    <mc:Fallback xmlns="">
      <p:transition spd="slow" advTm="457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Internal Evidence of Date</a:t>
            </a:r>
          </a:p>
        </p:txBody>
      </p:sp>
      <p:sp>
        <p:nvSpPr>
          <p:cNvPr id="40963" name="Rectangle 3"/>
          <p:cNvSpPr>
            <a:spLocks noGrp="1" noChangeArrowheads="1"/>
          </p:cNvSpPr>
          <p:nvPr>
            <p:ph type="body" idx="1"/>
          </p:nvPr>
        </p:nvSpPr>
        <p:spPr>
          <a:xfrm>
            <a:off x="1182688" y="2017713"/>
            <a:ext cx="7199312" cy="4114800"/>
          </a:xfrm>
        </p:spPr>
        <p:txBody>
          <a:bodyPr/>
          <a:lstStyle/>
          <a:p>
            <a:r>
              <a:rPr lang="en-US" altLang="en-US" sz="2800"/>
              <a:t>Author on Patmos, apparently exiled (1:9)</a:t>
            </a:r>
          </a:p>
          <a:p>
            <a:pPr lvl="1"/>
            <a:r>
              <a:rPr lang="en-US" altLang="en-US" sz="2400"/>
              <a:t>Not explicit about exile, but strong hints</a:t>
            </a:r>
          </a:p>
          <a:p>
            <a:pPr lvl="1"/>
            <a:r>
              <a:rPr lang="en-US" altLang="en-US" sz="2400"/>
              <a:t>Reference to writing during vision (10:4) implies it was written then, not later.</a:t>
            </a:r>
          </a:p>
          <a:p>
            <a:pPr lvl="1"/>
            <a:r>
              <a:rPr lang="en-US" altLang="en-US" sz="2400"/>
              <a:t>When was this exile?</a:t>
            </a:r>
          </a:p>
          <a:p>
            <a:r>
              <a:rPr lang="en-US" altLang="en-US" sz="2800"/>
              <a:t>Some try to use 13:18 (666) and 17:10-11 (seven kings) to date Roman emperor at time</a:t>
            </a:r>
          </a:p>
          <a:p>
            <a:pPr lvl="1"/>
            <a:r>
              <a:rPr lang="en-US" altLang="en-US" sz="2400"/>
              <a:t>Not very successful</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237"/>
    </mc:Choice>
    <mc:Fallback xmlns="">
      <p:transition spd="slow" advTm="5323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963">
                                            <p:txEl>
                                              <p:pRg st="5" end="5"/>
                                            </p:txEl>
                                          </p:spTgt>
                                        </p:tgtEl>
                                        <p:attrNameLst>
                                          <p:attrName>style.visibility</p:attrName>
                                        </p:attrNameLst>
                                      </p:cBhvr>
                                      <p:to>
                                        <p:strVal val="visible"/>
                                      </p:to>
                                    </p:set>
                                    <p:anim calcmode="lin" valueType="num">
                                      <p:cBhvr additive="base">
                                        <p:cTn id="37" dur="500" fill="hold"/>
                                        <p:tgtEl>
                                          <p:spTgt spid="409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96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External Evidence of Date</a:t>
            </a:r>
          </a:p>
        </p:txBody>
      </p:sp>
      <p:sp>
        <p:nvSpPr>
          <p:cNvPr id="41987" name="Rectangle 3"/>
          <p:cNvSpPr>
            <a:spLocks noGrp="1" noChangeArrowheads="1"/>
          </p:cNvSpPr>
          <p:nvPr>
            <p:ph type="body" idx="1"/>
          </p:nvPr>
        </p:nvSpPr>
        <p:spPr/>
        <p:txBody>
          <a:bodyPr/>
          <a:lstStyle/>
          <a:p>
            <a:r>
              <a:rPr lang="en-US" altLang="en-US"/>
              <a:t>Not as unanimous as for author, but still pretty strong.</a:t>
            </a:r>
          </a:p>
          <a:p>
            <a:pPr lvl="1"/>
            <a:r>
              <a:rPr lang="en-US" altLang="en-US"/>
              <a:t>End of Domitian’s reign (95-96)</a:t>
            </a:r>
          </a:p>
          <a:p>
            <a:pPr lvl="1"/>
            <a:r>
              <a:rPr lang="en-US" altLang="en-US"/>
              <a:t>Other dates suggested</a:t>
            </a:r>
          </a:p>
          <a:p>
            <a:pPr lvl="2"/>
            <a:r>
              <a:rPr lang="en-US" altLang="en-US"/>
              <a:t>Claudius’ reign (c50)</a:t>
            </a:r>
          </a:p>
          <a:p>
            <a:pPr lvl="2"/>
            <a:r>
              <a:rPr lang="en-US" altLang="en-US"/>
              <a:t>Nero’s reign (60s)</a:t>
            </a:r>
          </a:p>
          <a:p>
            <a:pPr lvl="2"/>
            <a:r>
              <a:rPr lang="en-US" altLang="en-US"/>
              <a:t>Trajan’s reign (98-117)</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499"/>
    </mc:Choice>
    <mc:Fallback xmlns="">
      <p:transition spd="slow" advTm="3149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987">
                                            <p:txEl>
                                              <p:pRg st="5" end="5"/>
                                            </p:txEl>
                                          </p:spTgt>
                                        </p:tgtEl>
                                        <p:attrNameLst>
                                          <p:attrName>style.visibility</p:attrName>
                                        </p:attrNameLst>
                                      </p:cBhvr>
                                      <p:to>
                                        <p:strVal val="visible"/>
                                      </p:to>
                                    </p:set>
                                    <p:anim calcmode="lin" valueType="num">
                                      <p:cBhvr additive="base">
                                        <p:cTn id="37" dur="500" fill="hold"/>
                                        <p:tgtEl>
                                          <p:spTgt spid="419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98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bldLvl="3"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Irenaeus (c170)</a:t>
            </a:r>
          </a:p>
        </p:txBody>
      </p:sp>
      <p:sp>
        <p:nvSpPr>
          <p:cNvPr id="43011" name="Text Box 3"/>
          <p:cNvSpPr txBox="1">
            <a:spLocks noChangeArrowheads="1"/>
          </p:cNvSpPr>
          <p:nvPr/>
        </p:nvSpPr>
        <p:spPr bwMode="auto">
          <a:xfrm>
            <a:off x="762000" y="2133600"/>
            <a:ext cx="74676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i="1" dirty="0">
                <a:latin typeface="Times New Roman" pitchFamily="18" charset="0"/>
              </a:rPr>
              <a:t>We will not, however, incur the risk of pronouncing positively as to the name of the Antichrist; for if it were necessary that his name should be distinctly revealed in this present time, it would have been announced by him who beheld the apocalyptic vision.  For that was seen no very long time since, but almost in our day, towards the end of </a:t>
            </a:r>
            <a:r>
              <a:rPr lang="en-US" altLang="en-US" sz="2800" i="1" dirty="0" smtClean="0">
                <a:latin typeface="Times New Roman" pitchFamily="18" charset="0"/>
              </a:rPr>
              <a:t>Domitian’s </a:t>
            </a:r>
            <a:r>
              <a:rPr lang="en-US" altLang="en-US" sz="2800" i="1" dirty="0">
                <a:latin typeface="Times New Roman" pitchFamily="18" charset="0"/>
              </a:rPr>
              <a:t>reign.</a:t>
            </a:r>
          </a:p>
          <a:p>
            <a:pPr algn="r" eaLnBrk="1" hangingPunct="1">
              <a:spcBef>
                <a:spcPct val="50000"/>
              </a:spcBef>
            </a:pPr>
            <a:r>
              <a:rPr lang="en-US" altLang="en-US" sz="2800" i="1" dirty="0">
                <a:latin typeface="Times New Roman" pitchFamily="18" charset="0"/>
              </a:rPr>
              <a:t>Against Heresies 5.30.3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480"/>
    </mc:Choice>
    <mc:Fallback xmlns="">
      <p:transition spd="slow" advTm="3748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checkerboard(across)">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Others Favoring </a:t>
            </a:r>
            <a:br>
              <a:rPr lang="en-US" altLang="en-US"/>
            </a:br>
            <a:r>
              <a:rPr lang="en-US" altLang="en-US"/>
              <a:t>Domitian’s Reign</a:t>
            </a:r>
          </a:p>
        </p:txBody>
      </p:sp>
      <p:sp>
        <p:nvSpPr>
          <p:cNvPr id="44035" name="Rectangle 3"/>
          <p:cNvSpPr>
            <a:spLocks noGrp="1" noChangeArrowheads="1"/>
          </p:cNvSpPr>
          <p:nvPr>
            <p:ph type="body" idx="1"/>
          </p:nvPr>
        </p:nvSpPr>
        <p:spPr>
          <a:xfrm>
            <a:off x="1182688" y="2627313"/>
            <a:ext cx="7772400" cy="3505200"/>
          </a:xfrm>
        </p:spPr>
        <p:txBody>
          <a:bodyPr/>
          <a:lstStyle/>
          <a:p>
            <a:r>
              <a:rPr lang="en-US" altLang="en-US"/>
              <a:t>Eusebius’ chronology dates it to the 15</a:t>
            </a:r>
            <a:r>
              <a:rPr lang="en-US" altLang="en-US" baseline="30000"/>
              <a:t>th</a:t>
            </a:r>
            <a:r>
              <a:rPr lang="en-US" altLang="en-US"/>
              <a:t> year of Domitian (95-96).</a:t>
            </a:r>
          </a:p>
          <a:p>
            <a:r>
              <a:rPr lang="en-US" altLang="en-US"/>
              <a:t>Jerome accepts the same date.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522"/>
    </mc:Choice>
    <mc:Fallback xmlns="">
      <p:transition spd="slow" advTm="1552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p:txBody>
          <a:bodyPr/>
          <a:lstStyle/>
          <a:p>
            <a:r>
              <a:rPr lang="en-US" altLang="en-US"/>
              <a:t>Authorship of Revelation</a:t>
            </a:r>
          </a:p>
        </p:txBody>
      </p:sp>
      <p:sp>
        <p:nvSpPr>
          <p:cNvPr id="26627" name="Rectangle 3"/>
          <p:cNvSpPr>
            <a:spLocks noGrp="1" noChangeArrowheads="1"/>
          </p:cNvSpPr>
          <p:nvPr>
            <p:ph type="subTitle" idx="1"/>
          </p:nvPr>
        </p:nvSpPr>
        <p:spPr/>
        <p:txBody>
          <a:bodyPr/>
          <a:lstStyle/>
          <a:p>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2000" advTm="5306"/>
    </mc:Choice>
    <mc:Fallback xmlns="">
      <p:transition spd="slow" advTm="530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Epiphanius (c400)</a:t>
            </a:r>
          </a:p>
        </p:txBody>
      </p:sp>
      <p:sp>
        <p:nvSpPr>
          <p:cNvPr id="45059" name="Rectangle 3"/>
          <p:cNvSpPr>
            <a:spLocks noGrp="1" noChangeArrowheads="1"/>
          </p:cNvSpPr>
          <p:nvPr>
            <p:ph type="body" idx="1"/>
          </p:nvPr>
        </p:nvSpPr>
        <p:spPr/>
        <p:txBody>
          <a:bodyPr/>
          <a:lstStyle/>
          <a:p>
            <a:r>
              <a:rPr lang="en-US" altLang="en-US"/>
              <a:t>Dates Revelation during Claudius’ reign (so roughly 50 AD).</a:t>
            </a:r>
          </a:p>
          <a:p>
            <a:r>
              <a:rPr lang="en-US" altLang="en-US"/>
              <a:t>But has John 90 years old!</a:t>
            </a:r>
          </a:p>
          <a:p>
            <a:r>
              <a:rPr lang="en-US" altLang="en-US"/>
              <a:t>Could John at 70 have outrun Peter to the tomb?</a:t>
            </a:r>
          </a:p>
          <a:p>
            <a:r>
              <a:rPr lang="en-US" altLang="en-US"/>
              <a:t>Probably a slip on emperor’s name.</a:t>
            </a:r>
          </a:p>
          <a:p>
            <a:r>
              <a:rPr lang="en-US" altLang="en-US"/>
              <a:t>John’s age fits Domitian’s reign.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474"/>
    </mc:Choice>
    <mc:Fallback xmlns="">
      <p:transition spd="slow" advTm="4447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Nero’s Reign (60s)</a:t>
            </a:r>
          </a:p>
        </p:txBody>
      </p:sp>
      <p:sp>
        <p:nvSpPr>
          <p:cNvPr id="46083" name="Rectangle 3"/>
          <p:cNvSpPr>
            <a:spLocks noGrp="1" noChangeArrowheads="1"/>
          </p:cNvSpPr>
          <p:nvPr>
            <p:ph type="body" idx="1"/>
          </p:nvPr>
        </p:nvSpPr>
        <p:spPr/>
        <p:txBody>
          <a:bodyPr/>
          <a:lstStyle/>
          <a:p>
            <a:r>
              <a:rPr lang="en-US" altLang="en-US"/>
              <a:t>Theophylact (11</a:t>
            </a:r>
            <a:r>
              <a:rPr lang="en-US" altLang="en-US" baseline="30000"/>
              <a:t>th</a:t>
            </a:r>
            <a:r>
              <a:rPr lang="en-US" altLang="en-US"/>
              <a:t> cen) says book written 32 years after the ascension.  This would put it somewhere 62-65 AD, depending on the date of Jesus’ ascension.</a:t>
            </a:r>
          </a:p>
          <a:p>
            <a:r>
              <a:rPr lang="en-US" altLang="en-US"/>
              <a:t>Introduction to the Syriac translation of Revelation (6</a:t>
            </a:r>
            <a:r>
              <a:rPr lang="en-US" altLang="en-US" baseline="30000"/>
              <a:t>th</a:t>
            </a:r>
            <a:r>
              <a:rPr lang="en-US" altLang="en-US"/>
              <a:t> cen) dates book to exile under Nero.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288"/>
    </mc:Choice>
    <mc:Fallback xmlns="">
      <p:transition spd="slow" advTm="3028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Summary on Date</a:t>
            </a:r>
          </a:p>
        </p:txBody>
      </p:sp>
      <p:sp>
        <p:nvSpPr>
          <p:cNvPr id="47107" name="Rectangle 3"/>
          <p:cNvSpPr>
            <a:spLocks noGrp="1" noChangeArrowheads="1"/>
          </p:cNvSpPr>
          <p:nvPr>
            <p:ph type="body" idx="1"/>
          </p:nvPr>
        </p:nvSpPr>
        <p:spPr>
          <a:xfrm>
            <a:off x="533400" y="2362200"/>
            <a:ext cx="8421688" cy="3770313"/>
          </a:xfrm>
        </p:spPr>
        <p:txBody>
          <a:bodyPr/>
          <a:lstStyle/>
          <a:p>
            <a:pPr>
              <a:lnSpc>
                <a:spcPct val="90000"/>
              </a:lnSpc>
            </a:pPr>
            <a:r>
              <a:rPr lang="en-US" altLang="en-US"/>
              <a:t>Best and earliest tradition puts book at about 95 AD under Domitian’s persecution.</a:t>
            </a:r>
          </a:p>
          <a:p>
            <a:pPr>
              <a:lnSpc>
                <a:spcPct val="90000"/>
              </a:lnSpc>
            </a:pPr>
            <a:r>
              <a:rPr lang="en-US" altLang="en-US"/>
              <a:t>This better fits the situation in Laodicea, as it had been destroyed in 60 or 64 and would still be rebuilding at Nero’s time.</a:t>
            </a:r>
          </a:p>
          <a:p>
            <a:pPr>
              <a:lnSpc>
                <a:spcPct val="90000"/>
              </a:lnSpc>
            </a:pPr>
            <a:r>
              <a:rPr lang="en-US" altLang="en-US"/>
              <a:t>The picture of the Asian churches (Rev 2-3) looks more like Paul has been gone a good while.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644"/>
    </mc:Choice>
    <mc:Fallback xmlns="">
      <p:transition spd="slow" advTm="3564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p:txBody>
          <a:bodyPr/>
          <a:lstStyle/>
          <a:p>
            <a:r>
              <a:rPr lang="en-US" altLang="en-US"/>
              <a:t>Interpretation of Revelation</a:t>
            </a:r>
          </a:p>
        </p:txBody>
      </p:sp>
      <p:sp>
        <p:nvSpPr>
          <p:cNvPr id="48131" name="Rectangle 3"/>
          <p:cNvSpPr>
            <a:spLocks noGrp="1" noChangeArrowheads="1"/>
          </p:cNvSpPr>
          <p:nvPr>
            <p:ph type="subTitle" idx="1"/>
          </p:nvPr>
        </p:nvSpPr>
        <p:spPr/>
        <p:txBody>
          <a:bodyPr/>
          <a:lstStyle/>
          <a:p>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2000" advTm="4289"/>
    </mc:Choice>
    <mc:Fallback xmlns="">
      <p:transition spd="slow" advTm="4289"/>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Schools of Interpretation</a:t>
            </a:r>
          </a:p>
        </p:txBody>
      </p:sp>
      <p:sp>
        <p:nvSpPr>
          <p:cNvPr id="49155" name="Rectangle 3"/>
          <p:cNvSpPr>
            <a:spLocks noGrp="1" noChangeArrowheads="1"/>
          </p:cNvSpPr>
          <p:nvPr>
            <p:ph type="body" idx="1"/>
          </p:nvPr>
        </p:nvSpPr>
        <p:spPr/>
        <p:txBody>
          <a:bodyPr/>
          <a:lstStyle/>
          <a:p>
            <a:pPr>
              <a:lnSpc>
                <a:spcPct val="90000"/>
              </a:lnSpc>
            </a:pPr>
            <a:r>
              <a:rPr lang="en-US" altLang="en-US"/>
              <a:t>Revelation is one of the most difficult books in Scripture because of its large figurative element.</a:t>
            </a:r>
          </a:p>
          <a:p>
            <a:pPr>
              <a:lnSpc>
                <a:spcPct val="90000"/>
              </a:lnSpc>
            </a:pPr>
            <a:r>
              <a:rPr lang="en-US" altLang="en-US"/>
              <a:t>There are four major approaches to the book</a:t>
            </a:r>
          </a:p>
          <a:p>
            <a:pPr lvl="1">
              <a:lnSpc>
                <a:spcPct val="90000"/>
              </a:lnSpc>
            </a:pPr>
            <a:r>
              <a:rPr lang="en-US" altLang="en-US"/>
              <a:t>Preterite</a:t>
            </a:r>
          </a:p>
          <a:p>
            <a:pPr lvl="1">
              <a:lnSpc>
                <a:spcPct val="90000"/>
              </a:lnSpc>
            </a:pPr>
            <a:r>
              <a:rPr lang="en-US" altLang="en-US"/>
              <a:t>Historical</a:t>
            </a:r>
          </a:p>
          <a:p>
            <a:pPr lvl="1">
              <a:lnSpc>
                <a:spcPct val="90000"/>
              </a:lnSpc>
            </a:pPr>
            <a:r>
              <a:rPr lang="en-US" altLang="en-US"/>
              <a:t>Futurist</a:t>
            </a:r>
          </a:p>
          <a:p>
            <a:pPr lvl="1">
              <a:lnSpc>
                <a:spcPct val="90000"/>
              </a:lnSpc>
            </a:pPr>
            <a:r>
              <a:rPr lang="en-US" altLang="en-US"/>
              <a:t>Idealist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119"/>
    </mc:Choice>
    <mc:Fallback xmlns="">
      <p:transition spd="slow" advTm="2111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Preterite Approach</a:t>
            </a:r>
          </a:p>
        </p:txBody>
      </p:sp>
      <p:sp>
        <p:nvSpPr>
          <p:cNvPr id="50179" name="Rectangle 3"/>
          <p:cNvSpPr>
            <a:spLocks noGrp="1" noChangeArrowheads="1"/>
          </p:cNvSpPr>
          <p:nvPr>
            <p:ph type="body" idx="1"/>
          </p:nvPr>
        </p:nvSpPr>
        <p:spPr/>
        <p:txBody>
          <a:bodyPr/>
          <a:lstStyle/>
          <a:p>
            <a:r>
              <a:rPr lang="en-US" altLang="en-US"/>
              <a:t>Proponents</a:t>
            </a:r>
          </a:p>
          <a:p>
            <a:pPr lvl="1"/>
            <a:r>
              <a:rPr lang="en-US" altLang="en-US"/>
              <a:t>Alcasar, a Jesuit (c1615) to counter Protestant view</a:t>
            </a:r>
          </a:p>
          <a:p>
            <a:pPr lvl="1"/>
            <a:r>
              <a:rPr lang="en-US" altLang="en-US"/>
              <a:t>Hugo Grotius, Moses Stuart, Jay Adams</a:t>
            </a:r>
          </a:p>
          <a:p>
            <a:r>
              <a:rPr lang="en-US" altLang="en-US"/>
              <a:t>Features</a:t>
            </a:r>
          </a:p>
          <a:p>
            <a:pPr lvl="1"/>
            <a:r>
              <a:rPr lang="en-US" altLang="en-US"/>
              <a:t>Most of book fulfilled early in church history, usually by about 400 AD</a:t>
            </a:r>
          </a:p>
          <a:p>
            <a:pPr lvl="1"/>
            <a:r>
              <a:rPr lang="en-US" altLang="en-US"/>
              <a:t>Only 2</a:t>
            </a:r>
            <a:r>
              <a:rPr lang="en-US" altLang="en-US" baseline="30000"/>
              <a:t>nd</a:t>
            </a:r>
            <a:r>
              <a:rPr lang="en-US" altLang="en-US"/>
              <a:t> coming, etc. still to come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1350"/>
    </mc:Choice>
    <mc:Fallback xmlns="">
      <p:transition spd="slow" advTm="6135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Historical Approach</a:t>
            </a:r>
          </a:p>
        </p:txBody>
      </p:sp>
      <p:sp>
        <p:nvSpPr>
          <p:cNvPr id="51203" name="Rectangle 3"/>
          <p:cNvSpPr>
            <a:spLocks noGrp="1" noChangeArrowheads="1"/>
          </p:cNvSpPr>
          <p:nvPr>
            <p:ph type="body" idx="1"/>
          </p:nvPr>
        </p:nvSpPr>
        <p:spPr/>
        <p:txBody>
          <a:bodyPr/>
          <a:lstStyle/>
          <a:p>
            <a:r>
              <a:rPr lang="en-US" altLang="en-US" sz="2800"/>
              <a:t>Proponents</a:t>
            </a:r>
          </a:p>
          <a:p>
            <a:pPr lvl="1"/>
            <a:r>
              <a:rPr lang="en-US" altLang="en-US" sz="2400"/>
              <a:t>Berengaud (11</a:t>
            </a:r>
            <a:r>
              <a:rPr lang="en-US" altLang="en-US" sz="2400" baseline="30000"/>
              <a:t>th</a:t>
            </a:r>
            <a:r>
              <a:rPr lang="en-US" altLang="en-US" sz="2400"/>
              <a:t> cen) first known advocate</a:t>
            </a:r>
          </a:p>
          <a:p>
            <a:pPr lvl="1"/>
            <a:r>
              <a:rPr lang="en-US" altLang="en-US" sz="2400"/>
              <a:t>Wyclif, Luther, many A-mils, Alford (pre-mil)</a:t>
            </a:r>
          </a:p>
          <a:p>
            <a:r>
              <a:rPr lang="en-US" altLang="en-US" sz="2800"/>
              <a:t>Features</a:t>
            </a:r>
          </a:p>
          <a:p>
            <a:pPr lvl="1"/>
            <a:r>
              <a:rPr lang="en-US" altLang="en-US" sz="2400"/>
              <a:t>Fulfillments throughout church history</a:t>
            </a:r>
          </a:p>
          <a:p>
            <a:pPr lvl="1"/>
            <a:r>
              <a:rPr lang="en-US" altLang="en-US" sz="2400"/>
              <a:t>Not necessarily in chronological order</a:t>
            </a:r>
          </a:p>
          <a:p>
            <a:pPr lvl="1"/>
            <a:r>
              <a:rPr lang="en-US" altLang="en-US" sz="2400"/>
              <a:t>Problem – have to revise every century or so, as new events need to be fit into scheme</a:t>
            </a:r>
          </a:p>
          <a:p>
            <a:pPr lvl="1"/>
            <a:r>
              <a:rPr lang="en-US" altLang="en-US" sz="2400"/>
              <a:t>Result – view not so common now as earlier</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1326"/>
    </mc:Choice>
    <mc:Fallback xmlns="">
      <p:transition spd="slow" advTm="6132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3">
                                            <p:txEl>
                                              <p:pRg st="2" end="2"/>
                                            </p:txEl>
                                          </p:spTgt>
                                        </p:tgtEl>
                                        <p:attrNameLst>
                                          <p:attrName>style.visibility</p:attrName>
                                        </p:attrNameLst>
                                      </p:cBhvr>
                                      <p:to>
                                        <p:strVal val="visible"/>
                                      </p:to>
                                    </p:set>
                                    <p:anim calcmode="lin" valueType="num">
                                      <p:cBhvr additive="base">
                                        <p:cTn id="19" dur="500" fill="hold"/>
                                        <p:tgtEl>
                                          <p:spTgt spid="512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 calcmode="lin" valueType="num">
                                      <p:cBhvr additive="base">
                                        <p:cTn id="25" dur="500" fill="hold"/>
                                        <p:tgtEl>
                                          <p:spTgt spid="512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203">
                                            <p:txEl>
                                              <p:pRg st="4" end="4"/>
                                            </p:txEl>
                                          </p:spTgt>
                                        </p:tgtEl>
                                        <p:attrNameLst>
                                          <p:attrName>style.visibility</p:attrName>
                                        </p:attrNameLst>
                                      </p:cBhvr>
                                      <p:to>
                                        <p:strVal val="visible"/>
                                      </p:to>
                                    </p:set>
                                    <p:anim calcmode="lin" valueType="num">
                                      <p:cBhvr additive="base">
                                        <p:cTn id="31" dur="500" fill="hold"/>
                                        <p:tgtEl>
                                          <p:spTgt spid="512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203">
                                            <p:txEl>
                                              <p:pRg st="5" end="5"/>
                                            </p:txEl>
                                          </p:spTgt>
                                        </p:tgtEl>
                                        <p:attrNameLst>
                                          <p:attrName>style.visibility</p:attrName>
                                        </p:attrNameLst>
                                      </p:cBhvr>
                                      <p:to>
                                        <p:strVal val="visible"/>
                                      </p:to>
                                    </p:set>
                                    <p:anim calcmode="lin" valueType="num">
                                      <p:cBhvr additive="base">
                                        <p:cTn id="37" dur="500" fill="hold"/>
                                        <p:tgtEl>
                                          <p:spTgt spid="512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1203">
                                            <p:txEl>
                                              <p:pRg st="6" end="6"/>
                                            </p:txEl>
                                          </p:spTgt>
                                        </p:tgtEl>
                                        <p:attrNameLst>
                                          <p:attrName>style.visibility</p:attrName>
                                        </p:attrNameLst>
                                      </p:cBhvr>
                                      <p:to>
                                        <p:strVal val="visible"/>
                                      </p:to>
                                    </p:set>
                                    <p:anim calcmode="lin" valueType="num">
                                      <p:cBhvr additive="base">
                                        <p:cTn id="43" dur="500" fill="hold"/>
                                        <p:tgtEl>
                                          <p:spTgt spid="5120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20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1203">
                                            <p:txEl>
                                              <p:pRg st="7" end="7"/>
                                            </p:txEl>
                                          </p:spTgt>
                                        </p:tgtEl>
                                        <p:attrNameLst>
                                          <p:attrName>style.visibility</p:attrName>
                                        </p:attrNameLst>
                                      </p:cBhvr>
                                      <p:to>
                                        <p:strVal val="visible"/>
                                      </p:to>
                                    </p:set>
                                    <p:anim calcmode="lin" valueType="num">
                                      <p:cBhvr additive="base">
                                        <p:cTn id="49" dur="500" fill="hold"/>
                                        <p:tgtEl>
                                          <p:spTgt spid="5120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120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bldLvl="2"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Futurist Approach</a:t>
            </a:r>
          </a:p>
        </p:txBody>
      </p:sp>
      <p:sp>
        <p:nvSpPr>
          <p:cNvPr id="52227" name="Rectangle 3"/>
          <p:cNvSpPr>
            <a:spLocks noGrp="1" noChangeArrowheads="1"/>
          </p:cNvSpPr>
          <p:nvPr>
            <p:ph type="body" idx="1"/>
          </p:nvPr>
        </p:nvSpPr>
        <p:spPr/>
        <p:txBody>
          <a:bodyPr/>
          <a:lstStyle/>
          <a:p>
            <a:pPr>
              <a:lnSpc>
                <a:spcPct val="90000"/>
              </a:lnSpc>
            </a:pPr>
            <a:r>
              <a:rPr lang="en-US" altLang="en-US"/>
              <a:t>Proponents</a:t>
            </a:r>
          </a:p>
          <a:p>
            <a:pPr lvl="1">
              <a:lnSpc>
                <a:spcPct val="90000"/>
              </a:lnSpc>
            </a:pPr>
            <a:r>
              <a:rPr lang="en-US" altLang="en-US"/>
              <a:t>Apparently held by early church fathers, though hard to distinguish with so little church history.</a:t>
            </a:r>
          </a:p>
          <a:p>
            <a:pPr lvl="1">
              <a:lnSpc>
                <a:spcPct val="90000"/>
              </a:lnSpc>
            </a:pPr>
            <a:r>
              <a:rPr lang="en-US" altLang="en-US"/>
              <a:t>Ribera (c1580) revived view to take heat off the Pope.</a:t>
            </a:r>
          </a:p>
          <a:p>
            <a:pPr lvl="1">
              <a:lnSpc>
                <a:spcPct val="90000"/>
              </a:lnSpc>
            </a:pPr>
            <a:r>
              <a:rPr lang="en-US" altLang="en-US"/>
              <a:t>Held by most modern pre-mils.</a:t>
            </a:r>
          </a:p>
          <a:p>
            <a:pPr>
              <a:lnSpc>
                <a:spcPct val="90000"/>
              </a:lnSpc>
            </a:pPr>
            <a:r>
              <a:rPr lang="en-US" altLang="en-US"/>
              <a:t>Features</a:t>
            </a:r>
          </a:p>
          <a:p>
            <a:pPr lvl="1">
              <a:lnSpc>
                <a:spcPct val="90000"/>
              </a:lnSpc>
            </a:pPr>
            <a:r>
              <a:rPr lang="en-US" altLang="en-US"/>
              <a:t>Most fulfillment (ch 4 on?) is still future, near end of age, second coming.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6211"/>
    </mc:Choice>
    <mc:Fallback xmlns="">
      <p:transition spd="slow" advTm="6621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Idealist Approach</a:t>
            </a:r>
          </a:p>
        </p:txBody>
      </p:sp>
      <p:sp>
        <p:nvSpPr>
          <p:cNvPr id="53251" name="Rectangle 3"/>
          <p:cNvSpPr>
            <a:spLocks noGrp="1" noChangeArrowheads="1"/>
          </p:cNvSpPr>
          <p:nvPr>
            <p:ph type="body" idx="1"/>
          </p:nvPr>
        </p:nvSpPr>
        <p:spPr/>
        <p:txBody>
          <a:bodyPr/>
          <a:lstStyle/>
          <a:p>
            <a:r>
              <a:rPr lang="en-US" altLang="en-US"/>
              <a:t>Proponents</a:t>
            </a:r>
          </a:p>
          <a:p>
            <a:pPr lvl="1"/>
            <a:r>
              <a:rPr lang="en-US" altLang="en-US"/>
              <a:t>Auberlen (19</a:t>
            </a:r>
            <a:r>
              <a:rPr lang="en-US" altLang="en-US" baseline="30000"/>
              <a:t>th</a:t>
            </a:r>
            <a:r>
              <a:rPr lang="en-US" altLang="en-US"/>
              <a:t> cen), Milligan, Lenski?</a:t>
            </a:r>
          </a:p>
          <a:p>
            <a:r>
              <a:rPr lang="en-US" altLang="en-US"/>
              <a:t>Features</a:t>
            </a:r>
          </a:p>
          <a:p>
            <a:pPr lvl="1"/>
            <a:r>
              <a:rPr lang="en-US" altLang="en-US"/>
              <a:t>Details not linked to single, specific events in past, present or future</a:t>
            </a:r>
          </a:p>
          <a:p>
            <a:pPr lvl="1"/>
            <a:r>
              <a:rPr lang="en-US" altLang="en-US"/>
              <a:t>Instead they picture general teachings on the warfare between good &amp; evil</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804"/>
    </mc:Choice>
    <mc:Fallback xmlns="">
      <p:transition spd="slow" advTm="3180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 calcmode="lin" valueType="num">
                                      <p:cBhvr additive="base">
                                        <p:cTn id="25" dur="500" fill="hold"/>
                                        <p:tgtEl>
                                          <p:spTgt spid="532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3251">
                                            <p:txEl>
                                              <p:pRg st="4" end="4"/>
                                            </p:txEl>
                                          </p:spTgt>
                                        </p:tgtEl>
                                        <p:attrNameLst>
                                          <p:attrName>style.visibility</p:attrName>
                                        </p:attrNameLst>
                                      </p:cBhvr>
                                      <p:to>
                                        <p:strVal val="visible"/>
                                      </p:to>
                                    </p:set>
                                    <p:anim calcmode="lin" valueType="num">
                                      <p:cBhvr additive="base">
                                        <p:cTn id="31" dur="500" fill="hold"/>
                                        <p:tgtEl>
                                          <p:spTgt spid="532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32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Combined Approaches</a:t>
            </a:r>
          </a:p>
        </p:txBody>
      </p:sp>
      <p:sp>
        <p:nvSpPr>
          <p:cNvPr id="65539" name="Rectangle 3"/>
          <p:cNvSpPr>
            <a:spLocks noGrp="1" noChangeArrowheads="1"/>
          </p:cNvSpPr>
          <p:nvPr>
            <p:ph type="body" idx="1"/>
          </p:nvPr>
        </p:nvSpPr>
        <p:spPr/>
        <p:txBody>
          <a:bodyPr/>
          <a:lstStyle/>
          <a:p>
            <a:r>
              <a:rPr lang="en-US" altLang="en-US"/>
              <a:t>Many interpreters now combine two or more of these previous four approaches.</a:t>
            </a:r>
          </a:p>
          <a:p>
            <a:r>
              <a:rPr lang="en-US" altLang="en-US"/>
              <a:t>Beasley-Murray is preterist &amp; futurist.</a:t>
            </a:r>
          </a:p>
          <a:p>
            <a:r>
              <a:rPr lang="en-US" altLang="en-US"/>
              <a:t>Hoeksema is idealist &amp; futurist.</a:t>
            </a:r>
          </a:p>
          <a:p>
            <a:r>
              <a:rPr lang="en-US" altLang="en-US"/>
              <a:t>Swete is preterist &amp; idealist.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8820"/>
    </mc:Choice>
    <mc:Fallback xmlns="">
      <p:transition spd="slow" advTm="6882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539">
                                            <p:txEl>
                                              <p:pRg st="1" end="1"/>
                                            </p:txEl>
                                          </p:spTgt>
                                        </p:tgtEl>
                                        <p:attrNameLst>
                                          <p:attrName>style.visibility</p:attrName>
                                        </p:attrNameLst>
                                      </p:cBhvr>
                                      <p:to>
                                        <p:strVal val="visible"/>
                                      </p:to>
                                    </p:set>
                                    <p:anim calcmode="lin" valueType="num">
                                      <p:cBhvr additive="base">
                                        <p:cTn id="13" dur="500" fill="hold"/>
                                        <p:tgtEl>
                                          <p:spTgt spid="65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5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additive="base">
                                        <p:cTn id="19" dur="500" fill="hold"/>
                                        <p:tgtEl>
                                          <p:spTgt spid="65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55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5539">
                                            <p:txEl>
                                              <p:pRg st="3" end="3"/>
                                            </p:txEl>
                                          </p:spTgt>
                                        </p:tgtEl>
                                        <p:attrNameLst>
                                          <p:attrName>style.visibility</p:attrName>
                                        </p:attrNameLst>
                                      </p:cBhvr>
                                      <p:to>
                                        <p:strVal val="visible"/>
                                      </p:to>
                                    </p:set>
                                    <p:anim calcmode="lin" valueType="num">
                                      <p:cBhvr additive="base">
                                        <p:cTn id="25" dur="500" fill="hold"/>
                                        <p:tgtEl>
                                          <p:spTgt spid="655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55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Apostle John: </a:t>
            </a:r>
            <a:br>
              <a:rPr lang="en-US" altLang="en-US"/>
            </a:br>
            <a:r>
              <a:rPr lang="en-US" altLang="en-US"/>
              <a:t>the Traditional View</a:t>
            </a:r>
          </a:p>
        </p:txBody>
      </p:sp>
      <p:sp>
        <p:nvSpPr>
          <p:cNvPr id="27651" name="Rectangle 3"/>
          <p:cNvSpPr>
            <a:spLocks noGrp="1" noChangeArrowheads="1"/>
          </p:cNvSpPr>
          <p:nvPr>
            <p:ph type="body" idx="1"/>
          </p:nvPr>
        </p:nvSpPr>
        <p:spPr/>
        <p:txBody>
          <a:bodyPr/>
          <a:lstStyle/>
          <a:p>
            <a:r>
              <a:rPr lang="en-US" altLang="en-US" sz="2800"/>
              <a:t>Supported by most of our ancient sources</a:t>
            </a:r>
          </a:p>
          <a:p>
            <a:r>
              <a:rPr lang="en-US" altLang="en-US" sz="2800"/>
              <a:t>Justin (c150)</a:t>
            </a:r>
          </a:p>
          <a:p>
            <a:r>
              <a:rPr lang="en-US" altLang="en-US" sz="2800"/>
              <a:t>Fathers cited by Eusebius:</a:t>
            </a:r>
          </a:p>
          <a:p>
            <a:pPr lvl="1"/>
            <a:r>
              <a:rPr lang="en-US" altLang="en-US" sz="2400"/>
              <a:t>Melito, Theophilus, Apollonius (170-180)</a:t>
            </a:r>
          </a:p>
          <a:p>
            <a:r>
              <a:rPr lang="en-US" altLang="en-US" sz="2800"/>
              <a:t>Muratorian Canon (c170-190)</a:t>
            </a:r>
          </a:p>
          <a:p>
            <a:r>
              <a:rPr lang="en-US" altLang="en-US" sz="2800"/>
              <a:t>Irenaeus (c170)</a:t>
            </a:r>
          </a:p>
          <a:p>
            <a:r>
              <a:rPr lang="en-US" altLang="en-US" sz="2800"/>
              <a:t>Hippolytus (c220)</a:t>
            </a:r>
          </a:p>
          <a:p>
            <a:r>
              <a:rPr lang="en-US" altLang="en-US" sz="2800"/>
              <a:t>Origen (c240)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419"/>
    </mc:Choice>
    <mc:Fallback xmlns="">
      <p:transition spd="slow" advTm="4441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7651">
                                            <p:txEl>
                                              <p:pRg st="6" end="6"/>
                                            </p:txEl>
                                          </p:spTgt>
                                        </p:tgtEl>
                                        <p:attrNameLst>
                                          <p:attrName>style.visibility</p:attrName>
                                        </p:attrNameLst>
                                      </p:cBhvr>
                                      <p:to>
                                        <p:strVal val="visible"/>
                                      </p:to>
                                    </p:set>
                                    <p:anim calcmode="lin" valueType="num">
                                      <p:cBhvr additive="base">
                                        <p:cTn id="43" dur="500" fill="hold"/>
                                        <p:tgtEl>
                                          <p:spTgt spid="2765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76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7651">
                                            <p:txEl>
                                              <p:pRg st="7" end="7"/>
                                            </p:txEl>
                                          </p:spTgt>
                                        </p:tgtEl>
                                        <p:attrNameLst>
                                          <p:attrName>style.visibility</p:attrName>
                                        </p:attrNameLst>
                                      </p:cBhvr>
                                      <p:to>
                                        <p:strVal val="visible"/>
                                      </p:to>
                                    </p:set>
                                    <p:anim calcmode="lin" valueType="num">
                                      <p:cBhvr additive="base">
                                        <p:cTn id="49" dur="500" fill="hold"/>
                                        <p:tgtEl>
                                          <p:spTgt spid="2765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765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t>Some Principles of Interpretation</a:t>
            </a:r>
          </a:p>
        </p:txBody>
      </p:sp>
      <p:sp>
        <p:nvSpPr>
          <p:cNvPr id="54275" name="Rectangle 3"/>
          <p:cNvSpPr>
            <a:spLocks noGrp="1" noChangeArrowheads="1"/>
          </p:cNvSpPr>
          <p:nvPr>
            <p:ph type="body" idx="1"/>
          </p:nvPr>
        </p:nvSpPr>
        <p:spPr/>
        <p:txBody>
          <a:bodyPr/>
          <a:lstStyle/>
          <a:p>
            <a:r>
              <a:rPr lang="en-US" altLang="en-US"/>
              <a:t>Revelation is Scripture.</a:t>
            </a:r>
          </a:p>
          <a:p>
            <a:r>
              <a:rPr lang="en-US" altLang="en-US"/>
              <a:t>Revelation is revelation.</a:t>
            </a:r>
          </a:p>
          <a:p>
            <a:r>
              <a:rPr lang="en-US" altLang="en-US"/>
              <a:t>Revelation makes considerable use of figure.</a:t>
            </a:r>
          </a:p>
          <a:p>
            <a:r>
              <a:rPr lang="en-US" altLang="en-US"/>
              <a:t>Apparently more than one of the approaches is useful in understanding the book.</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316"/>
    </mc:Choice>
    <mc:Fallback xmlns="">
      <p:transition spd="slow" advTm="3831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275">
                                            <p:txEl>
                                              <p:pRg st="3" end="3"/>
                                            </p:txEl>
                                          </p:spTgt>
                                        </p:tgtEl>
                                        <p:attrNameLst>
                                          <p:attrName>style.visibility</p:attrName>
                                        </p:attrNameLst>
                                      </p:cBhvr>
                                      <p:to>
                                        <p:strVal val="visible"/>
                                      </p:to>
                                    </p:set>
                                    <p:anim calcmode="lin" valueType="num">
                                      <p:cBhvr additive="base">
                                        <p:cTn id="25" dur="500" fill="hold"/>
                                        <p:tgtEl>
                                          <p:spTgt spid="542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2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Revelation is Scripture</a:t>
            </a:r>
          </a:p>
        </p:txBody>
      </p:sp>
      <p:sp>
        <p:nvSpPr>
          <p:cNvPr id="55299" name="Rectangle 3"/>
          <p:cNvSpPr>
            <a:spLocks noGrp="1" noChangeArrowheads="1"/>
          </p:cNvSpPr>
          <p:nvPr>
            <p:ph type="body" idx="1"/>
          </p:nvPr>
        </p:nvSpPr>
        <p:spPr/>
        <p:txBody>
          <a:bodyPr/>
          <a:lstStyle/>
          <a:p>
            <a:r>
              <a:rPr lang="en-US" altLang="en-US"/>
              <a:t>So inspired, inerrant</a:t>
            </a:r>
          </a:p>
          <a:p>
            <a:pPr lvl="1"/>
            <a:r>
              <a:rPr lang="en-US" altLang="en-US"/>
              <a:t>Don’t interpret so that its predictions are falsified.</a:t>
            </a:r>
          </a:p>
          <a:p>
            <a:r>
              <a:rPr lang="en-US" altLang="en-US"/>
              <a:t>So intended to be understood</a:t>
            </a:r>
          </a:p>
          <a:p>
            <a:pPr lvl="1"/>
            <a:r>
              <a:rPr lang="en-US" altLang="en-US"/>
              <a:t>Don’t interpret as too obscure.</a:t>
            </a:r>
          </a:p>
          <a:p>
            <a:pPr lvl="1"/>
            <a:r>
              <a:rPr lang="en-US" altLang="en-US"/>
              <a:t>Interpretation should make some reasonable sense to original audience.</a:t>
            </a:r>
          </a:p>
          <a:p>
            <a:pPr lvl="1"/>
            <a:r>
              <a:rPr lang="en-US" altLang="en-US"/>
              <a:t>Concentrate on text, not on commentators.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2660"/>
    </mc:Choice>
    <mc:Fallback xmlns="">
      <p:transition spd="slow" advTm="7266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anim calcmode="lin" valueType="num">
                                      <p:cBhvr additive="base">
                                        <p:cTn id="13" dur="500" fill="hold"/>
                                        <p:tgtEl>
                                          <p:spTgt spid="552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5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 calcmode="lin" valueType="num">
                                      <p:cBhvr additive="base">
                                        <p:cTn id="19" dur="500" fill="hold"/>
                                        <p:tgtEl>
                                          <p:spTgt spid="552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52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5299">
                                            <p:txEl>
                                              <p:pRg st="3" end="3"/>
                                            </p:txEl>
                                          </p:spTgt>
                                        </p:tgtEl>
                                        <p:attrNameLst>
                                          <p:attrName>style.visibility</p:attrName>
                                        </p:attrNameLst>
                                      </p:cBhvr>
                                      <p:to>
                                        <p:strVal val="visible"/>
                                      </p:to>
                                    </p:set>
                                    <p:anim calcmode="lin" valueType="num">
                                      <p:cBhvr additive="base">
                                        <p:cTn id="25" dur="500" fill="hold"/>
                                        <p:tgtEl>
                                          <p:spTgt spid="552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52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5299">
                                            <p:txEl>
                                              <p:pRg st="4" end="4"/>
                                            </p:txEl>
                                          </p:spTgt>
                                        </p:tgtEl>
                                        <p:attrNameLst>
                                          <p:attrName>style.visibility</p:attrName>
                                        </p:attrNameLst>
                                      </p:cBhvr>
                                      <p:to>
                                        <p:strVal val="visible"/>
                                      </p:to>
                                    </p:set>
                                    <p:anim calcmode="lin" valueType="num">
                                      <p:cBhvr additive="base">
                                        <p:cTn id="31" dur="500" fill="hold"/>
                                        <p:tgtEl>
                                          <p:spTgt spid="552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52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5299">
                                            <p:txEl>
                                              <p:pRg st="5" end="5"/>
                                            </p:txEl>
                                          </p:spTgt>
                                        </p:tgtEl>
                                        <p:attrNameLst>
                                          <p:attrName>style.visibility</p:attrName>
                                        </p:attrNameLst>
                                      </p:cBhvr>
                                      <p:to>
                                        <p:strVal val="visible"/>
                                      </p:to>
                                    </p:set>
                                    <p:anim calcmode="lin" valueType="num">
                                      <p:cBhvr additive="base">
                                        <p:cTn id="37" dur="500" fill="hold"/>
                                        <p:tgtEl>
                                          <p:spTgt spid="5529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529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Revelation is Revelation</a:t>
            </a:r>
          </a:p>
        </p:txBody>
      </p:sp>
      <p:sp>
        <p:nvSpPr>
          <p:cNvPr id="56323" name="Rectangle 3"/>
          <p:cNvSpPr>
            <a:spLocks noGrp="1" noChangeArrowheads="1"/>
          </p:cNvSpPr>
          <p:nvPr>
            <p:ph type="body" idx="1"/>
          </p:nvPr>
        </p:nvSpPr>
        <p:spPr/>
        <p:txBody>
          <a:bodyPr/>
          <a:lstStyle/>
          <a:p>
            <a:pPr>
              <a:lnSpc>
                <a:spcPct val="90000"/>
              </a:lnSpc>
            </a:pPr>
            <a:r>
              <a:rPr lang="en-US" altLang="en-US" sz="2800"/>
              <a:t>Don’t get sidetracked on what </a:t>
            </a:r>
            <a:r>
              <a:rPr lang="en-US" altLang="en-US" sz="2800">
                <a:solidFill>
                  <a:schemeClr val="hlink"/>
                </a:solidFill>
              </a:rPr>
              <a:t>John</a:t>
            </a:r>
            <a:r>
              <a:rPr lang="en-US" altLang="en-US" sz="2800"/>
              <a:t> is allegedly doing.</a:t>
            </a:r>
          </a:p>
          <a:p>
            <a:pPr lvl="1">
              <a:lnSpc>
                <a:spcPct val="90000"/>
              </a:lnSpc>
            </a:pPr>
            <a:r>
              <a:rPr lang="en-US" altLang="en-US" sz="2400"/>
              <a:t>He tells us he really had this as a vision.</a:t>
            </a:r>
          </a:p>
          <a:p>
            <a:pPr lvl="1">
              <a:lnSpc>
                <a:spcPct val="90000"/>
              </a:lnSpc>
            </a:pPr>
            <a:r>
              <a:rPr lang="en-US" altLang="en-US" sz="2400"/>
              <a:t>So he claims to be recorder, not inventor.</a:t>
            </a:r>
          </a:p>
          <a:p>
            <a:pPr>
              <a:lnSpc>
                <a:spcPct val="90000"/>
              </a:lnSpc>
            </a:pPr>
            <a:r>
              <a:rPr lang="en-US" altLang="en-US" sz="2800"/>
              <a:t>According to Rev 1:1:</a:t>
            </a:r>
          </a:p>
          <a:p>
            <a:pPr lvl="1">
              <a:lnSpc>
                <a:spcPct val="90000"/>
              </a:lnSpc>
            </a:pPr>
            <a:r>
              <a:rPr lang="en-US" altLang="en-US" sz="2400"/>
              <a:t>The author is God.</a:t>
            </a:r>
          </a:p>
          <a:p>
            <a:pPr lvl="1">
              <a:lnSpc>
                <a:spcPct val="90000"/>
              </a:lnSpc>
            </a:pPr>
            <a:r>
              <a:rPr lang="en-US" altLang="en-US" sz="2400"/>
              <a:t>The revealer is Jesus.</a:t>
            </a:r>
          </a:p>
          <a:p>
            <a:pPr lvl="1">
              <a:lnSpc>
                <a:spcPct val="90000"/>
              </a:lnSpc>
            </a:pPr>
            <a:r>
              <a:rPr lang="en-US" altLang="en-US" sz="2400"/>
              <a:t>The messenger is an angel.</a:t>
            </a:r>
          </a:p>
          <a:p>
            <a:pPr lvl="1">
              <a:lnSpc>
                <a:spcPct val="90000"/>
              </a:lnSpc>
            </a:pPr>
            <a:r>
              <a:rPr lang="en-US" altLang="en-US" sz="2400"/>
              <a:t>The recipient is John.</a:t>
            </a:r>
          </a:p>
          <a:p>
            <a:pPr>
              <a:lnSpc>
                <a:spcPct val="90000"/>
              </a:lnSpc>
            </a:pPr>
            <a:r>
              <a:rPr lang="en-US" altLang="en-US" sz="2800"/>
              <a:t>This may explain some of the style differences.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429"/>
    </mc:Choice>
    <mc:Fallback xmlns="">
      <p:transition spd="slow" advTm="5142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6323">
                                            <p:txEl>
                                              <p:pRg st="4" end="4"/>
                                            </p:txEl>
                                          </p:spTgt>
                                        </p:tgtEl>
                                        <p:attrNameLst>
                                          <p:attrName>style.visibility</p:attrName>
                                        </p:attrNameLst>
                                      </p:cBhvr>
                                      <p:to>
                                        <p:strVal val="visible"/>
                                      </p:to>
                                    </p:set>
                                    <p:anim calcmode="lin" valueType="num">
                                      <p:cBhvr additive="base">
                                        <p:cTn id="31" dur="500" fill="hold"/>
                                        <p:tgtEl>
                                          <p:spTgt spid="563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63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6323">
                                            <p:txEl>
                                              <p:pRg st="5" end="5"/>
                                            </p:txEl>
                                          </p:spTgt>
                                        </p:tgtEl>
                                        <p:attrNameLst>
                                          <p:attrName>style.visibility</p:attrName>
                                        </p:attrNameLst>
                                      </p:cBhvr>
                                      <p:to>
                                        <p:strVal val="visible"/>
                                      </p:to>
                                    </p:set>
                                    <p:anim calcmode="lin" valueType="num">
                                      <p:cBhvr additive="base">
                                        <p:cTn id="37" dur="500" fill="hold"/>
                                        <p:tgtEl>
                                          <p:spTgt spid="563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63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6323">
                                            <p:txEl>
                                              <p:pRg st="6" end="6"/>
                                            </p:txEl>
                                          </p:spTgt>
                                        </p:tgtEl>
                                        <p:attrNameLst>
                                          <p:attrName>style.visibility</p:attrName>
                                        </p:attrNameLst>
                                      </p:cBhvr>
                                      <p:to>
                                        <p:strVal val="visible"/>
                                      </p:to>
                                    </p:set>
                                    <p:anim calcmode="lin" valueType="num">
                                      <p:cBhvr additive="base">
                                        <p:cTn id="43" dur="500" fill="hold"/>
                                        <p:tgtEl>
                                          <p:spTgt spid="5632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63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6323">
                                            <p:txEl>
                                              <p:pRg st="7" end="7"/>
                                            </p:txEl>
                                          </p:spTgt>
                                        </p:tgtEl>
                                        <p:attrNameLst>
                                          <p:attrName>style.visibility</p:attrName>
                                        </p:attrNameLst>
                                      </p:cBhvr>
                                      <p:to>
                                        <p:strVal val="visible"/>
                                      </p:to>
                                    </p:set>
                                    <p:anim calcmode="lin" valueType="num">
                                      <p:cBhvr additive="base">
                                        <p:cTn id="49" dur="500" fill="hold"/>
                                        <p:tgtEl>
                                          <p:spTgt spid="5632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63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6323">
                                            <p:txEl>
                                              <p:pRg st="8" end="8"/>
                                            </p:txEl>
                                          </p:spTgt>
                                        </p:tgtEl>
                                        <p:attrNameLst>
                                          <p:attrName>style.visibility</p:attrName>
                                        </p:attrNameLst>
                                      </p:cBhvr>
                                      <p:to>
                                        <p:strVal val="visible"/>
                                      </p:to>
                                    </p:set>
                                    <p:anim calcmode="lin" valueType="num">
                                      <p:cBhvr additive="base">
                                        <p:cTn id="55" dur="500" fill="hold"/>
                                        <p:tgtEl>
                                          <p:spTgt spid="5632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632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bldLvl="2"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Revelation uses Figure</a:t>
            </a:r>
          </a:p>
        </p:txBody>
      </p:sp>
      <p:sp>
        <p:nvSpPr>
          <p:cNvPr id="57347" name="Rectangle 3"/>
          <p:cNvSpPr>
            <a:spLocks noGrp="1" noChangeArrowheads="1"/>
          </p:cNvSpPr>
          <p:nvPr>
            <p:ph type="body" idx="1"/>
          </p:nvPr>
        </p:nvSpPr>
        <p:spPr/>
        <p:txBody>
          <a:bodyPr/>
          <a:lstStyle/>
          <a:p>
            <a:r>
              <a:rPr lang="en-US" altLang="en-US"/>
              <a:t>Much of this comes from the OT, which is used &amp; adapted by God/Jesus (not John!)</a:t>
            </a:r>
          </a:p>
          <a:p>
            <a:r>
              <a:rPr lang="en-US" altLang="en-US"/>
              <a:t>Some of this comes from Greco-Roman culture.</a:t>
            </a:r>
          </a:p>
          <a:p>
            <a:r>
              <a:rPr lang="en-US" altLang="en-US"/>
              <a:t>It looks like a few of the figures pick up ideas previously circulating in pagan circles.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354"/>
    </mc:Choice>
    <mc:Fallback xmlns="">
      <p:transition spd="slow" advTm="5935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Several Approaches</a:t>
            </a:r>
          </a:p>
        </p:txBody>
      </p:sp>
      <p:sp>
        <p:nvSpPr>
          <p:cNvPr id="58371" name="Rectangle 3"/>
          <p:cNvSpPr>
            <a:spLocks noGrp="1" noChangeArrowheads="1"/>
          </p:cNvSpPr>
          <p:nvPr>
            <p:ph type="body" idx="1"/>
          </p:nvPr>
        </p:nvSpPr>
        <p:spPr/>
        <p:txBody>
          <a:bodyPr/>
          <a:lstStyle/>
          <a:p>
            <a:r>
              <a:rPr lang="en-US" altLang="en-US"/>
              <a:t>Futurist – the second coming, etc. hasn’t occurred yet.</a:t>
            </a:r>
          </a:p>
          <a:p>
            <a:r>
              <a:rPr lang="en-US" altLang="en-US"/>
              <a:t>Preterite – some of the symbolism comes from John’s time.</a:t>
            </a:r>
          </a:p>
          <a:p>
            <a:r>
              <a:rPr lang="en-US" altLang="en-US"/>
              <a:t>Historical/Idealist – the figures may have been chosen to resonate with the experience of Christians throughout the church age.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819"/>
    </mc:Choice>
    <mc:Fallback xmlns="">
      <p:transition spd="slow" advTm="4881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altLang="en-US"/>
              <a:t>Outline of Revelation</a:t>
            </a:r>
          </a:p>
        </p:txBody>
      </p:sp>
      <p:sp>
        <p:nvSpPr>
          <p:cNvPr id="59395" name="Rectangle 3"/>
          <p:cNvSpPr>
            <a:spLocks noGrp="1" noChangeArrowheads="1"/>
          </p:cNvSpPr>
          <p:nvPr>
            <p:ph type="subTitle" idx="1"/>
          </p:nvPr>
        </p:nvSpPr>
        <p:spPr/>
        <p:txBody>
          <a:bodyPr/>
          <a:lstStyle/>
          <a:p>
            <a:r>
              <a:rPr lang="en-US" altLang="en-US"/>
              <a:t>Adapted from G. E. Ladd</a:t>
            </a:r>
          </a:p>
        </p:txBody>
      </p:sp>
    </p:spTree>
  </p:cSld>
  <p:clrMapOvr>
    <a:masterClrMapping/>
  </p:clrMapOvr>
  <mc:AlternateContent xmlns:mc="http://schemas.openxmlformats.org/markup-compatibility/2006" xmlns:p14="http://schemas.microsoft.com/office/powerpoint/2010/main">
    <mc:Choice Requires="p14">
      <p:transition spd="slow" p14:dur="2000" advTm="11348"/>
    </mc:Choice>
    <mc:Fallback xmlns="">
      <p:transition spd="slow" advTm="11348"/>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Outline of Revelation</a:t>
            </a:r>
          </a:p>
        </p:txBody>
      </p:sp>
      <p:sp>
        <p:nvSpPr>
          <p:cNvPr id="60419" name="Rectangle 3"/>
          <p:cNvSpPr>
            <a:spLocks noGrp="1" noChangeArrowheads="1"/>
          </p:cNvSpPr>
          <p:nvPr>
            <p:ph type="body" idx="1"/>
          </p:nvPr>
        </p:nvSpPr>
        <p:spPr/>
        <p:txBody>
          <a:bodyPr/>
          <a:lstStyle/>
          <a:p>
            <a:r>
              <a:rPr lang="en-US" altLang="en-US"/>
              <a:t>Prologue (1:1-8)</a:t>
            </a:r>
          </a:p>
          <a:p>
            <a:r>
              <a:rPr lang="en-US" altLang="en-US"/>
              <a:t>The 1</a:t>
            </a:r>
            <a:r>
              <a:rPr lang="en-US" altLang="en-US" baseline="30000"/>
              <a:t>st</a:t>
            </a:r>
            <a:r>
              <a:rPr lang="en-US" altLang="en-US"/>
              <a:t> Vision: The Present (1:9-3:22)</a:t>
            </a:r>
          </a:p>
          <a:p>
            <a:r>
              <a:rPr lang="en-US" altLang="en-US"/>
              <a:t>The 2</a:t>
            </a:r>
            <a:r>
              <a:rPr lang="en-US" altLang="en-US" baseline="30000"/>
              <a:t>nd</a:t>
            </a:r>
            <a:r>
              <a:rPr lang="en-US" altLang="en-US"/>
              <a:t> Vision: The Future (4:1-16:21)</a:t>
            </a:r>
          </a:p>
          <a:p>
            <a:r>
              <a:rPr lang="en-US" altLang="en-US"/>
              <a:t>The 3</a:t>
            </a:r>
            <a:r>
              <a:rPr lang="en-US" altLang="en-US" baseline="30000"/>
              <a:t>rd</a:t>
            </a:r>
            <a:r>
              <a:rPr lang="en-US" altLang="en-US"/>
              <a:t> Vision: The End (17:1-21:8)</a:t>
            </a:r>
          </a:p>
          <a:p>
            <a:r>
              <a:rPr lang="en-US" altLang="en-US"/>
              <a:t>The 4</a:t>
            </a:r>
            <a:r>
              <a:rPr lang="en-US" altLang="en-US" baseline="30000"/>
              <a:t>th</a:t>
            </a:r>
            <a:r>
              <a:rPr lang="en-US" altLang="en-US"/>
              <a:t> Vision: The Beginning (21:9-22:5)</a:t>
            </a:r>
          </a:p>
          <a:p>
            <a:r>
              <a:rPr lang="en-US" altLang="en-US"/>
              <a:t>Epilogue (22:6-21)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5273"/>
    </mc:Choice>
    <mc:Fallback xmlns="">
      <p:transition spd="slow" advTm="6527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419">
                                            <p:txEl>
                                              <p:pRg st="4" end="4"/>
                                            </p:txEl>
                                          </p:spTgt>
                                        </p:tgtEl>
                                        <p:attrNameLst>
                                          <p:attrName>style.visibility</p:attrName>
                                        </p:attrNameLst>
                                      </p:cBhvr>
                                      <p:to>
                                        <p:strVal val="visible"/>
                                      </p:to>
                                    </p:set>
                                    <p:anim calcmode="lin" valueType="num">
                                      <p:cBhvr additive="base">
                                        <p:cTn id="31" dur="500" fill="hold"/>
                                        <p:tgtEl>
                                          <p:spTgt spid="604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04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0419">
                                            <p:txEl>
                                              <p:pRg st="5" end="5"/>
                                            </p:txEl>
                                          </p:spTgt>
                                        </p:tgtEl>
                                        <p:attrNameLst>
                                          <p:attrName>style.visibility</p:attrName>
                                        </p:attrNameLst>
                                      </p:cBhvr>
                                      <p:to>
                                        <p:strVal val="visible"/>
                                      </p:to>
                                    </p:set>
                                    <p:anim calcmode="lin" valueType="num">
                                      <p:cBhvr additive="base">
                                        <p:cTn id="37" dur="500" fill="hold"/>
                                        <p:tgtEl>
                                          <p:spTgt spid="604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04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Outline of Revelation</a:t>
            </a:r>
          </a:p>
        </p:txBody>
      </p:sp>
      <p:sp>
        <p:nvSpPr>
          <p:cNvPr id="61443" name="Rectangle 3"/>
          <p:cNvSpPr>
            <a:spLocks noGrp="1" noChangeArrowheads="1"/>
          </p:cNvSpPr>
          <p:nvPr>
            <p:ph type="body" idx="1"/>
          </p:nvPr>
        </p:nvSpPr>
        <p:spPr/>
        <p:txBody>
          <a:bodyPr/>
          <a:lstStyle/>
          <a:p>
            <a:r>
              <a:rPr lang="en-US" altLang="en-US"/>
              <a:t>Prologue (1:1-8)</a:t>
            </a:r>
          </a:p>
          <a:p>
            <a:r>
              <a:rPr lang="en-US" altLang="en-US"/>
              <a:t>The First Vision:  the Present (1:9-3:22)</a:t>
            </a:r>
          </a:p>
          <a:p>
            <a:pPr lvl="1"/>
            <a:r>
              <a:rPr lang="en-US" altLang="en-US"/>
              <a:t>Vision of the Glorified Christ (1:9-20)</a:t>
            </a:r>
          </a:p>
          <a:p>
            <a:pPr lvl="1"/>
            <a:r>
              <a:rPr lang="en-US" altLang="en-US"/>
              <a:t>His Letters to the Churches (2:1-3:22)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236"/>
    </mc:Choice>
    <mc:Fallback xmlns="">
      <p:transition spd="slow" advTm="2123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43">
                                            <p:txEl>
                                              <p:pRg st="2" end="2"/>
                                            </p:txEl>
                                          </p:spTgt>
                                        </p:tgtEl>
                                        <p:attrNameLst>
                                          <p:attrName>style.visibility</p:attrName>
                                        </p:attrNameLst>
                                      </p:cBhvr>
                                      <p:to>
                                        <p:strVal val="visible"/>
                                      </p:to>
                                    </p:set>
                                    <p:anim calcmode="lin" valueType="num">
                                      <p:cBhvr additive="base">
                                        <p:cTn id="19" dur="500" fill="hold"/>
                                        <p:tgtEl>
                                          <p:spTgt spid="614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43">
                                            <p:txEl>
                                              <p:pRg st="3" end="3"/>
                                            </p:txEl>
                                          </p:spTgt>
                                        </p:tgtEl>
                                        <p:attrNameLst>
                                          <p:attrName>style.visibility</p:attrName>
                                        </p:attrNameLst>
                                      </p:cBhvr>
                                      <p:to>
                                        <p:strVal val="visible"/>
                                      </p:to>
                                    </p:set>
                                    <p:anim calcmode="lin" valueType="num">
                                      <p:cBhvr additive="base">
                                        <p:cTn id="25" dur="500" fill="hold"/>
                                        <p:tgtEl>
                                          <p:spTgt spid="614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bldLvl="2"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Outline of Revelation</a:t>
            </a:r>
          </a:p>
        </p:txBody>
      </p:sp>
      <p:sp>
        <p:nvSpPr>
          <p:cNvPr id="62467" name="Rectangle 3"/>
          <p:cNvSpPr>
            <a:spLocks noGrp="1" noChangeArrowheads="1"/>
          </p:cNvSpPr>
          <p:nvPr>
            <p:ph type="body" idx="1"/>
          </p:nvPr>
        </p:nvSpPr>
        <p:spPr/>
        <p:txBody>
          <a:bodyPr/>
          <a:lstStyle/>
          <a:p>
            <a:r>
              <a:rPr lang="en-US" altLang="en-US"/>
              <a:t>The Second Vision:  the Future (4:1-16:21)</a:t>
            </a:r>
          </a:p>
          <a:p>
            <a:pPr lvl="1"/>
            <a:r>
              <a:rPr lang="en-US" altLang="en-US"/>
              <a:t>The heavenly throne-room (4:1-11)</a:t>
            </a:r>
          </a:p>
          <a:p>
            <a:pPr lvl="1"/>
            <a:r>
              <a:rPr lang="en-US" altLang="en-US"/>
              <a:t>The seven seals (5:1-8:1)</a:t>
            </a:r>
          </a:p>
          <a:p>
            <a:pPr lvl="1"/>
            <a:r>
              <a:rPr lang="en-US" altLang="en-US"/>
              <a:t>The seven trumpets (8:2-11:20)</a:t>
            </a:r>
          </a:p>
          <a:p>
            <a:pPr lvl="1"/>
            <a:r>
              <a:rPr lang="en-US" altLang="en-US"/>
              <a:t>The 2</a:t>
            </a:r>
            <a:r>
              <a:rPr lang="en-US" altLang="en-US" baseline="30000"/>
              <a:t>nd</a:t>
            </a:r>
            <a:r>
              <a:rPr lang="en-US" altLang="en-US"/>
              <a:t> vision interlude (12:1-14:20)</a:t>
            </a:r>
          </a:p>
          <a:p>
            <a:pPr lvl="1"/>
            <a:r>
              <a:rPr lang="en-US" altLang="en-US"/>
              <a:t>The seven bowls (15:1-16:21)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590"/>
    </mc:Choice>
    <mc:Fallback xmlns="">
      <p:transition spd="slow" advTm="3559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 calcmode="lin" valueType="num">
                                      <p:cBhvr additive="base">
                                        <p:cTn id="25" dur="500" fill="hold"/>
                                        <p:tgtEl>
                                          <p:spTgt spid="624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24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2467">
                                            <p:txEl>
                                              <p:pRg st="4" end="4"/>
                                            </p:txEl>
                                          </p:spTgt>
                                        </p:tgtEl>
                                        <p:attrNameLst>
                                          <p:attrName>style.visibility</p:attrName>
                                        </p:attrNameLst>
                                      </p:cBhvr>
                                      <p:to>
                                        <p:strVal val="visible"/>
                                      </p:to>
                                    </p:set>
                                    <p:anim calcmode="lin" valueType="num">
                                      <p:cBhvr additive="base">
                                        <p:cTn id="31" dur="500" fill="hold"/>
                                        <p:tgtEl>
                                          <p:spTgt spid="624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24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2467">
                                            <p:txEl>
                                              <p:pRg st="5" end="5"/>
                                            </p:txEl>
                                          </p:spTgt>
                                        </p:tgtEl>
                                        <p:attrNameLst>
                                          <p:attrName>style.visibility</p:attrName>
                                        </p:attrNameLst>
                                      </p:cBhvr>
                                      <p:to>
                                        <p:strVal val="visible"/>
                                      </p:to>
                                    </p:set>
                                    <p:anim calcmode="lin" valueType="num">
                                      <p:cBhvr additive="base">
                                        <p:cTn id="37" dur="500" fill="hold"/>
                                        <p:tgtEl>
                                          <p:spTgt spid="6246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24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bldLvl="2"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Outline of Revelation</a:t>
            </a:r>
          </a:p>
        </p:txBody>
      </p:sp>
      <p:sp>
        <p:nvSpPr>
          <p:cNvPr id="63491" name="Rectangle 3"/>
          <p:cNvSpPr>
            <a:spLocks noGrp="1" noChangeArrowheads="1"/>
          </p:cNvSpPr>
          <p:nvPr>
            <p:ph type="body" idx="1"/>
          </p:nvPr>
        </p:nvSpPr>
        <p:spPr/>
        <p:txBody>
          <a:bodyPr/>
          <a:lstStyle/>
          <a:p>
            <a:r>
              <a:rPr lang="en-US" altLang="en-US" sz="2800"/>
              <a:t>The Third Vision:  the End (17:1-21:8)</a:t>
            </a:r>
          </a:p>
          <a:p>
            <a:pPr lvl="1"/>
            <a:r>
              <a:rPr lang="en-US" altLang="en-US" sz="2400"/>
              <a:t>Babylon destroyed (17:1-19:5)</a:t>
            </a:r>
          </a:p>
          <a:p>
            <a:pPr lvl="2"/>
            <a:r>
              <a:rPr lang="en-US" altLang="en-US" sz="2000"/>
              <a:t>The woman on the beast (17:1-18)</a:t>
            </a:r>
          </a:p>
          <a:p>
            <a:pPr lvl="2"/>
            <a:r>
              <a:rPr lang="en-US" altLang="en-US" sz="2000"/>
              <a:t>The judgment of Babylon (18:1-19:5)</a:t>
            </a:r>
          </a:p>
          <a:p>
            <a:pPr lvl="1"/>
            <a:r>
              <a:rPr lang="en-US" altLang="en-US" sz="2400"/>
              <a:t>Final victory (19:6-21:8)</a:t>
            </a:r>
          </a:p>
          <a:p>
            <a:pPr lvl="2"/>
            <a:r>
              <a:rPr lang="en-US" altLang="en-US" sz="2000"/>
              <a:t>The marriage of the Lamb (19:6-10)</a:t>
            </a:r>
          </a:p>
          <a:p>
            <a:pPr lvl="2"/>
            <a:r>
              <a:rPr lang="en-US" altLang="en-US" sz="2000"/>
              <a:t>Christ’s second coming (19:11-21)</a:t>
            </a:r>
          </a:p>
          <a:p>
            <a:pPr lvl="2"/>
            <a:r>
              <a:rPr lang="en-US" altLang="en-US" sz="2000"/>
              <a:t>The millennial rule (20:1-10)</a:t>
            </a:r>
          </a:p>
          <a:p>
            <a:pPr lvl="2"/>
            <a:r>
              <a:rPr lang="en-US" altLang="en-US" sz="2000"/>
              <a:t>The last judgment (20:11-15)</a:t>
            </a:r>
          </a:p>
          <a:p>
            <a:pPr lvl="2"/>
            <a:r>
              <a:rPr lang="en-US" altLang="en-US" sz="2000"/>
              <a:t>The new heaven &amp; new earth (21:1-8)</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537"/>
    </mc:Choice>
    <mc:Fallback xmlns="">
      <p:transition spd="slow" advTm="4053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additive="base">
                                        <p:cTn id="25" dur="500" fill="hold"/>
                                        <p:tgtEl>
                                          <p:spTgt spid="634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34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3491">
                                            <p:txEl>
                                              <p:pRg st="4" end="4"/>
                                            </p:txEl>
                                          </p:spTgt>
                                        </p:tgtEl>
                                        <p:attrNameLst>
                                          <p:attrName>style.visibility</p:attrName>
                                        </p:attrNameLst>
                                      </p:cBhvr>
                                      <p:to>
                                        <p:strVal val="visible"/>
                                      </p:to>
                                    </p:set>
                                    <p:anim calcmode="lin" valueType="num">
                                      <p:cBhvr additive="base">
                                        <p:cTn id="31" dur="500" fill="hold"/>
                                        <p:tgtEl>
                                          <p:spTgt spid="634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34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3491">
                                            <p:txEl>
                                              <p:pRg st="5" end="5"/>
                                            </p:txEl>
                                          </p:spTgt>
                                        </p:tgtEl>
                                        <p:attrNameLst>
                                          <p:attrName>style.visibility</p:attrName>
                                        </p:attrNameLst>
                                      </p:cBhvr>
                                      <p:to>
                                        <p:strVal val="visible"/>
                                      </p:to>
                                    </p:set>
                                    <p:anim calcmode="lin" valueType="num">
                                      <p:cBhvr additive="base">
                                        <p:cTn id="37" dur="500" fill="hold"/>
                                        <p:tgtEl>
                                          <p:spTgt spid="6349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34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3491">
                                            <p:txEl>
                                              <p:pRg st="6" end="6"/>
                                            </p:txEl>
                                          </p:spTgt>
                                        </p:tgtEl>
                                        <p:attrNameLst>
                                          <p:attrName>style.visibility</p:attrName>
                                        </p:attrNameLst>
                                      </p:cBhvr>
                                      <p:to>
                                        <p:strVal val="visible"/>
                                      </p:to>
                                    </p:set>
                                    <p:anim calcmode="lin" valueType="num">
                                      <p:cBhvr additive="base">
                                        <p:cTn id="43" dur="500" fill="hold"/>
                                        <p:tgtEl>
                                          <p:spTgt spid="6349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34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3491">
                                            <p:txEl>
                                              <p:pRg st="7" end="7"/>
                                            </p:txEl>
                                          </p:spTgt>
                                        </p:tgtEl>
                                        <p:attrNameLst>
                                          <p:attrName>style.visibility</p:attrName>
                                        </p:attrNameLst>
                                      </p:cBhvr>
                                      <p:to>
                                        <p:strVal val="visible"/>
                                      </p:to>
                                    </p:set>
                                    <p:anim calcmode="lin" valueType="num">
                                      <p:cBhvr additive="base">
                                        <p:cTn id="49" dur="500" fill="hold"/>
                                        <p:tgtEl>
                                          <p:spTgt spid="6349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349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3491">
                                            <p:txEl>
                                              <p:pRg st="8" end="8"/>
                                            </p:txEl>
                                          </p:spTgt>
                                        </p:tgtEl>
                                        <p:attrNameLst>
                                          <p:attrName>style.visibility</p:attrName>
                                        </p:attrNameLst>
                                      </p:cBhvr>
                                      <p:to>
                                        <p:strVal val="visible"/>
                                      </p:to>
                                    </p:set>
                                    <p:anim calcmode="lin" valueType="num">
                                      <p:cBhvr additive="base">
                                        <p:cTn id="55" dur="500" fill="hold"/>
                                        <p:tgtEl>
                                          <p:spTgt spid="63491">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349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3491">
                                            <p:txEl>
                                              <p:pRg st="9" end="9"/>
                                            </p:txEl>
                                          </p:spTgt>
                                        </p:tgtEl>
                                        <p:attrNameLst>
                                          <p:attrName>style.visibility</p:attrName>
                                        </p:attrNameLst>
                                      </p:cBhvr>
                                      <p:to>
                                        <p:strVal val="visible"/>
                                      </p:to>
                                    </p:set>
                                    <p:anim calcmode="lin" valueType="num">
                                      <p:cBhvr additive="base">
                                        <p:cTn id="61" dur="500" fill="hold"/>
                                        <p:tgtEl>
                                          <p:spTgt spid="63491">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349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bldLvl="3"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Justin Martyr (c150)</a:t>
            </a:r>
          </a:p>
        </p:txBody>
      </p:sp>
      <p:sp>
        <p:nvSpPr>
          <p:cNvPr id="29699" name="Text Box 3"/>
          <p:cNvSpPr txBox="1">
            <a:spLocks noChangeArrowheads="1"/>
          </p:cNvSpPr>
          <p:nvPr/>
        </p:nvSpPr>
        <p:spPr bwMode="auto">
          <a:xfrm>
            <a:off x="762000" y="2209800"/>
            <a:ext cx="76200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i="1">
                <a:latin typeface="Times New Roman" pitchFamily="18" charset="0"/>
                <a:cs typeface="Times New Roman" pitchFamily="18" charset="0"/>
              </a:rPr>
              <a:t>And further, there was a certain man, even with us, whose name was John, one of the Apostles of Christ, who prophesied in a revelation which came to him that those who believed in our Christ will spend a thousand years in Jerusalem, and after that, the general and, in short, the eternal resurrection and judgment of all will come to pass at one and the same time.</a:t>
            </a:r>
            <a:endParaRPr lang="en-US" altLang="en-US" sz="2800">
              <a:latin typeface="Courier" charset="0"/>
              <a:cs typeface="Times New Roman" pitchFamily="18" charset="0"/>
            </a:endParaRPr>
          </a:p>
          <a:p>
            <a:pPr eaLnBrk="1" hangingPunct="1">
              <a:spcBef>
                <a:spcPct val="50000"/>
              </a:spcBef>
            </a:pPr>
            <a:r>
              <a:rPr lang="en-US" altLang="en-US" sz="2800" i="1">
                <a:latin typeface="Times New Roman" pitchFamily="18" charset="0"/>
                <a:cs typeface="Times New Roman" pitchFamily="18" charset="0"/>
              </a:rPr>
              <a:t>Dialogue with Trypho</a:t>
            </a:r>
            <a:r>
              <a:rPr lang="en-US" altLang="en-US" sz="2800">
                <a:latin typeface="Times New Roman" pitchFamily="18" charset="0"/>
                <a:cs typeface="Times New Roman" pitchFamily="18" charset="0"/>
              </a:rPr>
              <a:t> 81.4</a:t>
            </a:r>
            <a:endParaRPr lang="en-US" altLang="en-US" sz="2800">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842"/>
    </mc:Choice>
    <mc:Fallback xmlns="">
      <p:transition spd="slow" advTm="3784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checkerboard(across)">
                                      <p:cBhvr>
                                        <p:cTn id="7"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Outline of Revelation</a:t>
            </a:r>
          </a:p>
        </p:txBody>
      </p:sp>
      <p:sp>
        <p:nvSpPr>
          <p:cNvPr id="64515" name="Rectangle 3"/>
          <p:cNvSpPr>
            <a:spLocks noGrp="1" noChangeArrowheads="1"/>
          </p:cNvSpPr>
          <p:nvPr>
            <p:ph type="body" idx="1"/>
          </p:nvPr>
        </p:nvSpPr>
        <p:spPr/>
        <p:txBody>
          <a:bodyPr/>
          <a:lstStyle/>
          <a:p>
            <a:r>
              <a:rPr lang="en-US" altLang="en-US"/>
              <a:t>The Fourth Vision:  the Beginning (21:9-22:5)</a:t>
            </a:r>
          </a:p>
          <a:p>
            <a:pPr lvl="1"/>
            <a:r>
              <a:rPr lang="en-US" altLang="en-US"/>
              <a:t>The new Jerusalem (21:9-27)</a:t>
            </a:r>
          </a:p>
          <a:p>
            <a:pPr lvl="1"/>
            <a:r>
              <a:rPr lang="en-US" altLang="en-US"/>
              <a:t>The river of life (22:1-5)</a:t>
            </a:r>
          </a:p>
          <a:p>
            <a:r>
              <a:rPr lang="en-US" altLang="en-US"/>
              <a:t>Epilogue (22:6-21)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720"/>
    </mc:Choice>
    <mc:Fallback xmlns="">
      <p:transition spd="slow" advTm="1872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p:txBody>
          <a:bodyPr/>
          <a:lstStyle/>
          <a:p>
            <a:r>
              <a:rPr lang="en-US" altLang="en-US"/>
              <a:t>The End!</a:t>
            </a:r>
          </a:p>
        </p:txBody>
      </p:sp>
      <p:sp>
        <p:nvSpPr>
          <p:cNvPr id="66563" name="Rectangle 3"/>
          <p:cNvSpPr>
            <a:spLocks noGrp="1" noChangeArrowheads="1"/>
          </p:cNvSpPr>
          <p:nvPr>
            <p:ph type="subTitle" idx="1"/>
          </p:nvPr>
        </p:nvSpPr>
        <p:spPr/>
        <p:txBody>
          <a:bodyPr/>
          <a:lstStyle/>
          <a:p>
            <a:r>
              <a:rPr lang="en-US" altLang="en-US"/>
              <a:t>See Revelation for Details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853"/>
    </mc:Choice>
    <mc:Fallback xmlns="">
      <p:transition spd="slow" advTm="1185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6563">
                                            <p:txEl>
                                              <p:pRg st="0" end="0"/>
                                            </p:txEl>
                                          </p:spTgt>
                                        </p:tgtEl>
                                        <p:attrNameLst>
                                          <p:attrName>style.visibility</p:attrName>
                                        </p:attrNameLst>
                                      </p:cBhvr>
                                      <p:to>
                                        <p:strVal val="visible"/>
                                      </p:to>
                                    </p:set>
                                    <p:animEffect transition="in" filter="checkerboard(across)">
                                      <p:cBhvr>
                                        <p:cTn id="13" dur="500"/>
                                        <p:tgtEl>
                                          <p:spTgt spid="665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6656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Fathers cited by Eusebius</a:t>
            </a:r>
          </a:p>
        </p:txBody>
      </p:sp>
      <p:sp>
        <p:nvSpPr>
          <p:cNvPr id="30723" name="Rectangle 3"/>
          <p:cNvSpPr>
            <a:spLocks noGrp="1" noChangeArrowheads="1"/>
          </p:cNvSpPr>
          <p:nvPr>
            <p:ph type="body" idx="1"/>
          </p:nvPr>
        </p:nvSpPr>
        <p:spPr/>
        <p:txBody>
          <a:bodyPr/>
          <a:lstStyle/>
          <a:p>
            <a:pPr>
              <a:lnSpc>
                <a:spcPct val="90000"/>
              </a:lnSpc>
            </a:pPr>
            <a:r>
              <a:rPr lang="en-US" altLang="en-US" sz="2800"/>
              <a:t>Eusebius, not in favor of apostolic authorship, mentions three fathers who refer to John’s Revelation.</a:t>
            </a:r>
          </a:p>
          <a:p>
            <a:pPr>
              <a:lnSpc>
                <a:spcPct val="90000"/>
              </a:lnSpc>
            </a:pPr>
            <a:r>
              <a:rPr lang="en-US" altLang="en-US" sz="2800"/>
              <a:t>As he does not use them to support his view, they apparently felt the Apostle wrote it.</a:t>
            </a:r>
          </a:p>
          <a:p>
            <a:pPr>
              <a:lnSpc>
                <a:spcPct val="90000"/>
              </a:lnSpc>
            </a:pPr>
            <a:r>
              <a:rPr lang="en-US" altLang="en-US" sz="2800"/>
              <a:t>They are:</a:t>
            </a:r>
          </a:p>
          <a:p>
            <a:pPr lvl="1">
              <a:lnSpc>
                <a:spcPct val="90000"/>
              </a:lnSpc>
            </a:pPr>
            <a:r>
              <a:rPr lang="en-US" altLang="en-US" sz="2400"/>
              <a:t>Melito of Sardis (c170)</a:t>
            </a:r>
          </a:p>
          <a:p>
            <a:pPr lvl="1">
              <a:lnSpc>
                <a:spcPct val="90000"/>
              </a:lnSpc>
            </a:pPr>
            <a:r>
              <a:rPr lang="en-US" altLang="en-US" sz="2400"/>
              <a:t>Theophilus of Antioch (c180)</a:t>
            </a:r>
          </a:p>
          <a:p>
            <a:pPr lvl="1">
              <a:lnSpc>
                <a:spcPct val="90000"/>
              </a:lnSpc>
            </a:pPr>
            <a:r>
              <a:rPr lang="en-US" altLang="en-US" sz="2400"/>
              <a:t>Apollonius (c180)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533"/>
    </mc:Choice>
    <mc:Fallback xmlns="">
      <p:transition spd="slow" advTm="3153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723">
                                            <p:txEl>
                                              <p:pRg st="5" end="5"/>
                                            </p:txEl>
                                          </p:spTgt>
                                        </p:tgtEl>
                                        <p:attrNameLst>
                                          <p:attrName>style.visibility</p:attrName>
                                        </p:attrNameLst>
                                      </p:cBhvr>
                                      <p:to>
                                        <p:strVal val="visible"/>
                                      </p:to>
                                    </p:set>
                                    <p:anim calcmode="lin" valueType="num">
                                      <p:cBhvr additive="base">
                                        <p:cTn id="37" dur="500" fill="hold"/>
                                        <p:tgtEl>
                                          <p:spTgt spid="307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07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Muratorian Canon (c170-190)</a:t>
            </a:r>
          </a:p>
        </p:txBody>
      </p:sp>
      <p:sp>
        <p:nvSpPr>
          <p:cNvPr id="31747" name="Text Box 3"/>
          <p:cNvSpPr txBox="1">
            <a:spLocks noChangeArrowheads="1"/>
          </p:cNvSpPr>
          <p:nvPr/>
        </p:nvSpPr>
        <p:spPr bwMode="auto">
          <a:xfrm>
            <a:off x="685800" y="2209800"/>
            <a:ext cx="78486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i="1">
                <a:latin typeface="Times New Roman" pitchFamily="18" charset="0"/>
                <a:cs typeface="Times New Roman" pitchFamily="18" charset="0"/>
              </a:rPr>
              <a:t>... since the blessed Apostle Paul himself, imitating the example of his predecessor, John, wrote to seven churches only by name....  For John also, though he wrote in the Apocalypse to seven churches, nevertheless he speaks to them all....  We accept only the Apocalypses of John and of Peter....</a:t>
            </a:r>
            <a:endParaRPr lang="en-US" altLang="en-US" sz="2800" i="1">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616"/>
    </mc:Choice>
    <mc:Fallback xmlns="">
      <p:transition spd="slow" advTm="5861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checkerboard(across)">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Irenaeus (c170)</a:t>
            </a:r>
          </a:p>
        </p:txBody>
      </p:sp>
      <p:sp>
        <p:nvSpPr>
          <p:cNvPr id="32771" name="Text Box 3"/>
          <p:cNvSpPr txBox="1">
            <a:spLocks noChangeArrowheads="1"/>
          </p:cNvSpPr>
          <p:nvPr/>
        </p:nvSpPr>
        <p:spPr bwMode="auto">
          <a:xfrm>
            <a:off x="1066800" y="2209800"/>
            <a:ext cx="72390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i="1">
                <a:latin typeface="Times New Roman" pitchFamily="18" charset="0"/>
                <a:cs typeface="Times New Roman" pitchFamily="18" charset="0"/>
              </a:rPr>
              <a:t>John also, the Lord's disciple, when beholding the sacerdotal and glorious advent of His kingdom, says in the Apocalypse:  'I turned to see the voice that spake with me.  And being turned, I saw seven golden candlesticks....'</a:t>
            </a:r>
            <a:endParaRPr lang="en-US" altLang="en-US" sz="2800">
              <a:latin typeface="Courier" charset="0"/>
              <a:cs typeface="Times New Roman" pitchFamily="18" charset="0"/>
            </a:endParaRPr>
          </a:p>
          <a:p>
            <a:pPr eaLnBrk="1" hangingPunct="1">
              <a:spcBef>
                <a:spcPct val="50000"/>
              </a:spcBef>
            </a:pPr>
            <a:r>
              <a:rPr lang="en-US" altLang="en-US" sz="2800" i="1">
                <a:latin typeface="Times New Roman" pitchFamily="18" charset="0"/>
                <a:cs typeface="Times New Roman" pitchFamily="18" charset="0"/>
              </a:rPr>
              <a:t>Against Heresies</a:t>
            </a:r>
            <a:r>
              <a:rPr lang="en-US" altLang="en-US" sz="2800">
                <a:latin typeface="Times New Roman" pitchFamily="18" charset="0"/>
                <a:cs typeface="Times New Roman" pitchFamily="18" charset="0"/>
              </a:rPr>
              <a:t> 4.20.11</a:t>
            </a:r>
            <a:endParaRPr lang="en-US" altLang="en-US" sz="2800">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413"/>
    </mc:Choice>
    <mc:Fallback xmlns="">
      <p:transition spd="slow" advTm="4541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checkerboard(across)">
                                      <p:cBhvr>
                                        <p:cTn id="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Hippolytus (c225)</a:t>
            </a:r>
          </a:p>
        </p:txBody>
      </p:sp>
      <p:sp>
        <p:nvSpPr>
          <p:cNvPr id="33795" name="Text Box 3"/>
          <p:cNvSpPr txBox="1">
            <a:spLocks noChangeArrowheads="1"/>
          </p:cNvSpPr>
          <p:nvPr/>
        </p:nvSpPr>
        <p:spPr bwMode="auto">
          <a:xfrm>
            <a:off x="914400" y="2286000"/>
            <a:ext cx="73914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i="1">
                <a:latin typeface="Times New Roman" pitchFamily="18" charset="0"/>
                <a:cs typeface="Times New Roman" pitchFamily="18" charset="0"/>
              </a:rPr>
              <a:t>Isaiah, then, prophesies these things.  But let us see if John uttered things similar to his.  For this man, being in the island of Patmos, saw a revelation of awe‑inspiring mysteries, which he relates unreservedly and teaches to others.  Tell me, O blessed John, Apostle and pupil of the Lord, what have you seen and what have you heard about  Babylon?  Awake and speak, for she also banished you.  'And there came one of the seven angels, who had the seven vials....</a:t>
            </a:r>
            <a:r>
              <a:rPr lang="en-US" altLang="en-US" sz="2400" i="1">
                <a:latin typeface="WP TypographicSymbols" pitchFamily="2" charset="0"/>
                <a:cs typeface="Times New Roman" pitchFamily="18" charset="0"/>
              </a:rPr>
              <a:t>=</a:t>
            </a:r>
            <a:endParaRPr lang="en-US" altLang="en-US" sz="2400">
              <a:latin typeface="Courier" charset="0"/>
              <a:cs typeface="Times New Roman" pitchFamily="18" charset="0"/>
            </a:endParaRPr>
          </a:p>
          <a:p>
            <a:pPr eaLnBrk="1" hangingPunct="1">
              <a:spcBef>
                <a:spcPct val="50000"/>
              </a:spcBef>
            </a:pPr>
            <a:r>
              <a:rPr lang="en-US" altLang="en-US" sz="2400" i="1">
                <a:latin typeface="Times New Roman" pitchFamily="18" charset="0"/>
                <a:cs typeface="Times New Roman" pitchFamily="18" charset="0"/>
              </a:rPr>
              <a:t>Of Antichrist</a:t>
            </a:r>
            <a:r>
              <a:rPr lang="en-US" altLang="en-US" sz="2400">
                <a:latin typeface="Times New Roman" pitchFamily="18" charset="0"/>
                <a:cs typeface="Times New Roman" pitchFamily="18" charset="0"/>
              </a:rPr>
              <a:t> 25‑26</a:t>
            </a:r>
            <a:endParaRPr lang="en-US" altLang="en-US" sz="2400">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9864"/>
    </mc:Choice>
    <mc:Fallback xmlns="">
      <p:transition spd="slow" advTm="4986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checkerboard(across)">
                                      <p:cBhvr>
                                        <p:cTn id="7"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Origen (c240)</a:t>
            </a:r>
          </a:p>
        </p:txBody>
      </p:sp>
      <p:sp>
        <p:nvSpPr>
          <p:cNvPr id="34819" name="Text Box 3"/>
          <p:cNvSpPr txBox="1">
            <a:spLocks noChangeArrowheads="1"/>
          </p:cNvSpPr>
          <p:nvPr/>
        </p:nvSpPr>
        <p:spPr bwMode="auto">
          <a:xfrm>
            <a:off x="990600" y="2133600"/>
            <a:ext cx="73152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i="1">
                <a:latin typeface="Times New Roman" pitchFamily="18" charset="0"/>
                <a:cs typeface="Times New Roman" pitchFamily="18" charset="0"/>
              </a:rPr>
              <a:t>What shall we say of him who reclined on the breast of Jesus, I mean John? who has left one gospel, in which he confesses that he could write so many that the whole world could not contain them.  He also wrote the Apocalypse, commanded as he was, to conceal, and not to write the voices of the seven thunders.</a:t>
            </a:r>
            <a:endParaRPr lang="en-US" altLang="en-US" sz="2800">
              <a:latin typeface="Courier" charset="0"/>
              <a:cs typeface="Times New Roman" pitchFamily="18" charset="0"/>
            </a:endParaRPr>
          </a:p>
          <a:p>
            <a:pPr algn="r" eaLnBrk="1" hangingPunct="1">
              <a:spcBef>
                <a:spcPct val="50000"/>
              </a:spcBef>
            </a:pPr>
            <a:r>
              <a:rPr lang="en-US" altLang="en-US" sz="2800" i="1">
                <a:latin typeface="Times New Roman" pitchFamily="18" charset="0"/>
                <a:cs typeface="Times New Roman" pitchFamily="18" charset="0"/>
              </a:rPr>
              <a:t>Commentary on John 5</a:t>
            </a:r>
            <a:r>
              <a:rPr lang="en-US" altLang="en-US" sz="2800">
                <a:latin typeface="Times New Roman" pitchFamily="18" charset="0"/>
                <a:cs typeface="Times New Roman" pitchFamily="18" charset="0"/>
              </a:rPr>
              <a:t>; cited in Eusebius' </a:t>
            </a:r>
            <a:r>
              <a:rPr lang="en-US" altLang="en-US" sz="2800" i="1">
                <a:latin typeface="Times New Roman" pitchFamily="18" charset="0"/>
                <a:cs typeface="Times New Roman" pitchFamily="18" charset="0"/>
              </a:rPr>
              <a:t>Church History</a:t>
            </a:r>
            <a:r>
              <a:rPr lang="en-US" altLang="en-US" sz="2800">
                <a:latin typeface="Times New Roman" pitchFamily="18" charset="0"/>
                <a:cs typeface="Times New Roman" pitchFamily="18" charset="0"/>
              </a:rPr>
              <a:t> 6.25</a:t>
            </a:r>
            <a:endParaRPr lang="en-US" altLang="en-US" sz="2800">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476"/>
    </mc:Choice>
    <mc:Fallback xmlns="">
      <p:transition spd="slow" advTm="5547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checkerboard(across)">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6.3"/>
</p:tagLst>
</file>

<file path=ppt/tags/tag10.xml><?xml version="1.0" encoding="utf-8"?>
<p:tagLst xmlns:a="http://schemas.openxmlformats.org/drawingml/2006/main" xmlns:r="http://schemas.openxmlformats.org/officeDocument/2006/relationships" xmlns:p="http://schemas.openxmlformats.org/presentationml/2006/main">
  <p:tag name="TIMING" val="|4"/>
</p:tagLst>
</file>

<file path=ppt/tags/tag11.xml><?xml version="1.0" encoding="utf-8"?>
<p:tagLst xmlns:a="http://schemas.openxmlformats.org/drawingml/2006/main" xmlns:r="http://schemas.openxmlformats.org/officeDocument/2006/relationships" xmlns:p="http://schemas.openxmlformats.org/presentationml/2006/main">
  <p:tag name="TIMING" val="|3.2"/>
</p:tagLst>
</file>

<file path=ppt/tags/tag12.xml><?xml version="1.0" encoding="utf-8"?>
<p:tagLst xmlns:a="http://schemas.openxmlformats.org/drawingml/2006/main" xmlns:r="http://schemas.openxmlformats.org/officeDocument/2006/relationships" xmlns:p="http://schemas.openxmlformats.org/presentationml/2006/main">
  <p:tag name="TIMING" val="|8.3|10.8|7.4|8.4|17.7|7.4"/>
</p:tagLst>
</file>

<file path=ppt/tags/tag13.xml><?xml version="1.0" encoding="utf-8"?>
<p:tagLst xmlns:a="http://schemas.openxmlformats.org/drawingml/2006/main" xmlns:r="http://schemas.openxmlformats.org/officeDocument/2006/relationships" xmlns:p="http://schemas.openxmlformats.org/presentationml/2006/main">
  <p:tag name="TIMING" val="|4.6|7.1|32.5|23.9|5.1|10.9|9.8"/>
</p:tagLst>
</file>

<file path=ppt/tags/tag14.xml><?xml version="1.0" encoding="utf-8"?>
<p:tagLst xmlns:a="http://schemas.openxmlformats.org/drawingml/2006/main" xmlns:r="http://schemas.openxmlformats.org/officeDocument/2006/relationships" xmlns:p="http://schemas.openxmlformats.org/presentationml/2006/main">
  <p:tag name="TIMING" val="|2.6|6.9|5.2|11.3|5.7|15.8"/>
</p:tagLst>
</file>

<file path=ppt/tags/tag15.xml><?xml version="1.0" encoding="utf-8"?>
<p:tagLst xmlns:a="http://schemas.openxmlformats.org/drawingml/2006/main" xmlns:r="http://schemas.openxmlformats.org/officeDocument/2006/relationships" xmlns:p="http://schemas.openxmlformats.org/presentationml/2006/main">
  <p:tag name="TIMING" val="|2.3|6.6|6|1.1|5.1|3.8"/>
</p:tagLst>
</file>

<file path=ppt/tags/tag16.xml><?xml version="1.0" encoding="utf-8"?>
<p:tagLst xmlns:a="http://schemas.openxmlformats.org/drawingml/2006/main" xmlns:r="http://schemas.openxmlformats.org/officeDocument/2006/relationships" xmlns:p="http://schemas.openxmlformats.org/presentationml/2006/main">
  <p:tag name="TIMING" val="|4.5"/>
</p:tagLst>
</file>

<file path=ppt/tags/tag17.xml><?xml version="1.0" encoding="utf-8"?>
<p:tagLst xmlns:a="http://schemas.openxmlformats.org/drawingml/2006/main" xmlns:r="http://schemas.openxmlformats.org/officeDocument/2006/relationships" xmlns:p="http://schemas.openxmlformats.org/presentationml/2006/main">
  <p:tag name="TIMING" val="|2.6|5.9"/>
</p:tagLst>
</file>

<file path=ppt/tags/tag18.xml><?xml version="1.0" encoding="utf-8"?>
<p:tagLst xmlns:a="http://schemas.openxmlformats.org/drawingml/2006/main" xmlns:r="http://schemas.openxmlformats.org/officeDocument/2006/relationships" xmlns:p="http://schemas.openxmlformats.org/presentationml/2006/main">
  <p:tag name="TIMING" val="|4.1|8|8.3|6.9|5.8"/>
</p:tagLst>
</file>

<file path=ppt/tags/tag19.xml><?xml version="1.0" encoding="utf-8"?>
<p:tagLst xmlns:a="http://schemas.openxmlformats.org/drawingml/2006/main" xmlns:r="http://schemas.openxmlformats.org/officeDocument/2006/relationships" xmlns:p="http://schemas.openxmlformats.org/presentationml/2006/main">
  <p:tag name="TIMING" val="|3.3|15.5"/>
</p:tagLst>
</file>

<file path=ppt/tags/tag2.xml><?xml version="1.0" encoding="utf-8"?>
<p:tagLst xmlns:a="http://schemas.openxmlformats.org/drawingml/2006/main" xmlns:r="http://schemas.openxmlformats.org/officeDocument/2006/relationships" xmlns:p="http://schemas.openxmlformats.org/presentationml/2006/main">
  <p:tag name="TIMING" val="|10.2|4.2|3.7|2.4|6.1|5.1|3.6|3.2"/>
</p:tagLst>
</file>

<file path=ppt/tags/tag20.xml><?xml version="1.0" encoding="utf-8"?>
<p:tagLst xmlns:a="http://schemas.openxmlformats.org/drawingml/2006/main" xmlns:r="http://schemas.openxmlformats.org/officeDocument/2006/relationships" xmlns:p="http://schemas.openxmlformats.org/presentationml/2006/main">
  <p:tag name="TIMING" val="|1.8|5.2|10.9"/>
</p:tagLst>
</file>

<file path=ppt/tags/tag21.xml><?xml version="1.0" encoding="utf-8"?>
<p:tagLst xmlns:a="http://schemas.openxmlformats.org/drawingml/2006/main" xmlns:r="http://schemas.openxmlformats.org/officeDocument/2006/relationships" xmlns:p="http://schemas.openxmlformats.org/presentationml/2006/main">
  <p:tag name="TIMING" val="|1.3|5.3|3.3|1.7|1.2|1.5"/>
</p:tagLst>
</file>

<file path=ppt/tags/tag22.xml><?xml version="1.0" encoding="utf-8"?>
<p:tagLst xmlns:a="http://schemas.openxmlformats.org/drawingml/2006/main" xmlns:r="http://schemas.openxmlformats.org/officeDocument/2006/relationships" xmlns:p="http://schemas.openxmlformats.org/presentationml/2006/main">
  <p:tag name="TIMING" val="|6.5|2.2|12.8|9|2.7|13.5"/>
</p:tagLst>
</file>

<file path=ppt/tags/tag23.xml><?xml version="1.0" encoding="utf-8"?>
<p:tagLst xmlns:a="http://schemas.openxmlformats.org/drawingml/2006/main" xmlns:r="http://schemas.openxmlformats.org/officeDocument/2006/relationships" xmlns:p="http://schemas.openxmlformats.org/presentationml/2006/main">
  <p:tag name="TIMING" val="|2.5|1.3|4.4|10|3.7|11.1|5|10.7"/>
</p:tagLst>
</file>

<file path=ppt/tags/tag24.xml><?xml version="1.0" encoding="utf-8"?>
<p:tagLst xmlns:a="http://schemas.openxmlformats.org/drawingml/2006/main" xmlns:r="http://schemas.openxmlformats.org/officeDocument/2006/relationships" xmlns:p="http://schemas.openxmlformats.org/presentationml/2006/main">
  <p:tag name="TIMING" val="|1.9|3.1|25.2|16.2|5.1|2.1"/>
</p:tagLst>
</file>

<file path=ppt/tags/tag25.xml><?xml version="1.0" encoding="utf-8"?>
<p:tagLst xmlns:a="http://schemas.openxmlformats.org/drawingml/2006/main" xmlns:r="http://schemas.openxmlformats.org/officeDocument/2006/relationships" xmlns:p="http://schemas.openxmlformats.org/presentationml/2006/main">
  <p:tag name="TIMING" val="|3.2|1.9|6.7|1.3|6.7"/>
</p:tagLst>
</file>

<file path=ppt/tags/tag26.xml><?xml version="1.0" encoding="utf-8"?>
<p:tagLst xmlns:a="http://schemas.openxmlformats.org/drawingml/2006/main" xmlns:r="http://schemas.openxmlformats.org/officeDocument/2006/relationships" xmlns:p="http://schemas.openxmlformats.org/presentationml/2006/main">
  <p:tag name="TIMING" val="|1.9|3.3|15.7|16.5"/>
</p:tagLst>
</file>

<file path=ppt/tags/tag27.xml><?xml version="1.0" encoding="utf-8"?>
<p:tagLst xmlns:a="http://schemas.openxmlformats.org/drawingml/2006/main" xmlns:r="http://schemas.openxmlformats.org/officeDocument/2006/relationships" xmlns:p="http://schemas.openxmlformats.org/presentationml/2006/main">
  <p:tag name="TIMING" val="|7.3|6|13.3|4.2"/>
</p:tagLst>
</file>

<file path=ppt/tags/tag28.xml><?xml version="1.0" encoding="utf-8"?>
<p:tagLst xmlns:a="http://schemas.openxmlformats.org/drawingml/2006/main" xmlns:r="http://schemas.openxmlformats.org/officeDocument/2006/relationships" xmlns:p="http://schemas.openxmlformats.org/presentationml/2006/main">
  <p:tag name="TIMING" val="|4.9|23|8|3.7|5.1|15"/>
</p:tagLst>
</file>

<file path=ppt/tags/tag29.xml><?xml version="1.0" encoding="utf-8"?>
<p:tagLst xmlns:a="http://schemas.openxmlformats.org/drawingml/2006/main" xmlns:r="http://schemas.openxmlformats.org/officeDocument/2006/relationships" xmlns:p="http://schemas.openxmlformats.org/presentationml/2006/main">
  <p:tag name="TIMING" val="|2.6|4.9|15.3|4.4|3.4|3.6|3.1|3.2|4.8"/>
</p:tagLst>
</file>

<file path=ppt/tags/tag3.xml><?xml version="1.0" encoding="utf-8"?>
<p:tagLst xmlns:a="http://schemas.openxmlformats.org/drawingml/2006/main" xmlns:r="http://schemas.openxmlformats.org/officeDocument/2006/relationships" xmlns:p="http://schemas.openxmlformats.org/presentationml/2006/main">
  <p:tag name="TIMING" val="|6.4"/>
</p:tagLst>
</file>

<file path=ppt/tags/tag30.xml><?xml version="1.0" encoding="utf-8"?>
<p:tagLst xmlns:a="http://schemas.openxmlformats.org/drawingml/2006/main" xmlns:r="http://schemas.openxmlformats.org/officeDocument/2006/relationships" xmlns:p="http://schemas.openxmlformats.org/presentationml/2006/main">
  <p:tag name="TIMING" val="|2.9|9.7|14"/>
</p:tagLst>
</file>

<file path=ppt/tags/tag31.xml><?xml version="1.0" encoding="utf-8"?>
<p:tagLst xmlns:a="http://schemas.openxmlformats.org/drawingml/2006/main" xmlns:r="http://schemas.openxmlformats.org/officeDocument/2006/relationships" xmlns:p="http://schemas.openxmlformats.org/presentationml/2006/main">
  <p:tag name="TIMING" val="|5.4|12.8|10.7"/>
</p:tagLst>
</file>

<file path=ppt/tags/tag32.xml><?xml version="1.0" encoding="utf-8"?>
<p:tagLst xmlns:a="http://schemas.openxmlformats.org/drawingml/2006/main" xmlns:r="http://schemas.openxmlformats.org/officeDocument/2006/relationships" xmlns:p="http://schemas.openxmlformats.org/presentationml/2006/main">
  <p:tag name="TIMING" val="|1.2|12.4|6.9|10.4|4.3|18.3"/>
</p:tagLst>
</file>

<file path=ppt/tags/tag33.xml><?xml version="1.0" encoding="utf-8"?>
<p:tagLst xmlns:a="http://schemas.openxmlformats.org/drawingml/2006/main" xmlns:r="http://schemas.openxmlformats.org/officeDocument/2006/relationships" xmlns:p="http://schemas.openxmlformats.org/presentationml/2006/main">
  <p:tag name="TIMING" val="|2.2|2|4.2|7.7"/>
</p:tagLst>
</file>

<file path=ppt/tags/tag34.xml><?xml version="1.0" encoding="utf-8"?>
<p:tagLst xmlns:a="http://schemas.openxmlformats.org/drawingml/2006/main" xmlns:r="http://schemas.openxmlformats.org/officeDocument/2006/relationships" xmlns:p="http://schemas.openxmlformats.org/presentationml/2006/main">
  <p:tag name="TIMING" val="|0.7|5.5|4.8|4.1|5.5|4.2"/>
</p:tagLst>
</file>

<file path=ppt/tags/tag35.xml><?xml version="1.0" encoding="utf-8"?>
<p:tagLst xmlns:a="http://schemas.openxmlformats.org/drawingml/2006/main" xmlns:r="http://schemas.openxmlformats.org/officeDocument/2006/relationships" xmlns:p="http://schemas.openxmlformats.org/presentationml/2006/main">
  <p:tag name="TIMING" val="|0.9|1.3|5.3|3.2|4.5|3.8|3.5|4.2|4.9|4"/>
</p:tagLst>
</file>

<file path=ppt/tags/tag36.xml><?xml version="1.0" encoding="utf-8"?>
<p:tagLst xmlns:a="http://schemas.openxmlformats.org/drawingml/2006/main" xmlns:r="http://schemas.openxmlformats.org/officeDocument/2006/relationships" xmlns:p="http://schemas.openxmlformats.org/presentationml/2006/main">
  <p:tag name="TIMING" val="|0.8|3.5|3.9|3.1"/>
</p:tagLst>
</file>

<file path=ppt/tags/tag37.xml><?xml version="1.0" encoding="utf-8"?>
<p:tagLst xmlns:a="http://schemas.openxmlformats.org/drawingml/2006/main" xmlns:r="http://schemas.openxmlformats.org/officeDocument/2006/relationships" xmlns:p="http://schemas.openxmlformats.org/presentationml/2006/main">
  <p:tag name="TIMING" val="|1.2|4.6"/>
</p:tagLst>
</file>

<file path=ppt/tags/tag4.xml><?xml version="1.0" encoding="utf-8"?>
<p:tagLst xmlns:a="http://schemas.openxmlformats.org/drawingml/2006/main" xmlns:r="http://schemas.openxmlformats.org/officeDocument/2006/relationships" xmlns:p="http://schemas.openxmlformats.org/presentationml/2006/main">
  <p:tag name="TIMING" val="|2|8|5.8|0.8|3.7|3.8"/>
</p:tagLst>
</file>

<file path=ppt/tags/tag5.xml><?xml version="1.0" encoding="utf-8"?>
<p:tagLst xmlns:a="http://schemas.openxmlformats.org/drawingml/2006/main" xmlns:r="http://schemas.openxmlformats.org/officeDocument/2006/relationships" xmlns:p="http://schemas.openxmlformats.org/presentationml/2006/main">
  <p:tag name="TIMING" val="|32.1"/>
</p:tagLst>
</file>

<file path=ppt/tags/tag6.xml><?xml version="1.0" encoding="utf-8"?>
<p:tagLst xmlns:a="http://schemas.openxmlformats.org/drawingml/2006/main" xmlns:r="http://schemas.openxmlformats.org/officeDocument/2006/relationships" xmlns:p="http://schemas.openxmlformats.org/presentationml/2006/main">
  <p:tag name="TIMING" val="|7"/>
</p:tagLst>
</file>

<file path=ppt/tags/tag7.xml><?xml version="1.0" encoding="utf-8"?>
<p:tagLst xmlns:a="http://schemas.openxmlformats.org/drawingml/2006/main" xmlns:r="http://schemas.openxmlformats.org/officeDocument/2006/relationships" xmlns:p="http://schemas.openxmlformats.org/presentationml/2006/main">
  <p:tag name="TIMING" val="|11.7"/>
</p:tagLst>
</file>

<file path=ppt/tags/tag8.xml><?xml version="1.0" encoding="utf-8"?>
<p:tagLst xmlns:a="http://schemas.openxmlformats.org/drawingml/2006/main" xmlns:r="http://schemas.openxmlformats.org/officeDocument/2006/relationships" xmlns:p="http://schemas.openxmlformats.org/presentationml/2006/main">
  <p:tag name="TIMING" val="|5.8"/>
</p:tagLst>
</file>

<file path=ppt/tags/tag9.xml><?xml version="1.0" encoding="utf-8"?>
<p:tagLst xmlns:a="http://schemas.openxmlformats.org/drawingml/2006/main" xmlns:r="http://schemas.openxmlformats.org/officeDocument/2006/relationships" xmlns:p="http://schemas.openxmlformats.org/presentationml/2006/main">
  <p:tag name="TIMING" val="|5.9|11.6|8.6|4.3|5.5|9.7|2.7|4.9"/>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Blends</Template>
  <TotalTime>207</TotalTime>
  <Words>1890</Words>
  <Application>Microsoft Office PowerPoint</Application>
  <PresentationFormat>On-screen Show (4:3)</PresentationFormat>
  <Paragraphs>209</Paragraphs>
  <Slides>41</Slides>
  <Notes>0</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Blends</vt:lpstr>
      <vt:lpstr>Revelation: Introductory</vt:lpstr>
      <vt:lpstr>Authorship of Revelation</vt:lpstr>
      <vt:lpstr>Apostle John:  the Traditional View</vt:lpstr>
      <vt:lpstr>Justin Martyr (c150)</vt:lpstr>
      <vt:lpstr>Fathers cited by Eusebius</vt:lpstr>
      <vt:lpstr>Muratorian Canon (c170-190)</vt:lpstr>
      <vt:lpstr>Irenaeus (c170)</vt:lpstr>
      <vt:lpstr>Hippolytus (c225)</vt:lpstr>
      <vt:lpstr>Origen (c240)</vt:lpstr>
      <vt:lpstr>Opposition to  the Traditional View</vt:lpstr>
      <vt:lpstr>Dionysius (c250)</vt:lpstr>
      <vt:lpstr>Eusebius (c325)</vt:lpstr>
      <vt:lpstr>Arguments against John</vt:lpstr>
      <vt:lpstr>Responses to  These Arguments</vt:lpstr>
      <vt:lpstr>Date of Revelation</vt:lpstr>
      <vt:lpstr>Internal Evidence of Date</vt:lpstr>
      <vt:lpstr>External Evidence of Date</vt:lpstr>
      <vt:lpstr>Irenaeus (c170)</vt:lpstr>
      <vt:lpstr>Others Favoring  Domitian’s Reign</vt:lpstr>
      <vt:lpstr>Epiphanius (c400)</vt:lpstr>
      <vt:lpstr>Nero’s Reign (60s)</vt:lpstr>
      <vt:lpstr>Summary on Date</vt:lpstr>
      <vt:lpstr>Interpretation of Revelation</vt:lpstr>
      <vt:lpstr>Schools of Interpretation</vt:lpstr>
      <vt:lpstr>Preterite Approach</vt:lpstr>
      <vt:lpstr>Historical Approach</vt:lpstr>
      <vt:lpstr>Futurist Approach</vt:lpstr>
      <vt:lpstr>Idealist Approach</vt:lpstr>
      <vt:lpstr>Combined Approaches</vt:lpstr>
      <vt:lpstr>Some Principles of Interpretation</vt:lpstr>
      <vt:lpstr>Revelation is Scripture</vt:lpstr>
      <vt:lpstr>Revelation is Revelation</vt:lpstr>
      <vt:lpstr>Revelation uses Figure</vt:lpstr>
      <vt:lpstr>Several Approaches</vt:lpstr>
      <vt:lpstr>Outline of Revelation</vt:lpstr>
      <vt:lpstr>Outline of Revelation</vt:lpstr>
      <vt:lpstr>Outline of Revelation</vt:lpstr>
      <vt:lpstr>Outline of Revelation</vt:lpstr>
      <vt:lpstr>Outline of Revelation</vt:lpstr>
      <vt:lpstr>Outline of Revelation</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RC Newman</dc:creator>
  <cp:lastModifiedBy>Newman</cp:lastModifiedBy>
  <cp:revision>116</cp:revision>
  <cp:lastPrinted>1601-01-01T00:00:00Z</cp:lastPrinted>
  <dcterms:created xsi:type="dcterms:W3CDTF">2002-10-14T18:24:59Z</dcterms:created>
  <dcterms:modified xsi:type="dcterms:W3CDTF">2015-07-21T15:07:15Z</dcterms:modified>
</cp:coreProperties>
</file>