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123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5124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5125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4416 w 1000"/>
                <a:gd name="T3" fmla="*/ 0 h 1000"/>
                <a:gd name="T4" fmla="*/ 4917 w 1000"/>
                <a:gd name="T5" fmla="*/ 500 h 1000"/>
                <a:gd name="T6" fmla="*/ 4417 w 1000"/>
                <a:gd name="T7" fmla="*/ 1000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5126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6DB642DA-2162-4D53-86DE-07DA392FCD2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073CE-2986-45D1-9113-47C92B44C3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56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7C303-3988-4FC1-A9F1-616585B967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374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B2985A9-DED0-4DA2-948D-9D7C531698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93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6E77F-C912-47D7-81DB-5DCC11EFBF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569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98648-27FF-4299-A6DD-C9646F5A69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52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50088-6A7B-4F53-99DA-225EAA1EC6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60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26AA0-5475-436C-B6D0-B05CB39C40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91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C9BD1-77C1-40EF-A681-A73B340312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08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6181C-A6E9-45E9-A058-A89EDA5A62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9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3300E-3013-48C6-A7B1-6778FE7CAF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142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367F3-6706-44D4-BE7F-766EE38808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31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6499 w 1000"/>
                <a:gd name="T3" fmla="*/ 0 h 1000"/>
                <a:gd name="T4" fmla="*/ 7000 w 1000"/>
                <a:gd name="T5" fmla="*/ 500 h 1000"/>
                <a:gd name="T6" fmla="*/ 6500 w 1000"/>
                <a:gd name="T7" fmla="*/ 1000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18CCA04E-CD56-4023-89E9-94D13DF364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5400"/>
              <a:t>Revelation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733800"/>
            <a:ext cx="6629400" cy="1676400"/>
          </a:xfrm>
        </p:spPr>
        <p:txBody>
          <a:bodyPr/>
          <a:lstStyle/>
          <a:p>
            <a:r>
              <a:rPr lang="en-US" altLang="en-US"/>
              <a:t>An overview</a:t>
            </a:r>
          </a:p>
          <a:p>
            <a:r>
              <a:rPr lang="en-US" altLang="en-US" i="1"/>
              <a:t>Robert C. Newman</a:t>
            </a:r>
          </a:p>
        </p:txBody>
      </p:sp>
      <p:pic>
        <p:nvPicPr>
          <p:cNvPr id="2052" name="Picture 4" descr="4horsem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1463"/>
            <a:ext cx="5029200" cy="391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velation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" y="56388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6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seven trumpets (8:2-14:20)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Trumpets prepare to sound (8:2-6)</a:t>
            </a:r>
          </a:p>
          <a:p>
            <a:r>
              <a:rPr lang="en-US" altLang="en-US" sz="2800"/>
              <a:t>Six trumpets sounded (8:7-9:21)</a:t>
            </a:r>
          </a:p>
          <a:p>
            <a:r>
              <a:rPr lang="en-US" altLang="en-US" sz="2800"/>
              <a:t>The trumpet interlude: angel w/ scroll &amp; 2 witnesses (10:1-11:13)</a:t>
            </a:r>
          </a:p>
          <a:p>
            <a:r>
              <a:rPr lang="en-US" altLang="en-US" sz="2800"/>
              <a:t>The seventh trumpet sounds (11:14-20)</a:t>
            </a:r>
          </a:p>
        </p:txBody>
      </p:sp>
      <p:pic>
        <p:nvPicPr>
          <p:cNvPr id="14341" name="Picture 5" descr="7trumpe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2171700"/>
            <a:ext cx="4419600" cy="2924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50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</a:t>
            </a:r>
            <a:r>
              <a:rPr lang="en-US" altLang="en-US" baseline="30000"/>
              <a:t>nd</a:t>
            </a:r>
            <a:r>
              <a:rPr lang="en-US" altLang="en-US"/>
              <a:t> vision interlude (12:1-14:20)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The dragon, the woman &amp; her seed (12:1-17)</a:t>
            </a:r>
          </a:p>
          <a:p>
            <a:r>
              <a:rPr lang="en-US" altLang="en-US" sz="2800"/>
              <a:t>The two beasts (13:1-18)</a:t>
            </a:r>
          </a:p>
          <a:p>
            <a:r>
              <a:rPr lang="en-US" altLang="en-US" sz="2800"/>
              <a:t>The 144,000, the 3 angels, the 2 harvests (14:1-20)</a:t>
            </a:r>
          </a:p>
          <a:p>
            <a:endParaRPr lang="en-US" altLang="en-US" sz="2800"/>
          </a:p>
        </p:txBody>
      </p:sp>
      <p:pic>
        <p:nvPicPr>
          <p:cNvPr id="15365" name="Picture 5" descr="woman_drag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7775" y="1752600"/>
            <a:ext cx="306705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531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seven bowls (15:1-16:21)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2667000" cy="4419600"/>
          </a:xfrm>
        </p:spPr>
        <p:txBody>
          <a:bodyPr/>
          <a:lstStyle/>
          <a:p>
            <a:r>
              <a:rPr lang="en-US" altLang="en-US" sz="2800"/>
              <a:t>The bowls prepared (15:1-8)</a:t>
            </a:r>
          </a:p>
          <a:p>
            <a:r>
              <a:rPr lang="en-US" altLang="en-US" sz="2800"/>
              <a:t>The bowls poured out (16:1-21)</a:t>
            </a:r>
          </a:p>
        </p:txBody>
      </p:sp>
      <p:pic>
        <p:nvPicPr>
          <p:cNvPr id="16391" name="Picture 7" descr="7bow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2182813"/>
            <a:ext cx="5638800" cy="3703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613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euro-co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3886200"/>
            <a:ext cx="189388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Babylon destroyed (17:1-19:5)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209800"/>
            <a:ext cx="2971800" cy="3810000"/>
          </a:xfrm>
        </p:spPr>
        <p:txBody>
          <a:bodyPr/>
          <a:lstStyle/>
          <a:p>
            <a:r>
              <a:rPr lang="en-US" altLang="en-US" sz="2800"/>
              <a:t>The woman on the beast (17:1-18)</a:t>
            </a:r>
          </a:p>
          <a:p>
            <a:r>
              <a:rPr lang="en-US" altLang="en-US" sz="2800"/>
              <a:t>The judgment on the city (18:1-19:5)</a:t>
            </a:r>
          </a:p>
        </p:txBody>
      </p:sp>
      <p:pic>
        <p:nvPicPr>
          <p:cNvPr id="17415" name="Picture 7" descr="Rev17Harlot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9213" y="1600200"/>
            <a:ext cx="2924175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681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Final victory (19:6-21:8)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The marriage of the Lamb (19:6-10)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Christ</a:t>
            </a:r>
            <a:r>
              <a:rPr lang="en-US" altLang="en-US" sz="2800">
                <a:cs typeface="Arial" charset="0"/>
              </a:rPr>
              <a:t>'</a:t>
            </a:r>
            <a:r>
              <a:rPr lang="en-US" altLang="en-US" sz="2800"/>
              <a:t>s second coming (19:11-21)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millennial rule (20:1-10)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last judgment (20:11-15)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New heavens &amp; new earth (21:1-8)</a:t>
            </a:r>
          </a:p>
        </p:txBody>
      </p:sp>
      <p:pic>
        <p:nvPicPr>
          <p:cNvPr id="18439" name="Picture 7" descr="ChristsSecondCom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1425" y="1600200"/>
            <a:ext cx="3078163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226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End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38862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What practical applications do we find in the book of Revelation?</a:t>
            </a:r>
          </a:p>
        </p:txBody>
      </p:sp>
      <p:pic>
        <p:nvPicPr>
          <p:cNvPr id="27654" name="Picture 6" descr="NewJerusale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3709988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59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Practical Applications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Worship! – more in this book than in any book of the New Testament.</a:t>
            </a:r>
          </a:p>
          <a:p>
            <a:r>
              <a:rPr lang="en-US" altLang="en-US"/>
              <a:t>Persecution – believers can expect to face persecution in this world, especially at the end. </a:t>
            </a:r>
          </a:p>
          <a:p>
            <a:r>
              <a:rPr lang="en-US" altLang="en-US"/>
              <a:t>Future hope – here is the clearest picture of the hope which believers have, which should motivate them to serve God.</a:t>
            </a:r>
          </a:p>
        </p:txBody>
      </p:sp>
    </p:spTree>
    <p:custDataLst>
      <p:tags r:id="rId1"/>
    </p:custDataLst>
  </p:cSld>
  <p:clrMapOvr>
    <a:masterClrMapping/>
  </p:clrMapOvr>
  <p:transition advTm="358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 of Revelation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On the broadest level, there is considerable disagreement on how to outline the book.  We will follow George Ladd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suggestion.</a:t>
            </a:r>
          </a:p>
          <a:p>
            <a:r>
              <a:rPr lang="en-US" altLang="en-US"/>
              <a:t>There is general agreement on how the book is structured at the next level down, e.g., letters to churches, the seven seals, etc.</a:t>
            </a:r>
          </a:p>
        </p:txBody>
      </p:sp>
    </p:spTree>
    <p:custDataLst>
      <p:tags r:id="rId1"/>
    </p:custDataLst>
  </p:cSld>
  <p:clrMapOvr>
    <a:masterClrMapping/>
  </p:clrMapOvr>
  <p:transition advTm="183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Ladd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Structure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924800" cy="4114800"/>
          </a:xfrm>
        </p:spPr>
        <p:txBody>
          <a:bodyPr/>
          <a:lstStyle/>
          <a:p>
            <a:r>
              <a:rPr lang="en-US" altLang="en-US"/>
              <a:t>Prologue (1:1-8)</a:t>
            </a:r>
          </a:p>
          <a:p>
            <a:r>
              <a:rPr lang="en-US" altLang="en-US"/>
              <a:t>1</a:t>
            </a:r>
            <a:r>
              <a:rPr lang="en-US" altLang="en-US" baseline="30000"/>
              <a:t>st</a:t>
            </a:r>
            <a:r>
              <a:rPr lang="en-US" altLang="en-US"/>
              <a:t> Vision (1:9-3:22): The Present</a:t>
            </a:r>
          </a:p>
          <a:p>
            <a:r>
              <a:rPr lang="en-US" altLang="en-US"/>
              <a:t>2</a:t>
            </a:r>
            <a:r>
              <a:rPr lang="en-US" altLang="en-US" baseline="30000"/>
              <a:t>nd</a:t>
            </a:r>
            <a:r>
              <a:rPr lang="en-US" altLang="en-US"/>
              <a:t> Vision (4:1-16:21): The Future</a:t>
            </a:r>
          </a:p>
          <a:p>
            <a:r>
              <a:rPr lang="en-US" altLang="en-US"/>
              <a:t>3</a:t>
            </a:r>
            <a:r>
              <a:rPr lang="en-US" altLang="en-US" baseline="30000"/>
              <a:t>rd</a:t>
            </a:r>
            <a:r>
              <a:rPr lang="en-US" altLang="en-US"/>
              <a:t> Vision (17:1-21:8): The End</a:t>
            </a:r>
          </a:p>
          <a:p>
            <a:r>
              <a:rPr lang="en-US" altLang="en-US"/>
              <a:t>4</a:t>
            </a:r>
            <a:r>
              <a:rPr lang="en-US" altLang="en-US" baseline="30000"/>
              <a:t>th</a:t>
            </a:r>
            <a:r>
              <a:rPr lang="en-US" altLang="en-US"/>
              <a:t> Vision (21:9-22:5): The Beginning</a:t>
            </a:r>
          </a:p>
          <a:p>
            <a:r>
              <a:rPr lang="en-US" altLang="en-US"/>
              <a:t>Epilogue (22:6-21)</a:t>
            </a:r>
          </a:p>
        </p:txBody>
      </p:sp>
    </p:spTree>
    <p:custDataLst>
      <p:tags r:id="rId1"/>
    </p:custDataLst>
  </p:cSld>
  <p:clrMapOvr>
    <a:masterClrMapping/>
  </p:clrMapOvr>
  <p:transition advTm="1026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First Vision: The Present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2895600" cy="4419600"/>
          </a:xfrm>
        </p:spPr>
        <p:txBody>
          <a:bodyPr/>
          <a:lstStyle/>
          <a:p>
            <a:r>
              <a:rPr lang="en-US" altLang="en-US" sz="2800"/>
              <a:t>Vision of the glorified Christ (1:9-20)</a:t>
            </a:r>
          </a:p>
          <a:p>
            <a:r>
              <a:rPr lang="en-US" altLang="en-US" sz="2800"/>
              <a:t>His letters to the seven churches (2:1-3:22)</a:t>
            </a:r>
          </a:p>
        </p:txBody>
      </p:sp>
      <p:pic>
        <p:nvPicPr>
          <p:cNvPr id="8197" name="Picture 5" descr="Rev-Christ-Candlestick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5"/>
          <a:stretch>
            <a:fillRect/>
          </a:stretch>
        </p:blipFill>
        <p:spPr>
          <a:xfrm>
            <a:off x="4038600" y="1447800"/>
            <a:ext cx="3644900" cy="464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66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Second Vision:  The Future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The heavenly throne room (4:1-11)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seven seals (5:1-8:1)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seven trumpets (8:2-11:19)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2</a:t>
            </a:r>
            <a:r>
              <a:rPr lang="en-US" altLang="en-US" sz="2800" baseline="30000"/>
              <a:t>nd</a:t>
            </a:r>
            <a:r>
              <a:rPr lang="en-US" altLang="en-US" sz="2800"/>
              <a:t> vision interlude (12:1-14:20)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seven bowls (15:1-16:21)</a:t>
            </a:r>
          </a:p>
        </p:txBody>
      </p:sp>
      <p:pic>
        <p:nvPicPr>
          <p:cNvPr id="9221" name="Picture 5" descr="Lamb&amp;scro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16175"/>
            <a:ext cx="3886200" cy="278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58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Third Vision:  The End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2971800" cy="4419600"/>
          </a:xfrm>
        </p:spPr>
        <p:txBody>
          <a:bodyPr/>
          <a:lstStyle/>
          <a:p>
            <a:r>
              <a:rPr lang="en-US" altLang="en-US" sz="2800"/>
              <a:t>Babylon destroyed (17:1-19:5)</a:t>
            </a:r>
          </a:p>
          <a:p>
            <a:r>
              <a:rPr lang="en-US" altLang="en-US" sz="2800"/>
              <a:t>Final victory (19:6-21:8)</a:t>
            </a:r>
          </a:p>
        </p:txBody>
      </p:sp>
      <p:pic>
        <p:nvPicPr>
          <p:cNvPr id="10245" name="Picture 5" descr="babylondestroy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1447800"/>
            <a:ext cx="3567113" cy="472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17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/>
              <a:t>The Fourth Vision: The Beginning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048000" cy="4419600"/>
          </a:xfrm>
        </p:spPr>
        <p:txBody>
          <a:bodyPr/>
          <a:lstStyle/>
          <a:p>
            <a:r>
              <a:rPr lang="en-US" altLang="en-US" sz="2800"/>
              <a:t>The New Jerusalem (21:9-27)</a:t>
            </a:r>
          </a:p>
          <a:p>
            <a:r>
              <a:rPr lang="en-US" altLang="en-US" sz="2800"/>
              <a:t>The River of Life (22:1-5)</a:t>
            </a:r>
          </a:p>
        </p:txBody>
      </p:sp>
      <p:pic>
        <p:nvPicPr>
          <p:cNvPr id="11269" name="Picture 5" descr="NewJerusale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654175"/>
            <a:ext cx="5257800" cy="4071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68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More Detail: Next Level Down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21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seven seals (5:1-8:1)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4419600" cy="4572000"/>
          </a:xfrm>
        </p:spPr>
        <p:txBody>
          <a:bodyPr/>
          <a:lstStyle/>
          <a:p>
            <a:r>
              <a:rPr lang="en-US" altLang="en-US" sz="2800"/>
              <a:t>The scroll &amp; the Lamb (5:1-14)</a:t>
            </a:r>
          </a:p>
          <a:p>
            <a:r>
              <a:rPr lang="en-US" altLang="en-US" sz="2800"/>
              <a:t>Six seals are opened (6:1-17)</a:t>
            </a:r>
          </a:p>
          <a:p>
            <a:r>
              <a:rPr lang="en-US" altLang="en-US" sz="2800"/>
              <a:t>Seal interlude: 2 multitudes (7:1-17)</a:t>
            </a:r>
          </a:p>
          <a:p>
            <a:pPr lvl="1"/>
            <a:r>
              <a:rPr lang="en-US" altLang="en-US" sz="2600"/>
              <a:t>The 144,000 (7:1-8)</a:t>
            </a:r>
          </a:p>
          <a:p>
            <a:pPr lvl="1"/>
            <a:r>
              <a:rPr lang="en-US" altLang="en-US" sz="2600"/>
              <a:t>The innumerable multitude (7:9-17)</a:t>
            </a:r>
          </a:p>
          <a:p>
            <a:r>
              <a:rPr lang="en-US" altLang="en-US" sz="2800"/>
              <a:t>The seventh seal (8:1)</a:t>
            </a:r>
          </a:p>
        </p:txBody>
      </p:sp>
      <p:pic>
        <p:nvPicPr>
          <p:cNvPr id="13317" name="Picture 5" descr="4horsem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5363" y="2419350"/>
            <a:ext cx="3571875" cy="278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48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5|0.9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1|5.2|7.6|1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1|7.5|27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6.5|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8|56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2|2.7|2.8|3.8|4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8|7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3.8|1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.9|6.6|7.2|6.4|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9|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9|2.3|7|25.9|8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2|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1|5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2|69.3|24.2|8.7|6.1|31.1"/>
</p:tagLst>
</file>

<file path=ppt/theme/theme1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135</TotalTime>
  <Words>471</Words>
  <Application>Microsoft Office PowerPoint</Application>
  <PresentationFormat>On-screen Show (4:3)</PresentationFormat>
  <Paragraphs>63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Radial</vt:lpstr>
      <vt:lpstr>Revelation</vt:lpstr>
      <vt:lpstr>Outline of Revelation</vt:lpstr>
      <vt:lpstr>Ladd's Structure</vt:lpstr>
      <vt:lpstr>First Vision: The Present</vt:lpstr>
      <vt:lpstr>Second Vision:  The Future</vt:lpstr>
      <vt:lpstr>The Third Vision:  The End</vt:lpstr>
      <vt:lpstr>The Fourth Vision: The Beginning</vt:lpstr>
      <vt:lpstr>More Detail: Next Level Down</vt:lpstr>
      <vt:lpstr>The seven seals (5:1-8:1)</vt:lpstr>
      <vt:lpstr>The seven trumpets (8:2-14:20)</vt:lpstr>
      <vt:lpstr>2nd vision interlude (12:1-14:20)</vt:lpstr>
      <vt:lpstr>The seven bowls (15:1-16:21)</vt:lpstr>
      <vt:lpstr>Babylon destroyed (17:1-19:5)</vt:lpstr>
      <vt:lpstr>Final victory (19:6-21:8)</vt:lpstr>
      <vt:lpstr>The End</vt:lpstr>
      <vt:lpstr>Practical Applications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Revelation</dc:title>
  <dc:creator>Robert C. Newman</dc:creator>
  <cp:lastModifiedBy>Newman</cp:lastModifiedBy>
  <cp:revision>82</cp:revision>
  <dcterms:created xsi:type="dcterms:W3CDTF">2004-09-13T18:47:44Z</dcterms:created>
  <dcterms:modified xsi:type="dcterms:W3CDTF">2015-07-07T19:18:02Z</dcterms:modified>
</cp:coreProperties>
</file>