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304"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133600" y="1371600"/>
            <a:ext cx="6477000" cy="1752600"/>
          </a:xfrm>
        </p:spPr>
        <p:txBody>
          <a:bodyPr/>
          <a:lstStyle>
            <a:lvl1pPr>
              <a:defRPr sz="5400"/>
            </a:lvl1pPr>
          </a:lstStyle>
          <a:p>
            <a:pPr lvl="0"/>
            <a:r>
              <a:rPr lang="en-US" altLang="en-US" noProof="0" smtClean="0"/>
              <a:t>Click to edit Master title style</a:t>
            </a:r>
          </a:p>
        </p:txBody>
      </p:sp>
      <p:sp>
        <p:nvSpPr>
          <p:cNvPr id="24579"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24580" name="Rectangle 4"/>
          <p:cNvSpPr>
            <a:spLocks noGrp="1" noChangeArrowheads="1"/>
          </p:cNvSpPr>
          <p:nvPr>
            <p:ph type="dt" sz="half" idx="2"/>
          </p:nvPr>
        </p:nvSpPr>
        <p:spPr>
          <a:xfrm>
            <a:off x="7086600" y="6248400"/>
            <a:ext cx="1524000" cy="457200"/>
          </a:xfrm>
        </p:spPr>
        <p:txBody>
          <a:bodyPr/>
          <a:lstStyle>
            <a:lvl1pPr>
              <a:defRPr/>
            </a:lvl1pPr>
          </a:lstStyle>
          <a:p>
            <a:endParaRPr lang="en-US" altLang="en-US"/>
          </a:p>
        </p:txBody>
      </p:sp>
      <p:sp>
        <p:nvSpPr>
          <p:cNvPr id="24581" name="Rectangle 5"/>
          <p:cNvSpPr>
            <a:spLocks noGrp="1" noChangeArrowheads="1"/>
          </p:cNvSpPr>
          <p:nvPr>
            <p:ph type="ftr" sz="quarter" idx="3"/>
          </p:nvPr>
        </p:nvSpPr>
        <p:spPr>
          <a:xfrm>
            <a:off x="3810000" y="6248400"/>
            <a:ext cx="2895600" cy="457200"/>
          </a:xfrm>
        </p:spPr>
        <p:txBody>
          <a:bodyPr/>
          <a:lstStyle>
            <a:lvl1pPr>
              <a:defRPr/>
            </a:lvl1pPr>
          </a:lstStyle>
          <a:p>
            <a:endParaRPr lang="en-US" altLang="en-US"/>
          </a:p>
        </p:txBody>
      </p:sp>
      <p:sp>
        <p:nvSpPr>
          <p:cNvPr id="24582" name="Rectangle 6"/>
          <p:cNvSpPr>
            <a:spLocks noGrp="1" noChangeArrowheads="1"/>
          </p:cNvSpPr>
          <p:nvPr>
            <p:ph type="sldNum" sz="quarter" idx="4"/>
          </p:nvPr>
        </p:nvSpPr>
        <p:spPr>
          <a:xfrm>
            <a:off x="2209800" y="6248400"/>
            <a:ext cx="1219200" cy="457200"/>
          </a:xfrm>
        </p:spPr>
        <p:txBody>
          <a:bodyPr/>
          <a:lstStyle>
            <a:lvl1pPr>
              <a:defRPr/>
            </a:lvl1pPr>
          </a:lstStyle>
          <a:p>
            <a:fld id="{4E2E807F-7865-491A-9319-A21E995ECD12}" type="slidenum">
              <a:rPr lang="en-US" altLang="en-US"/>
              <a:pPr/>
              <a:t>‹#›</a:t>
            </a:fld>
            <a:endParaRPr lang="en-US" altLang="en-US"/>
          </a:p>
        </p:txBody>
      </p:sp>
      <p:sp>
        <p:nvSpPr>
          <p:cNvPr id="24583"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24585"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24586"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F08377-4E70-46B2-8216-905E3053F1C7}" type="slidenum">
              <a:rPr lang="en-US" altLang="en-US"/>
              <a:pPr/>
              <a:t>‹#›</a:t>
            </a:fld>
            <a:endParaRPr lang="en-US" altLang="en-US"/>
          </a:p>
        </p:txBody>
      </p:sp>
    </p:spTree>
    <p:extLst>
      <p:ext uri="{BB962C8B-B14F-4D97-AF65-F5344CB8AC3E}">
        <p14:creationId xmlns:p14="http://schemas.microsoft.com/office/powerpoint/2010/main" val="279719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7F4316-D31E-4249-97F8-B2B3EBF8277E}" type="slidenum">
              <a:rPr lang="en-US" altLang="en-US"/>
              <a:pPr/>
              <a:t>‹#›</a:t>
            </a:fld>
            <a:endParaRPr lang="en-US" altLang="en-US"/>
          </a:p>
        </p:txBody>
      </p:sp>
    </p:spTree>
    <p:extLst>
      <p:ext uri="{BB962C8B-B14F-4D97-AF65-F5344CB8AC3E}">
        <p14:creationId xmlns:p14="http://schemas.microsoft.com/office/powerpoint/2010/main" val="13408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3BD59D-8997-40C2-8530-CFDD70831727}" type="slidenum">
              <a:rPr lang="en-US" altLang="en-US"/>
              <a:pPr/>
              <a:t>‹#›</a:t>
            </a:fld>
            <a:endParaRPr lang="en-US" altLang="en-US"/>
          </a:p>
        </p:txBody>
      </p:sp>
    </p:spTree>
    <p:extLst>
      <p:ext uri="{BB962C8B-B14F-4D97-AF65-F5344CB8AC3E}">
        <p14:creationId xmlns:p14="http://schemas.microsoft.com/office/powerpoint/2010/main" val="96998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035D6D-92D8-4648-8490-C08AE88D2C2C}" type="slidenum">
              <a:rPr lang="en-US" altLang="en-US"/>
              <a:pPr/>
              <a:t>‹#›</a:t>
            </a:fld>
            <a:endParaRPr lang="en-US" altLang="en-US"/>
          </a:p>
        </p:txBody>
      </p:sp>
    </p:spTree>
    <p:extLst>
      <p:ext uri="{BB962C8B-B14F-4D97-AF65-F5344CB8AC3E}">
        <p14:creationId xmlns:p14="http://schemas.microsoft.com/office/powerpoint/2010/main" val="36040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E5D9AC-6342-445B-A5F3-3550D8C2F82B}" type="slidenum">
              <a:rPr lang="en-US" altLang="en-US"/>
              <a:pPr/>
              <a:t>‹#›</a:t>
            </a:fld>
            <a:endParaRPr lang="en-US" altLang="en-US"/>
          </a:p>
        </p:txBody>
      </p:sp>
    </p:spTree>
    <p:extLst>
      <p:ext uri="{BB962C8B-B14F-4D97-AF65-F5344CB8AC3E}">
        <p14:creationId xmlns:p14="http://schemas.microsoft.com/office/powerpoint/2010/main" val="160055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5A5A6EA-F35E-457F-95B5-11FD5CBB9F90}" type="slidenum">
              <a:rPr lang="en-US" altLang="en-US"/>
              <a:pPr/>
              <a:t>‹#›</a:t>
            </a:fld>
            <a:endParaRPr lang="en-US" altLang="en-US"/>
          </a:p>
        </p:txBody>
      </p:sp>
    </p:spTree>
    <p:extLst>
      <p:ext uri="{BB962C8B-B14F-4D97-AF65-F5344CB8AC3E}">
        <p14:creationId xmlns:p14="http://schemas.microsoft.com/office/powerpoint/2010/main" val="191441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63A523F-9625-4F27-99A6-415E5EFDF858}" type="slidenum">
              <a:rPr lang="en-US" altLang="en-US"/>
              <a:pPr/>
              <a:t>‹#›</a:t>
            </a:fld>
            <a:endParaRPr lang="en-US" altLang="en-US"/>
          </a:p>
        </p:txBody>
      </p:sp>
    </p:spTree>
    <p:extLst>
      <p:ext uri="{BB962C8B-B14F-4D97-AF65-F5344CB8AC3E}">
        <p14:creationId xmlns:p14="http://schemas.microsoft.com/office/powerpoint/2010/main" val="136521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9EB3C32-D950-45DF-801D-9FAA957E5FEE}" type="slidenum">
              <a:rPr lang="en-US" altLang="en-US"/>
              <a:pPr/>
              <a:t>‹#›</a:t>
            </a:fld>
            <a:endParaRPr lang="en-US" altLang="en-US"/>
          </a:p>
        </p:txBody>
      </p:sp>
    </p:spTree>
    <p:extLst>
      <p:ext uri="{BB962C8B-B14F-4D97-AF65-F5344CB8AC3E}">
        <p14:creationId xmlns:p14="http://schemas.microsoft.com/office/powerpoint/2010/main" val="247718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0BA74E-09A7-4EB6-BD3A-B87E88B947D3}" type="slidenum">
              <a:rPr lang="en-US" altLang="en-US"/>
              <a:pPr/>
              <a:t>‹#›</a:t>
            </a:fld>
            <a:endParaRPr lang="en-US" altLang="en-US"/>
          </a:p>
        </p:txBody>
      </p:sp>
    </p:spTree>
    <p:extLst>
      <p:ext uri="{BB962C8B-B14F-4D97-AF65-F5344CB8AC3E}">
        <p14:creationId xmlns:p14="http://schemas.microsoft.com/office/powerpoint/2010/main" val="386439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8C83F3-51DB-44FB-A0D2-A8B5F9C07B99}" type="slidenum">
              <a:rPr lang="en-US" altLang="en-US"/>
              <a:pPr/>
              <a:t>‹#›</a:t>
            </a:fld>
            <a:endParaRPr lang="en-US" altLang="en-US"/>
          </a:p>
        </p:txBody>
      </p:sp>
    </p:spTree>
    <p:extLst>
      <p:ext uri="{BB962C8B-B14F-4D97-AF65-F5344CB8AC3E}">
        <p14:creationId xmlns:p14="http://schemas.microsoft.com/office/powerpoint/2010/main" val="268424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ltLang="en-US"/>
          </a:p>
        </p:txBody>
      </p:sp>
      <p:sp>
        <p:nvSpPr>
          <p:cNvPr id="23557"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23558"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E16EC474-376C-4104-B777-3202DACC5CC5}" type="slidenum">
              <a:rPr lang="en-US" altLang="en-US"/>
              <a:pPr/>
              <a:t>‹#›</a:t>
            </a:fld>
            <a:endParaRPr lang="en-US" altLang="en-US"/>
          </a:p>
        </p:txBody>
      </p:sp>
      <p:sp>
        <p:nvSpPr>
          <p:cNvPr id="23559"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Oval 8"/>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23561"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23562" name="Oval 10"/>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Revelation Beyond the Bible?</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RevBeyondBibl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924800" y="5715000"/>
            <a:ext cx="609600" cy="609600"/>
          </a:xfrm>
          <a:prstGeom prst="rect">
            <a:avLst/>
          </a:prstGeom>
        </p:spPr>
      </p:pic>
    </p:spTree>
    <p:custDataLst>
      <p:tags r:id="rId1"/>
    </p:custDataLst>
  </p:cSld>
  <p:clrMapOvr>
    <a:masterClrMapping/>
  </p:clrMapOvr>
  <p:transition advTm="1793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Our Concern Here</a:t>
            </a:r>
          </a:p>
        </p:txBody>
      </p:sp>
      <p:sp>
        <p:nvSpPr>
          <p:cNvPr id="38915" name="Rectangle 3"/>
          <p:cNvSpPr>
            <a:spLocks noGrp="1" noChangeArrowheads="1"/>
          </p:cNvSpPr>
          <p:nvPr>
            <p:ph type="body" idx="1"/>
          </p:nvPr>
        </p:nvSpPr>
        <p:spPr/>
        <p:txBody>
          <a:bodyPr/>
          <a:lstStyle/>
          <a:p>
            <a:r>
              <a:rPr lang="en-US" altLang="en-US"/>
              <a:t>Here we are concerned with what is happening today…</a:t>
            </a:r>
          </a:p>
          <a:p>
            <a:r>
              <a:rPr lang="en-US" altLang="en-US"/>
              <a:t>Do we have continuing revelation today?</a:t>
            </a:r>
          </a:p>
          <a:p>
            <a:r>
              <a:rPr lang="en-US" altLang="en-US"/>
              <a:t>If we exclude general revelation, this is a hot topic of controversy, and not so easily answered as we might like.</a:t>
            </a:r>
          </a:p>
        </p:txBody>
      </p:sp>
    </p:spTree>
    <p:custDataLst>
      <p:tags r:id="rId1"/>
    </p:custDataLst>
  </p:cSld>
  <p:clrMapOvr>
    <a:masterClrMapping/>
  </p:clrMapOvr>
  <p:transition advTm="28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r>
              <a:rPr lang="en-US" altLang="en-US" sz="4800"/>
              <a:t>Do We Have Continuing Revelation Today?</a:t>
            </a:r>
          </a:p>
        </p:txBody>
      </p:sp>
      <p:sp>
        <p:nvSpPr>
          <p:cNvPr id="3994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8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3800"/>
              <a:t>Rev 22:18-20</a:t>
            </a:r>
          </a:p>
        </p:txBody>
      </p:sp>
      <p:sp>
        <p:nvSpPr>
          <p:cNvPr id="41988" name="Text Box 4"/>
          <p:cNvSpPr txBox="1">
            <a:spLocks noChangeArrowheads="1"/>
          </p:cNvSpPr>
          <p:nvPr/>
        </p:nvSpPr>
        <p:spPr bwMode="auto">
          <a:xfrm>
            <a:off x="838200" y="2971800"/>
            <a:ext cx="7467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22:18-19 (NIV) I warn everyone who hears the words of the prophecy of this book: If anyone adds anything to them, God will add to him the plagues described in this book. </a:t>
            </a:r>
          </a:p>
          <a:p>
            <a:r>
              <a:rPr lang="en-US" altLang="en-US" sz="2400"/>
              <a:t>19 And if anyone takes words away from this book of prophecy, God will take away from him his share in the tree of life and in the holy city, which are described in this book. </a:t>
            </a:r>
          </a:p>
        </p:txBody>
      </p:sp>
      <p:sp>
        <p:nvSpPr>
          <p:cNvPr id="41989" name="Text Box 5"/>
          <p:cNvSpPr txBox="1">
            <a:spLocks noChangeArrowheads="1"/>
          </p:cNvSpPr>
          <p:nvPr/>
        </p:nvSpPr>
        <p:spPr bwMode="auto">
          <a:xfrm>
            <a:off x="838200" y="175260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tx2"/>
                </a:solidFill>
              </a:rPr>
              <a:t>…is commonly used to exclude continuing revelation.</a:t>
            </a:r>
          </a:p>
        </p:txBody>
      </p:sp>
    </p:spTree>
    <p:custDataLst>
      <p:tags r:id="rId1"/>
    </p:custDataLst>
  </p:cSld>
  <p:clrMapOvr>
    <a:masterClrMapping/>
  </p:clrMapOvr>
  <p:transition advTm="29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checkerboard(across)">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checkerboard(across)">
                                      <p:cBhvr>
                                        <p:cTn id="12"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But…</a:t>
            </a:r>
          </a:p>
        </p:txBody>
      </p:sp>
      <p:sp>
        <p:nvSpPr>
          <p:cNvPr id="44035" name="Rectangle 3"/>
          <p:cNvSpPr>
            <a:spLocks noGrp="1" noChangeArrowheads="1"/>
          </p:cNvSpPr>
          <p:nvPr>
            <p:ph type="body" idx="1"/>
          </p:nvPr>
        </p:nvSpPr>
        <p:spPr>
          <a:xfrm>
            <a:off x="1524000" y="1905000"/>
            <a:ext cx="7010400" cy="4419600"/>
          </a:xfrm>
        </p:spPr>
        <p:txBody>
          <a:bodyPr/>
          <a:lstStyle/>
          <a:p>
            <a:r>
              <a:rPr lang="en-US" altLang="en-US" sz="2600"/>
              <a:t>By itself, Rev 22:18-19 is not decisive.</a:t>
            </a:r>
          </a:p>
          <a:p>
            <a:r>
              <a:rPr lang="en-US" altLang="en-US" sz="2600"/>
              <a:t>Similar statements appear in:</a:t>
            </a:r>
          </a:p>
          <a:p>
            <a:pPr lvl="1"/>
            <a:r>
              <a:rPr lang="en-US" altLang="en-US" sz="2400"/>
              <a:t>Deut 4:2</a:t>
            </a:r>
          </a:p>
          <a:p>
            <a:pPr lvl="1"/>
            <a:r>
              <a:rPr lang="en-US" altLang="en-US" sz="2400"/>
              <a:t>Prov 30:5-6</a:t>
            </a:r>
          </a:p>
          <a:p>
            <a:pPr lvl="1"/>
            <a:r>
              <a:rPr lang="en-US" altLang="en-US" sz="2400"/>
              <a:t>Both earlier than the completion of the Bible, so not intended to rule out continuing revelation.</a:t>
            </a:r>
          </a:p>
          <a:p>
            <a:r>
              <a:rPr lang="en-US" altLang="en-US" sz="2600"/>
              <a:t>Rev 11:3ff indicates God will send two witnesses as prophets in the last days.</a:t>
            </a:r>
          </a:p>
        </p:txBody>
      </p:sp>
    </p:spTree>
    <p:custDataLst>
      <p:tags r:id="rId1"/>
    </p:custDataLst>
  </p:cSld>
  <p:clrMapOvr>
    <a:masterClrMapping/>
  </p:clrMapOvr>
  <p:transition advTm="321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Deuteronomy 4:2</a:t>
            </a:r>
          </a:p>
        </p:txBody>
      </p:sp>
      <p:sp>
        <p:nvSpPr>
          <p:cNvPr id="45060" name="Text Box 4"/>
          <p:cNvSpPr txBox="1">
            <a:spLocks noChangeArrowheads="1"/>
          </p:cNvSpPr>
          <p:nvPr/>
        </p:nvSpPr>
        <p:spPr bwMode="auto">
          <a:xfrm>
            <a:off x="990600" y="2286000"/>
            <a:ext cx="7086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Deut 4:1-2 (NIV) Hear now, O Israel, the decrees and laws I am about to teach you. Follow them so that you may live and may go in and take possession of the land that the LORD, the God of your fathers, is giving you. </a:t>
            </a:r>
          </a:p>
          <a:p>
            <a:r>
              <a:rPr lang="en-US" altLang="en-US" sz="2400"/>
              <a:t>2 Do not add to what I command you and do not subtract from it, but keep the commands of the LORD your God that I give you. </a:t>
            </a:r>
          </a:p>
        </p:txBody>
      </p:sp>
    </p:spTree>
    <p:custDataLst>
      <p:tags r:id="rId1"/>
    </p:custDataLst>
  </p:cSld>
  <p:clrMapOvr>
    <a:masterClrMapping/>
  </p:clrMapOvr>
  <p:transition advTm="25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Proverbs 30:5-6</a:t>
            </a:r>
          </a:p>
        </p:txBody>
      </p:sp>
      <p:sp>
        <p:nvSpPr>
          <p:cNvPr id="47108" name="Text Box 4"/>
          <p:cNvSpPr txBox="1">
            <a:spLocks noChangeArrowheads="1"/>
          </p:cNvSpPr>
          <p:nvPr/>
        </p:nvSpPr>
        <p:spPr bwMode="auto">
          <a:xfrm>
            <a:off x="990600" y="2438400"/>
            <a:ext cx="7086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Prov 30:5-6 (NIV) Every word of God is flawless; he is a shield to those who take refuge in him. </a:t>
            </a:r>
          </a:p>
          <a:p>
            <a:r>
              <a:rPr lang="en-US" altLang="en-US" sz="2800"/>
              <a:t>6 Do not add to his words, </a:t>
            </a:r>
          </a:p>
          <a:p>
            <a:r>
              <a:rPr lang="en-US" altLang="en-US" sz="2800"/>
              <a:t>or he will rebuke you and prove you a liar. </a:t>
            </a:r>
          </a:p>
        </p:txBody>
      </p:sp>
    </p:spTree>
    <p:custDataLst>
      <p:tags r:id="rId1"/>
    </p:custDataLst>
  </p:cSld>
  <p:clrMapOvr>
    <a:masterClrMapping/>
  </p:clrMapOvr>
  <p:transition advTm="148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Revelation 11:3ff</a:t>
            </a:r>
          </a:p>
        </p:txBody>
      </p:sp>
      <p:sp>
        <p:nvSpPr>
          <p:cNvPr id="49156" name="Text Box 4"/>
          <p:cNvSpPr txBox="1">
            <a:spLocks noChangeArrowheads="1"/>
          </p:cNvSpPr>
          <p:nvPr/>
        </p:nvSpPr>
        <p:spPr bwMode="auto">
          <a:xfrm>
            <a:off x="838200" y="16764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Rev 11:3-6 (NIV) </a:t>
            </a:r>
            <a:r>
              <a:rPr lang="en-US" altLang="en-US" sz="2400">
                <a:cs typeface="Arial" charset="0"/>
              </a:rPr>
              <a:t>"</a:t>
            </a:r>
            <a:r>
              <a:rPr lang="en-US" altLang="en-US" sz="2400"/>
              <a:t>And I will give power to my two witnesses, and they will prophesy for 1,260 days, clothed in sackcloth." 4 These are the two olive trees and the two lampstands that stand before the Lord of the earth. 5 If anyone tries to harm them, fire comes from their mouths and devours their enemies. This is how anyone who wants to harm them must die. 6 These men have power to shut up the sky so that it will not rain during the time they are prophesying; and they have power to turn the waters into blood and to strike the earth with every kind of plague as often as they want. </a:t>
            </a:r>
          </a:p>
        </p:txBody>
      </p:sp>
    </p:spTree>
    <p:custDataLst>
      <p:tags r:id="rId1"/>
    </p:custDataLst>
  </p:cSld>
  <p:clrMapOvr>
    <a:masterClrMapping/>
  </p:clrMapOvr>
  <p:transition advTm="428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A Case from </a:t>
            </a:r>
            <a:br>
              <a:rPr lang="en-US" altLang="en-US"/>
            </a:br>
            <a:r>
              <a:rPr lang="en-US" altLang="en-US"/>
              <a:t>Salvation History</a:t>
            </a:r>
          </a:p>
        </p:txBody>
      </p:sp>
      <p:sp>
        <p:nvSpPr>
          <p:cNvPr id="51203" name="Rectangle 3"/>
          <p:cNvSpPr>
            <a:spLocks noGrp="1" noChangeArrowheads="1"/>
          </p:cNvSpPr>
          <p:nvPr>
            <p:ph type="body" idx="1"/>
          </p:nvPr>
        </p:nvSpPr>
        <p:spPr/>
        <p:txBody>
          <a:bodyPr/>
          <a:lstStyle/>
          <a:p>
            <a:r>
              <a:rPr lang="en-US" altLang="en-US" sz="2600"/>
              <a:t>A stronger case can be made by looking at salvation history.</a:t>
            </a:r>
          </a:p>
          <a:p>
            <a:r>
              <a:rPr lang="en-US" altLang="en-US" sz="2600"/>
              <a:t>Suppose we divide up salvation history into five eras:</a:t>
            </a:r>
          </a:p>
          <a:p>
            <a:pPr lvl="1"/>
            <a:r>
              <a:rPr lang="en-US" altLang="en-US" sz="2400"/>
              <a:t>Pre-Mosiac</a:t>
            </a:r>
          </a:p>
          <a:p>
            <a:pPr lvl="1"/>
            <a:r>
              <a:rPr lang="en-US" altLang="en-US" sz="2400"/>
              <a:t>Mosaic</a:t>
            </a:r>
          </a:p>
          <a:p>
            <a:pPr lvl="1"/>
            <a:r>
              <a:rPr lang="en-US" altLang="en-US" sz="2400"/>
              <a:t>Prophetic</a:t>
            </a:r>
          </a:p>
          <a:p>
            <a:pPr lvl="1"/>
            <a:r>
              <a:rPr lang="en-US" altLang="en-US" sz="2400"/>
              <a:t>Messianic</a:t>
            </a:r>
          </a:p>
          <a:p>
            <a:pPr lvl="1"/>
            <a:r>
              <a:rPr lang="en-US" altLang="en-US" sz="2400"/>
              <a:t>Apostolic</a:t>
            </a:r>
          </a:p>
        </p:txBody>
      </p:sp>
    </p:spTree>
    <p:custDataLst>
      <p:tags r:id="rId1"/>
    </p:custDataLst>
  </p:cSld>
  <p:clrMapOvr>
    <a:masterClrMapping/>
  </p:clrMapOvr>
  <p:transition advTm="361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Pre-Mosaic Period</a:t>
            </a:r>
          </a:p>
        </p:txBody>
      </p:sp>
      <p:sp>
        <p:nvSpPr>
          <p:cNvPr id="52227" name="Rectangle 3"/>
          <p:cNvSpPr>
            <a:spLocks noGrp="1" noChangeArrowheads="1"/>
          </p:cNvSpPr>
          <p:nvPr>
            <p:ph type="body" idx="1"/>
          </p:nvPr>
        </p:nvSpPr>
        <p:spPr/>
        <p:txBody>
          <a:bodyPr/>
          <a:lstStyle/>
          <a:p>
            <a:pPr>
              <a:lnSpc>
                <a:spcPct val="90000"/>
              </a:lnSpc>
            </a:pPr>
            <a:r>
              <a:rPr lang="en-US" altLang="en-US" sz="2400"/>
              <a:t>Abraham and patriarchs</a:t>
            </a:r>
          </a:p>
          <a:p>
            <a:pPr>
              <a:lnSpc>
                <a:spcPct val="90000"/>
              </a:lnSpc>
            </a:pPr>
            <a:r>
              <a:rPr lang="en-US" altLang="en-US" sz="2400"/>
              <a:t>Here the Mosaic era is predicted</a:t>
            </a:r>
          </a:p>
          <a:p>
            <a:pPr lvl="1">
              <a:lnSpc>
                <a:spcPct val="90000"/>
              </a:lnSpc>
            </a:pPr>
            <a:r>
              <a:rPr lang="en-US" altLang="en-US" sz="2000"/>
              <a:t>Gen 15:13-16 (NIV) Then the LORD said to him, "Know for certain that your descendants will be strangers in a country not their own, and they will be enslaved and mistreated four hundred years. 14 But I will punish the nation they serve as slaves, and afterward they will come out with great possessions. 15 You, however, will go to your fathers in peace and be buried at a good old age. 16 In the fourth generation your descendants will come back here, for the sin of the Amorites has not yet reached its full measure." </a:t>
            </a:r>
          </a:p>
          <a:p>
            <a:pPr>
              <a:lnSpc>
                <a:spcPct val="90000"/>
              </a:lnSpc>
            </a:pPr>
            <a:endParaRPr lang="en-US" altLang="en-US" sz="2100"/>
          </a:p>
        </p:txBody>
      </p:sp>
    </p:spTree>
    <p:custDataLst>
      <p:tags r:id="rId1"/>
    </p:custDataLst>
  </p:cSld>
  <p:clrMapOvr>
    <a:masterClrMapping/>
  </p:clrMapOvr>
  <p:transition advTm="71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checkerboard(across)">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checkerboard(across)">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checkerboard(across)">
                                      <p:cBhvr>
                                        <p:cTn id="17"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Mosaic Period</a:t>
            </a:r>
          </a:p>
        </p:txBody>
      </p:sp>
      <p:sp>
        <p:nvSpPr>
          <p:cNvPr id="54275" name="Rectangle 3"/>
          <p:cNvSpPr>
            <a:spLocks noGrp="1" noChangeArrowheads="1"/>
          </p:cNvSpPr>
          <p:nvPr>
            <p:ph type="body" idx="1"/>
          </p:nvPr>
        </p:nvSpPr>
        <p:spPr/>
        <p:txBody>
          <a:bodyPr/>
          <a:lstStyle/>
          <a:p>
            <a:r>
              <a:rPr lang="en-US" altLang="en-US" sz="2800"/>
              <a:t>Moses and the Exodus</a:t>
            </a:r>
          </a:p>
          <a:p>
            <a:r>
              <a:rPr lang="en-US" altLang="en-US" sz="2800"/>
              <a:t>Here the coming of prophets is predicted.</a:t>
            </a:r>
          </a:p>
          <a:p>
            <a:pPr lvl="1"/>
            <a:r>
              <a:rPr lang="en-US" altLang="en-US" sz="2400"/>
              <a:t>Deut 18:14-15 (NIV) The nations you will dispossess listen to those who practice sorcery or divination. But as for you, the LORD your God has not permitted you to do so. 15 The LORD your God will raise up for you a prophet like me from among your own brothers. You must listen to him. </a:t>
            </a:r>
          </a:p>
          <a:p>
            <a:pPr lvl="1"/>
            <a:endParaRPr lang="en-US" altLang="en-US" sz="2400"/>
          </a:p>
        </p:txBody>
      </p:sp>
    </p:spTree>
    <p:custDataLst>
      <p:tags r:id="rId1"/>
    </p:custDataLst>
  </p:cSld>
  <p:clrMapOvr>
    <a:masterClrMapping/>
  </p:clrMapOvr>
  <p:transition advTm="478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Is there revelation beyond the Bible?</a:t>
            </a:r>
          </a:p>
        </p:txBody>
      </p:sp>
      <p:sp>
        <p:nvSpPr>
          <p:cNvPr id="25603" name="Rectangle 3"/>
          <p:cNvSpPr>
            <a:spLocks noGrp="1" noChangeArrowheads="1"/>
          </p:cNvSpPr>
          <p:nvPr>
            <p:ph type="body" idx="1"/>
          </p:nvPr>
        </p:nvSpPr>
        <p:spPr/>
        <p:txBody>
          <a:bodyPr/>
          <a:lstStyle/>
          <a:p>
            <a:r>
              <a:rPr lang="en-US" altLang="en-US"/>
              <a:t>Of course there is!</a:t>
            </a:r>
          </a:p>
          <a:p>
            <a:r>
              <a:rPr lang="en-US" altLang="en-US"/>
              <a:t>General Revelation</a:t>
            </a:r>
          </a:p>
          <a:p>
            <a:pPr lvl="1"/>
            <a:r>
              <a:rPr lang="en-US" altLang="en-US"/>
              <a:t>Revelation of God in nature and in conscience</a:t>
            </a:r>
          </a:p>
          <a:p>
            <a:pPr lvl="1"/>
            <a:r>
              <a:rPr lang="en-US" altLang="en-US"/>
              <a:t>Ps 19:1-4</a:t>
            </a:r>
          </a:p>
          <a:p>
            <a:pPr lvl="1"/>
            <a:r>
              <a:rPr lang="en-US" altLang="en-US"/>
              <a:t>Rom 1:18-20</a:t>
            </a:r>
          </a:p>
          <a:p>
            <a:pPr lvl="1"/>
            <a:r>
              <a:rPr lang="en-US" altLang="en-US"/>
              <a:t>Acts 14:15-17</a:t>
            </a:r>
          </a:p>
        </p:txBody>
      </p:sp>
    </p:spTree>
    <p:custDataLst>
      <p:tags r:id="rId1"/>
    </p:custDataLst>
  </p:cSld>
  <p:clrMapOvr>
    <a:masterClrMapping/>
  </p:clrMapOvr>
  <p:transition advTm="222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Prophetic Period</a:t>
            </a:r>
          </a:p>
        </p:txBody>
      </p:sp>
      <p:sp>
        <p:nvSpPr>
          <p:cNvPr id="53251" name="Rectangle 3"/>
          <p:cNvSpPr>
            <a:spLocks noGrp="1" noChangeArrowheads="1"/>
          </p:cNvSpPr>
          <p:nvPr>
            <p:ph type="body" idx="1"/>
          </p:nvPr>
        </p:nvSpPr>
        <p:spPr/>
        <p:txBody>
          <a:bodyPr/>
          <a:lstStyle/>
          <a:p>
            <a:r>
              <a:rPr lang="en-US" altLang="en-US"/>
              <a:t>The various prophets of the Old Testament</a:t>
            </a:r>
          </a:p>
          <a:p>
            <a:r>
              <a:rPr lang="en-US" altLang="en-US"/>
              <a:t>Here the coming of the Messiah is predicted.</a:t>
            </a:r>
          </a:p>
          <a:p>
            <a:pPr lvl="1"/>
            <a:r>
              <a:rPr lang="en-US" altLang="en-US"/>
              <a:t>Psalm 22</a:t>
            </a:r>
          </a:p>
          <a:p>
            <a:pPr lvl="1"/>
            <a:r>
              <a:rPr lang="en-US" altLang="en-US"/>
              <a:t>Isaiah 7, 9, 53</a:t>
            </a:r>
          </a:p>
          <a:p>
            <a:pPr lvl="1"/>
            <a:r>
              <a:rPr lang="en-US" altLang="en-US"/>
              <a:t>Daniel 9</a:t>
            </a:r>
          </a:p>
          <a:p>
            <a:endParaRPr lang="en-US" altLang="en-US"/>
          </a:p>
        </p:txBody>
      </p:sp>
    </p:spTree>
    <p:custDataLst>
      <p:tags r:id="rId1"/>
    </p:custDataLst>
  </p:cSld>
  <p:clrMapOvr>
    <a:masterClrMapping/>
  </p:clrMapOvr>
  <p:transition advTm="20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Messianic Period</a:t>
            </a:r>
          </a:p>
        </p:txBody>
      </p:sp>
      <p:sp>
        <p:nvSpPr>
          <p:cNvPr id="55299" name="Rectangle 3"/>
          <p:cNvSpPr>
            <a:spLocks noGrp="1" noChangeArrowheads="1"/>
          </p:cNvSpPr>
          <p:nvPr>
            <p:ph type="body" idx="1"/>
          </p:nvPr>
        </p:nvSpPr>
        <p:spPr/>
        <p:txBody>
          <a:bodyPr/>
          <a:lstStyle/>
          <a:p>
            <a:pPr>
              <a:lnSpc>
                <a:spcPct val="90000"/>
              </a:lnSpc>
            </a:pPr>
            <a:r>
              <a:rPr lang="en-US" altLang="en-US" sz="2400"/>
              <a:t>The ministry of Jesus</a:t>
            </a:r>
          </a:p>
          <a:p>
            <a:pPr>
              <a:lnSpc>
                <a:spcPct val="90000"/>
              </a:lnSpc>
            </a:pPr>
            <a:r>
              <a:rPr lang="en-US" altLang="en-US" sz="2400"/>
              <a:t>Here the activity of the apostles is predicted.</a:t>
            </a:r>
          </a:p>
          <a:p>
            <a:pPr lvl="1">
              <a:lnSpc>
                <a:spcPct val="90000"/>
              </a:lnSpc>
            </a:pPr>
            <a:r>
              <a:rPr lang="en-US" altLang="en-US" sz="2000"/>
              <a:t>John 14:25-26 (NIV) "All this I have spoken while still with you. 26 But the Counselor, the Holy Spirit, whom the Father will send in my name, will teach you all things and will remind you of everything I have said to you.</a:t>
            </a:r>
            <a:r>
              <a:rPr lang="en-US" altLang="en-US" sz="2000">
                <a:cs typeface="Arial" charset="0"/>
              </a:rPr>
              <a:t>"</a:t>
            </a:r>
          </a:p>
          <a:p>
            <a:pPr lvl="1">
              <a:lnSpc>
                <a:spcPct val="90000"/>
              </a:lnSpc>
            </a:pPr>
            <a:r>
              <a:rPr lang="en-US" altLang="en-US" sz="2000"/>
              <a:t>John 16:12 (NIV) "I have much more to say to you, more than you can now bear. 13 But when he, the Spirit of truth, comes, he will guide you into all truth. He will not speak on his own; he will speak only what he hears, and he will tell you what is yet to come.</a:t>
            </a:r>
            <a:r>
              <a:rPr lang="en-US" altLang="en-US" sz="2000">
                <a:cs typeface="Arial" charset="0"/>
              </a:rPr>
              <a:t>"</a:t>
            </a:r>
            <a:r>
              <a:rPr lang="en-US" altLang="en-US" sz="2000"/>
              <a:t> </a:t>
            </a:r>
          </a:p>
          <a:p>
            <a:pPr lvl="1">
              <a:lnSpc>
                <a:spcPct val="90000"/>
              </a:lnSpc>
            </a:pPr>
            <a:endParaRPr lang="en-US" altLang="en-US" sz="2000"/>
          </a:p>
        </p:txBody>
      </p:sp>
    </p:spTree>
    <p:custDataLst>
      <p:tags r:id="rId1"/>
    </p:custDataLst>
  </p:cSld>
  <p:clrMapOvr>
    <a:masterClrMapping/>
  </p:clrMapOvr>
  <p:transition advTm="432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Apostolic Period</a:t>
            </a:r>
          </a:p>
        </p:txBody>
      </p:sp>
      <p:sp>
        <p:nvSpPr>
          <p:cNvPr id="56323" name="Rectangle 3"/>
          <p:cNvSpPr>
            <a:spLocks noGrp="1" noChangeArrowheads="1"/>
          </p:cNvSpPr>
          <p:nvPr>
            <p:ph type="body" idx="1"/>
          </p:nvPr>
        </p:nvSpPr>
        <p:spPr/>
        <p:txBody>
          <a:bodyPr/>
          <a:lstStyle/>
          <a:p>
            <a:pPr>
              <a:lnSpc>
                <a:spcPct val="90000"/>
              </a:lnSpc>
            </a:pPr>
            <a:r>
              <a:rPr lang="en-US" altLang="en-US"/>
              <a:t>The activities of the apostles</a:t>
            </a:r>
          </a:p>
          <a:p>
            <a:pPr>
              <a:lnSpc>
                <a:spcPct val="90000"/>
              </a:lnSpc>
            </a:pPr>
            <a:r>
              <a:rPr lang="en-US" altLang="en-US"/>
              <a:t>Here the second coming of Christ is predicted.</a:t>
            </a:r>
          </a:p>
          <a:p>
            <a:pPr lvl="1">
              <a:lnSpc>
                <a:spcPct val="90000"/>
              </a:lnSpc>
            </a:pPr>
            <a:r>
              <a:rPr lang="en-US" altLang="en-US"/>
              <a:t>Frequently in the New Testament</a:t>
            </a:r>
          </a:p>
          <a:p>
            <a:pPr lvl="1">
              <a:lnSpc>
                <a:spcPct val="90000"/>
              </a:lnSpc>
            </a:pPr>
            <a:r>
              <a:rPr lang="en-US" altLang="en-US"/>
              <a:t>Only others predicted:</a:t>
            </a:r>
          </a:p>
          <a:p>
            <a:pPr lvl="2">
              <a:lnSpc>
                <a:spcPct val="90000"/>
              </a:lnSpc>
            </a:pPr>
            <a:r>
              <a:rPr lang="en-US" altLang="en-US"/>
              <a:t>Two witnesses</a:t>
            </a:r>
          </a:p>
          <a:p>
            <a:pPr lvl="2">
              <a:lnSpc>
                <a:spcPct val="90000"/>
              </a:lnSpc>
            </a:pPr>
            <a:r>
              <a:rPr lang="en-US" altLang="en-US"/>
              <a:t>Beast (Antichrist) &amp; False Prophet</a:t>
            </a:r>
          </a:p>
          <a:p>
            <a:pPr lvl="2">
              <a:lnSpc>
                <a:spcPct val="90000"/>
              </a:lnSpc>
            </a:pPr>
            <a:r>
              <a:rPr lang="en-US" altLang="en-US"/>
              <a:t>False prophets</a:t>
            </a:r>
          </a:p>
          <a:p>
            <a:pPr lvl="2">
              <a:lnSpc>
                <a:spcPct val="90000"/>
              </a:lnSpc>
            </a:pPr>
            <a:r>
              <a:rPr lang="en-US" altLang="en-US"/>
              <a:t>False Christs</a:t>
            </a:r>
          </a:p>
        </p:txBody>
      </p:sp>
    </p:spTree>
    <p:custDataLst>
      <p:tags r:id="rId1"/>
    </p:custDataLst>
  </p:cSld>
  <p:clrMapOvr>
    <a:masterClrMapping/>
  </p:clrMapOvr>
  <p:transition advTm="727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3">
                                            <p:txEl>
                                              <p:pRg st="6" end="6"/>
                                            </p:txEl>
                                          </p:spTgt>
                                        </p:tgtEl>
                                        <p:attrNameLst>
                                          <p:attrName>style.visibility</p:attrName>
                                        </p:attrNameLst>
                                      </p:cBhvr>
                                      <p:to>
                                        <p:strVal val="visible"/>
                                      </p:to>
                                    </p:set>
                                    <p:anim calcmode="lin" valueType="num">
                                      <p:cBhvr additive="base">
                                        <p:cTn id="43"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3">
                                            <p:txEl>
                                              <p:pRg st="7" end="7"/>
                                            </p:txEl>
                                          </p:spTgt>
                                        </p:tgtEl>
                                        <p:attrNameLst>
                                          <p:attrName>style.visibility</p:attrName>
                                        </p:attrNameLst>
                                      </p:cBhvr>
                                      <p:to>
                                        <p:strVal val="visible"/>
                                      </p:to>
                                    </p:set>
                                    <p:anim calcmode="lin" valueType="num">
                                      <p:cBhvr additive="base">
                                        <p:cTn id="49"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Salvation History</a:t>
            </a:r>
          </a:p>
        </p:txBody>
      </p:sp>
      <p:sp>
        <p:nvSpPr>
          <p:cNvPr id="57347" name="Rectangle 3"/>
          <p:cNvSpPr>
            <a:spLocks noGrp="1" noChangeArrowheads="1"/>
          </p:cNvSpPr>
          <p:nvPr>
            <p:ph type="body" idx="1"/>
          </p:nvPr>
        </p:nvSpPr>
        <p:spPr/>
        <p:txBody>
          <a:bodyPr/>
          <a:lstStyle/>
          <a:p>
            <a:pPr>
              <a:lnSpc>
                <a:spcPct val="80000"/>
              </a:lnSpc>
            </a:pPr>
            <a:r>
              <a:rPr lang="en-US" altLang="en-US" sz="2400"/>
              <a:t>But even here, those claiming to have special revelation can point to Acts 2:17-20:</a:t>
            </a:r>
          </a:p>
          <a:p>
            <a:pPr lvl="1">
              <a:lnSpc>
                <a:spcPct val="80000"/>
              </a:lnSpc>
            </a:pPr>
            <a:r>
              <a:rPr lang="en-US" altLang="en-US" sz="2000"/>
              <a:t>Acts 2:17 (NIV) In the last days, God says, I will pour out my Spirit on all people. Your sons and daughters will prophesy, your young men will see visions, your old men will dream dreams. 18 Even on my servants, both men and women, I will pour out my Spirit in those days, and they will prophesy. 19 I will show wonders in the heaven above and signs on the earth below, blood and fire and billows of smoke. 20 The sun will be turned to darkness and the moon to blood before the coming of the great and glorious day of the Lord.</a:t>
            </a:r>
          </a:p>
          <a:p>
            <a:pPr>
              <a:lnSpc>
                <a:spcPct val="80000"/>
              </a:lnSpc>
            </a:pPr>
            <a:r>
              <a:rPr lang="en-US" altLang="en-US" sz="2400"/>
              <a:t>It is hard to argue this was explicitly intended to cease when the apostles died.</a:t>
            </a:r>
          </a:p>
          <a:p>
            <a:pPr lvl="1">
              <a:lnSpc>
                <a:spcPct val="80000"/>
              </a:lnSpc>
            </a:pPr>
            <a:endParaRPr lang="en-US" altLang="en-US" sz="2000"/>
          </a:p>
        </p:txBody>
      </p:sp>
    </p:spTree>
    <p:custDataLst>
      <p:tags r:id="rId1"/>
    </p:custDataLst>
  </p:cSld>
  <p:clrMapOvr>
    <a:masterClrMapping/>
  </p:clrMapOvr>
  <p:transition advTm="586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checkerboard(across)">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checkerboard(across)">
                                      <p:cBhvr>
                                        <p:cTn id="17"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What about </a:t>
            </a:r>
            <a:br>
              <a:rPr lang="en-US" altLang="en-US"/>
            </a:br>
            <a:r>
              <a:rPr lang="en-US" altLang="en-US"/>
              <a:t>written revelation?</a:t>
            </a:r>
          </a:p>
        </p:txBody>
      </p:sp>
      <p:sp>
        <p:nvSpPr>
          <p:cNvPr id="58371" name="Rectangle 3"/>
          <p:cNvSpPr>
            <a:spLocks noGrp="1" noChangeArrowheads="1"/>
          </p:cNvSpPr>
          <p:nvPr>
            <p:ph type="body" idx="1"/>
          </p:nvPr>
        </p:nvSpPr>
        <p:spPr/>
        <p:txBody>
          <a:bodyPr/>
          <a:lstStyle/>
          <a:p>
            <a:pPr>
              <a:lnSpc>
                <a:spcPct val="90000"/>
              </a:lnSpc>
            </a:pPr>
            <a:r>
              <a:rPr lang="en-US" altLang="en-US" sz="2600"/>
              <a:t>For this, we can make a strong case that the Book of Revelation is explicitly designed as a mirror-image of Genesis to form a sort of bookend:</a:t>
            </a:r>
          </a:p>
          <a:p>
            <a:pPr lvl="1">
              <a:lnSpc>
                <a:spcPct val="90000"/>
              </a:lnSpc>
            </a:pPr>
            <a:r>
              <a:rPr lang="en-US" altLang="en-US" sz="2400"/>
              <a:t>Creation</a:t>
            </a:r>
          </a:p>
          <a:p>
            <a:pPr lvl="1">
              <a:lnSpc>
                <a:spcPct val="90000"/>
              </a:lnSpc>
            </a:pPr>
            <a:r>
              <a:rPr lang="en-US" altLang="en-US" sz="2400"/>
              <a:t>Curse</a:t>
            </a:r>
          </a:p>
          <a:p>
            <a:pPr lvl="1">
              <a:lnSpc>
                <a:spcPct val="90000"/>
              </a:lnSpc>
            </a:pPr>
            <a:r>
              <a:rPr lang="en-US" altLang="en-US" sz="2400"/>
              <a:t>Death</a:t>
            </a:r>
          </a:p>
          <a:p>
            <a:pPr lvl="1">
              <a:lnSpc>
                <a:spcPct val="90000"/>
              </a:lnSpc>
            </a:pPr>
            <a:r>
              <a:rPr lang="en-US" altLang="en-US" sz="2400"/>
              <a:t>Tree of Life</a:t>
            </a:r>
          </a:p>
          <a:p>
            <a:pPr lvl="1">
              <a:lnSpc>
                <a:spcPct val="90000"/>
              </a:lnSpc>
            </a:pPr>
            <a:r>
              <a:rPr lang="en-US" altLang="en-US" sz="2400"/>
              <a:t>Paradise</a:t>
            </a:r>
          </a:p>
          <a:p>
            <a:pPr lvl="1">
              <a:lnSpc>
                <a:spcPct val="90000"/>
              </a:lnSpc>
            </a:pPr>
            <a:r>
              <a:rPr lang="en-US" altLang="en-US" sz="2400"/>
              <a:t>God’s Presence</a:t>
            </a:r>
          </a:p>
        </p:txBody>
      </p:sp>
    </p:spTree>
    <p:custDataLst>
      <p:tags r:id="rId1"/>
    </p:custDataLst>
  </p:cSld>
  <p:clrMapOvr>
    <a:masterClrMapping/>
  </p:clrMapOvr>
  <p:transition advTm="1032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additive="base">
                                        <p:cTn id="43"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What about </a:t>
            </a:r>
            <a:br>
              <a:rPr lang="en-US" altLang="en-US"/>
            </a:br>
            <a:r>
              <a:rPr lang="en-US" altLang="en-US"/>
              <a:t>written revelation?</a:t>
            </a:r>
          </a:p>
        </p:txBody>
      </p:sp>
      <p:sp>
        <p:nvSpPr>
          <p:cNvPr id="59395" name="Rectangle 3"/>
          <p:cNvSpPr>
            <a:spLocks noGrp="1" noChangeArrowheads="1"/>
          </p:cNvSpPr>
          <p:nvPr>
            <p:ph type="body" idx="1"/>
          </p:nvPr>
        </p:nvSpPr>
        <p:spPr/>
        <p:txBody>
          <a:bodyPr/>
          <a:lstStyle/>
          <a:p>
            <a:r>
              <a:rPr lang="en-US" altLang="en-US"/>
              <a:t>Therefore, we should not expect more written revelation.</a:t>
            </a:r>
          </a:p>
          <a:p>
            <a:r>
              <a:rPr lang="en-US" altLang="en-US"/>
              <a:t>This would not rule out more informal, unwritten revelation like that of Agabus, etc. (Acts 11:27-28; 21:8-11)</a:t>
            </a:r>
          </a:p>
          <a:p>
            <a:r>
              <a:rPr lang="en-US" altLang="en-US"/>
              <a:t>It is not possible to say beyond a quibble whether there is additional revelation today, but…</a:t>
            </a:r>
          </a:p>
        </p:txBody>
      </p:sp>
    </p:spTree>
    <p:custDataLst>
      <p:tags r:id="rId1"/>
    </p:custDataLst>
  </p:cSld>
  <p:clrMapOvr>
    <a:masterClrMapping/>
  </p:clrMapOvr>
  <p:transition advTm="396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What about </a:t>
            </a:r>
            <a:br>
              <a:rPr lang="en-US" altLang="en-US"/>
            </a:br>
            <a:r>
              <a:rPr lang="en-US" altLang="en-US"/>
              <a:t>written revelation?</a:t>
            </a:r>
          </a:p>
        </p:txBody>
      </p:sp>
      <p:sp>
        <p:nvSpPr>
          <p:cNvPr id="60419" name="Rectangle 3"/>
          <p:cNvSpPr>
            <a:spLocks noGrp="1" noChangeArrowheads="1"/>
          </p:cNvSpPr>
          <p:nvPr>
            <p:ph type="body" idx="1"/>
          </p:nvPr>
        </p:nvSpPr>
        <p:spPr/>
        <p:txBody>
          <a:bodyPr/>
          <a:lstStyle/>
          <a:p>
            <a:r>
              <a:rPr lang="en-US" altLang="en-US"/>
              <a:t>… frequent references to false prophets, false Christs, the antichrist, etc., suggest that the burden of proof is on one claiming to be a prophet.</a:t>
            </a:r>
          </a:p>
          <a:p>
            <a:r>
              <a:rPr lang="en-US" altLang="en-US"/>
              <a:t>It is better not to go beyond Scripture in seeking to give a dogmatic answer, but rather handle the problem the way Scripture does.</a:t>
            </a:r>
          </a:p>
        </p:txBody>
      </p:sp>
    </p:spTree>
    <p:custDataLst>
      <p:tags r:id="rId1"/>
    </p:custDataLst>
  </p:cSld>
  <p:clrMapOvr>
    <a:masterClrMapping/>
  </p:clrMapOvr>
  <p:transition advTm="32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p:nvPr>
        </p:nvSpPr>
        <p:spPr/>
        <p:txBody>
          <a:bodyPr/>
          <a:lstStyle/>
          <a:p>
            <a:r>
              <a:rPr lang="en-US" altLang="en-US" sz="4800"/>
              <a:t>How Should We Distinguish True Revelation from False?</a:t>
            </a:r>
          </a:p>
        </p:txBody>
      </p:sp>
      <p:sp>
        <p:nvSpPr>
          <p:cNvPr id="61445" name="Rectangle 5"/>
          <p:cNvSpPr>
            <a:spLocks noGrp="1" noChangeArrowheads="1"/>
          </p:cNvSpPr>
          <p:nvPr>
            <p:ph type="subTitle" idx="1"/>
          </p:nvPr>
        </p:nvSpPr>
        <p:spPr/>
        <p:txBody>
          <a:bodyPr/>
          <a:lstStyle/>
          <a:p>
            <a:r>
              <a:rPr lang="en-US" altLang="en-US"/>
              <a:t>Biblical Tests</a:t>
            </a:r>
          </a:p>
        </p:txBody>
      </p:sp>
    </p:spTree>
    <p:custDataLst>
      <p:tags r:id="rId1"/>
    </p:custDataLst>
  </p:cSld>
  <p:clrMapOvr>
    <a:masterClrMapping/>
  </p:clrMapOvr>
  <p:transition advTm="13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445">
                                            <p:txEl>
                                              <p:pRg st="0" end="0"/>
                                            </p:txEl>
                                          </p:spTgt>
                                        </p:tgtEl>
                                        <p:attrNameLst>
                                          <p:attrName>style.visibility</p:attrName>
                                        </p:attrNameLst>
                                      </p:cBhvr>
                                      <p:to>
                                        <p:strVal val="visible"/>
                                      </p:to>
                                    </p:set>
                                    <p:animEffect transition="in" filter="checkerboard(across)">
                                      <p:cBhvr>
                                        <p:cTn id="13" dur="500"/>
                                        <p:tgtEl>
                                          <p:spTgt spid="614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Tests for True Revelation</a:t>
            </a:r>
          </a:p>
        </p:txBody>
      </p:sp>
      <p:sp>
        <p:nvSpPr>
          <p:cNvPr id="97283" name="Rectangle 3"/>
          <p:cNvSpPr>
            <a:spLocks noGrp="1" noChangeArrowheads="1"/>
          </p:cNvSpPr>
          <p:nvPr>
            <p:ph type="body" idx="1"/>
          </p:nvPr>
        </p:nvSpPr>
        <p:spPr/>
        <p:txBody>
          <a:bodyPr/>
          <a:lstStyle/>
          <a:p>
            <a:r>
              <a:rPr lang="en-US" altLang="en-US"/>
              <a:t>Presence of Miraculous Signs</a:t>
            </a:r>
          </a:p>
          <a:p>
            <a:r>
              <a:rPr lang="en-US" altLang="en-US"/>
              <a:t>Prediction without Error</a:t>
            </a:r>
          </a:p>
          <a:p>
            <a:r>
              <a:rPr lang="en-US" altLang="en-US"/>
              <a:t>Message Fitting Previous Revelation</a:t>
            </a:r>
          </a:p>
          <a:p>
            <a:r>
              <a:rPr lang="en-US" altLang="en-US"/>
              <a:t>Lifestyle Consistent with Holiness</a:t>
            </a:r>
          </a:p>
        </p:txBody>
      </p:sp>
    </p:spTree>
    <p:custDataLst>
      <p:tags r:id="rId1"/>
    </p:custDataLst>
  </p:cSld>
  <p:clrMapOvr>
    <a:masterClrMapping/>
  </p:clrMapOvr>
  <p:transition advTm="26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Presence of Signs</a:t>
            </a:r>
          </a:p>
        </p:txBody>
      </p:sp>
      <p:sp>
        <p:nvSpPr>
          <p:cNvPr id="63491" name="Rectangle 3"/>
          <p:cNvSpPr>
            <a:spLocks noGrp="1" noChangeArrowheads="1"/>
          </p:cNvSpPr>
          <p:nvPr>
            <p:ph type="body" idx="1"/>
          </p:nvPr>
        </p:nvSpPr>
        <p:spPr/>
        <p:txBody>
          <a:bodyPr/>
          <a:lstStyle/>
          <a:p>
            <a:pPr>
              <a:buFont typeface="Wingdings" pitchFamily="2" charset="2"/>
              <a:buNone/>
            </a:pPr>
            <a:r>
              <a:rPr lang="en-US" altLang="en-US"/>
              <a:t>Miracles distinguish fake revelation from real supernatural:</a:t>
            </a:r>
          </a:p>
          <a:p>
            <a:r>
              <a:rPr lang="en-US" altLang="en-US"/>
              <a:t>Deuteronomy 13:1-2</a:t>
            </a:r>
          </a:p>
          <a:p>
            <a:r>
              <a:rPr lang="en-US" altLang="en-US"/>
              <a:t>1 Kings 13:3</a:t>
            </a:r>
          </a:p>
          <a:p>
            <a:r>
              <a:rPr lang="en-US" altLang="en-US"/>
              <a:t>2 Kings 20:8</a:t>
            </a:r>
          </a:p>
        </p:txBody>
      </p:sp>
    </p:spTree>
    <p:custDataLst>
      <p:tags r:id="rId1"/>
    </p:custDataLst>
  </p:cSld>
  <p:clrMapOvr>
    <a:masterClrMapping/>
  </p:clrMapOvr>
  <p:transition advTm="162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General Revelation</a:t>
            </a:r>
          </a:p>
        </p:txBody>
      </p:sp>
      <p:sp>
        <p:nvSpPr>
          <p:cNvPr id="26628" name="Text Box 4"/>
          <p:cNvSpPr txBox="1">
            <a:spLocks noChangeArrowheads="1"/>
          </p:cNvSpPr>
          <p:nvPr/>
        </p:nvSpPr>
        <p:spPr bwMode="auto">
          <a:xfrm>
            <a:off x="1295400" y="1905000"/>
            <a:ext cx="6553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The heavens declare the glory of God; </a:t>
            </a:r>
          </a:p>
          <a:p>
            <a:r>
              <a:rPr lang="en-US" altLang="en-US" sz="2400"/>
              <a:t>the skies proclaim the work of his hands. </a:t>
            </a:r>
          </a:p>
          <a:p>
            <a:r>
              <a:rPr lang="en-US" altLang="en-US" sz="2400"/>
              <a:t>2 Day after day they pour forth speech; </a:t>
            </a:r>
          </a:p>
          <a:p>
            <a:r>
              <a:rPr lang="en-US" altLang="en-US" sz="2400"/>
              <a:t>night after night they display knowledge. </a:t>
            </a:r>
          </a:p>
          <a:p>
            <a:r>
              <a:rPr lang="en-US" altLang="en-US" sz="2400"/>
              <a:t>3 There is no speech or language </a:t>
            </a:r>
          </a:p>
          <a:p>
            <a:r>
              <a:rPr lang="en-US" altLang="en-US" sz="2400"/>
              <a:t>where their voice is not heard. </a:t>
            </a:r>
          </a:p>
          <a:p>
            <a:r>
              <a:rPr lang="en-US" altLang="en-US" sz="2400"/>
              <a:t>4 Their voice goes out into all the earth, </a:t>
            </a:r>
          </a:p>
          <a:p>
            <a:r>
              <a:rPr lang="en-US" altLang="en-US" sz="2400"/>
              <a:t>their words to the ends of the world… </a:t>
            </a:r>
          </a:p>
          <a:p>
            <a:r>
              <a:rPr lang="en-US" altLang="en-US" sz="2400"/>
              <a:t>Psa 19:1-4 (NIV)</a:t>
            </a:r>
          </a:p>
        </p:txBody>
      </p:sp>
    </p:spTree>
    <p:custDataLst>
      <p:tags r:id="rId1"/>
    </p:custDataLst>
  </p:cSld>
  <p:clrMapOvr>
    <a:masterClrMapping/>
  </p:clrMapOvr>
  <p:transition advTm="309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Deuteronomy 13:1-2</a:t>
            </a:r>
          </a:p>
        </p:txBody>
      </p:sp>
      <p:sp>
        <p:nvSpPr>
          <p:cNvPr id="64516" name="Text Box 4"/>
          <p:cNvSpPr txBox="1">
            <a:spLocks noChangeArrowheads="1"/>
          </p:cNvSpPr>
          <p:nvPr/>
        </p:nvSpPr>
        <p:spPr bwMode="auto">
          <a:xfrm>
            <a:off x="838200" y="2209800"/>
            <a:ext cx="7467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Deut 13:1-2 (NIV) If a prophet, or one who foretells by dreams, appears among you and announces to you a miraculous sign or wonder, </a:t>
            </a:r>
          </a:p>
          <a:p>
            <a:r>
              <a:rPr lang="en-US" altLang="en-US" sz="3200"/>
              <a:t>2 and if the sign or wonder of which he has spoken takes place…</a:t>
            </a:r>
          </a:p>
        </p:txBody>
      </p:sp>
    </p:spTree>
    <p:custDataLst>
      <p:tags r:id="rId1"/>
    </p:custDataLst>
  </p:cSld>
  <p:clrMapOvr>
    <a:masterClrMapping/>
  </p:clrMapOvr>
  <p:transition advTm="336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1 Kings 13:3-5</a:t>
            </a:r>
          </a:p>
        </p:txBody>
      </p:sp>
      <p:sp>
        <p:nvSpPr>
          <p:cNvPr id="66565" name="Text Box 5"/>
          <p:cNvSpPr txBox="1">
            <a:spLocks noChangeArrowheads="1"/>
          </p:cNvSpPr>
          <p:nvPr/>
        </p:nvSpPr>
        <p:spPr bwMode="auto">
          <a:xfrm>
            <a:off x="838200" y="1828800"/>
            <a:ext cx="746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1Kin 13:3-5 (NIV) That same day the man of God gave a sign: "This is the sign the LORD has declared: The altar will be split apart and the ashes on it will be poured out." </a:t>
            </a:r>
          </a:p>
          <a:p>
            <a:r>
              <a:rPr lang="en-US" altLang="en-US" sz="2400"/>
              <a:t>4 When King Jeroboam heard what the man of God cried out against the altar at Bethel, he stretched out his hand from the altar and said, "Seize him!" But the hand he stretched out toward the man shriveled up, so that he could not pull it back. </a:t>
            </a:r>
          </a:p>
          <a:p>
            <a:r>
              <a:rPr lang="en-US" altLang="en-US" sz="2400"/>
              <a:t>5 Also, the altar was split apart and its ashes poured out according to the sign given by the man of God by the word of the LORD. </a:t>
            </a:r>
          </a:p>
        </p:txBody>
      </p:sp>
    </p:spTree>
    <p:custDataLst>
      <p:tags r:id="rId1"/>
    </p:custDataLst>
  </p:cSld>
  <p:clrMapOvr>
    <a:masterClrMapping/>
  </p:clrMapOvr>
  <p:transition advTm="62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checkerboard(across)">
                                      <p:cBhvr>
                                        <p:cTn id="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2 Kings 20:8-11</a:t>
            </a:r>
          </a:p>
        </p:txBody>
      </p:sp>
      <p:sp>
        <p:nvSpPr>
          <p:cNvPr id="68612" name="Text Box 4"/>
          <p:cNvSpPr txBox="1">
            <a:spLocks noChangeArrowheads="1"/>
          </p:cNvSpPr>
          <p:nvPr/>
        </p:nvSpPr>
        <p:spPr bwMode="auto">
          <a:xfrm>
            <a:off x="838200" y="1654175"/>
            <a:ext cx="746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2Kings 20:8-11 (NIV) Hezekiah had asked Isaiah, "What will be the sign that the LORD will heal me and that I will go up to the temple of the LORD on the third day from now?" 9 Isaiah answered, "This is the LORD's sign to you that the LORD will do what he has promised: Shall the shadow go forward ten steps, or shall it go back ten steps?" 10 "It is a simple matter for the shadow to go forward ten steps," said Hezekiah. "Rather, have it go back ten steps." 11 Then the prophet Isaiah called upon the LORD, and the LORD made the shadow go back the ten steps it had gone down on the stairway of Ahaz. </a:t>
            </a:r>
          </a:p>
        </p:txBody>
      </p:sp>
    </p:spTree>
    <p:custDataLst>
      <p:tags r:id="rId1"/>
    </p:custDataLst>
  </p:cSld>
  <p:clrMapOvr>
    <a:masterClrMapping/>
  </p:clrMapOvr>
  <p:transition advTm="473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Presence of Signs</a:t>
            </a:r>
          </a:p>
        </p:txBody>
      </p:sp>
      <p:sp>
        <p:nvSpPr>
          <p:cNvPr id="70659" name="Rectangle 3"/>
          <p:cNvSpPr>
            <a:spLocks noGrp="1" noChangeArrowheads="1"/>
          </p:cNvSpPr>
          <p:nvPr>
            <p:ph type="body" idx="1"/>
          </p:nvPr>
        </p:nvSpPr>
        <p:spPr/>
        <p:txBody>
          <a:bodyPr/>
          <a:lstStyle/>
          <a:p>
            <a:r>
              <a:rPr lang="en-US" altLang="en-US"/>
              <a:t>But Satan has supernatural powers too!</a:t>
            </a:r>
          </a:p>
          <a:p>
            <a:r>
              <a:rPr lang="en-US" altLang="en-US"/>
              <a:t>So while this test rules out mere charlatans, it does not rule out supernaturally-empowered false prophets.</a:t>
            </a:r>
          </a:p>
        </p:txBody>
      </p:sp>
    </p:spTree>
    <p:custDataLst>
      <p:tags r:id="rId1"/>
    </p:custDataLst>
  </p:cSld>
  <p:clrMapOvr>
    <a:masterClrMapping/>
  </p:clrMapOvr>
  <p:transition advTm="261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Prediction without Error</a:t>
            </a:r>
          </a:p>
        </p:txBody>
      </p:sp>
      <p:sp>
        <p:nvSpPr>
          <p:cNvPr id="71683" name="Rectangle 3"/>
          <p:cNvSpPr>
            <a:spLocks noGrp="1" noChangeArrowheads="1"/>
          </p:cNvSpPr>
          <p:nvPr>
            <p:ph type="body" idx="1"/>
          </p:nvPr>
        </p:nvSpPr>
        <p:spPr/>
        <p:txBody>
          <a:bodyPr/>
          <a:lstStyle/>
          <a:p>
            <a:pPr>
              <a:buFont typeface="Wingdings" pitchFamily="2" charset="2"/>
              <a:buNone/>
            </a:pPr>
            <a:r>
              <a:rPr lang="en-US" altLang="en-US"/>
              <a:t>This is a fail-safe test, since only God can predict the future without error:</a:t>
            </a:r>
          </a:p>
          <a:p>
            <a:r>
              <a:rPr lang="en-US" altLang="en-US"/>
              <a:t>Deuteronomy 18:20-22</a:t>
            </a:r>
          </a:p>
          <a:p>
            <a:r>
              <a:rPr lang="en-US" altLang="en-US"/>
              <a:t>1 Kings 22:24-28</a:t>
            </a:r>
          </a:p>
          <a:p>
            <a:r>
              <a:rPr lang="en-US" altLang="en-US"/>
              <a:t>Isaiah 44:24-28</a:t>
            </a:r>
          </a:p>
        </p:txBody>
      </p:sp>
    </p:spTree>
    <p:custDataLst>
      <p:tags r:id="rId1"/>
    </p:custDataLst>
  </p:cSld>
  <p:clrMapOvr>
    <a:masterClrMapping/>
  </p:clrMapOvr>
  <p:transition advTm="143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Deuteronomy 18:20-22</a:t>
            </a:r>
          </a:p>
        </p:txBody>
      </p:sp>
      <p:sp>
        <p:nvSpPr>
          <p:cNvPr id="72708" name="Text Box 4"/>
          <p:cNvSpPr txBox="1">
            <a:spLocks noChangeArrowheads="1"/>
          </p:cNvSpPr>
          <p:nvPr/>
        </p:nvSpPr>
        <p:spPr bwMode="auto">
          <a:xfrm>
            <a:off x="914400" y="1828800"/>
            <a:ext cx="7239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Deut 18:20-22 (NIV) </a:t>
            </a:r>
            <a:r>
              <a:rPr lang="en-US" altLang="en-US" sz="2400">
                <a:cs typeface="Arial" charset="0"/>
              </a:rPr>
              <a:t>"</a:t>
            </a:r>
            <a:r>
              <a:rPr lang="en-US" altLang="en-US" sz="2400"/>
              <a:t>But a prophet who presumes to speak in my name anything I have not commanded him to say, or a prophet who speaks in the name of other gods, must be put to death." </a:t>
            </a:r>
          </a:p>
          <a:p>
            <a:r>
              <a:rPr lang="en-US" altLang="en-US" sz="2400"/>
              <a:t>21 You may say to yourselves, "How can we know when a message has not been spoken by the LORD?" 22 If what a prophet proclaims in the name of the LORD does not take place or come true, that is a message the LORD has not spoken. That prophet has spoken presumptuously. Do not be afraid of him. </a:t>
            </a:r>
          </a:p>
        </p:txBody>
      </p:sp>
    </p:spTree>
    <p:custDataLst>
      <p:tags r:id="rId1"/>
    </p:custDataLst>
  </p:cSld>
  <p:clrMapOvr>
    <a:masterClrMapping/>
  </p:clrMapOvr>
  <p:transition advTm="55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heckerboard(across)">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1 Kings 22:24-28</a:t>
            </a:r>
          </a:p>
        </p:txBody>
      </p:sp>
      <p:sp>
        <p:nvSpPr>
          <p:cNvPr id="74756" name="Text Box 4"/>
          <p:cNvSpPr txBox="1">
            <a:spLocks noChangeArrowheads="1"/>
          </p:cNvSpPr>
          <p:nvPr/>
        </p:nvSpPr>
        <p:spPr bwMode="auto">
          <a:xfrm>
            <a:off x="762000" y="1600200"/>
            <a:ext cx="7467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1Kin 22:24-28 (NIV) Then Zedekiah son of Kenaanah went up and slapped Micaiah in the face. "Which way did the spirit from {[24] Or Spirit of} the LORD go when he went from me to speak to you?" he asked. 25 Micaiah replied, "You will find out on the day you go to hide in an inner room." 26 The king of Israel then ordered, "Take Micaiah and send him back to Amon the ruler of the city and to Joash the king's son 27 and say, </a:t>
            </a:r>
            <a:r>
              <a:rPr lang="en-US" altLang="en-US" sz="2400">
                <a:cs typeface="Arial" charset="0"/>
              </a:rPr>
              <a:t>'</a:t>
            </a:r>
            <a:r>
              <a:rPr lang="en-US" altLang="en-US" sz="2400"/>
              <a:t>This is what the king says: Put this fellow in prison and give him nothing but bread and water until I return safely.'" 28 Micaiah declared, "If you ever return safely, the LORD has not spoken through me." Then he added, "Mark my words, all you people!" </a:t>
            </a:r>
          </a:p>
        </p:txBody>
      </p:sp>
    </p:spTree>
    <p:custDataLst>
      <p:tags r:id="rId1"/>
    </p:custDataLst>
  </p:cSld>
  <p:clrMapOvr>
    <a:masterClrMapping/>
  </p:clrMapOvr>
  <p:transition advTm="764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heckerboard(across)">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Isaiah 44:24-28</a:t>
            </a:r>
          </a:p>
        </p:txBody>
      </p:sp>
      <p:sp>
        <p:nvSpPr>
          <p:cNvPr id="76804" name="Text Box 4"/>
          <p:cNvSpPr txBox="1">
            <a:spLocks noChangeArrowheads="1"/>
          </p:cNvSpPr>
          <p:nvPr/>
        </p:nvSpPr>
        <p:spPr bwMode="auto">
          <a:xfrm>
            <a:off x="457200" y="1447800"/>
            <a:ext cx="8305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Isa 44:24-28 (NIV) "This is what the LORD says… I am the LORD, who has made all things, who alone stretched out the heavens, who spread out the earth by myself, 25 who foils the signs of false prophets and makes fools of diviners, who overthrows the learning of the wise and turns it into nonsense, 26 who carries out the words of his servants and fulfills the predictions of his messengers, who says of Jerusalem, </a:t>
            </a:r>
            <a:r>
              <a:rPr lang="en-US" altLang="en-US" sz="2400">
                <a:cs typeface="Arial" charset="0"/>
              </a:rPr>
              <a:t>'</a:t>
            </a:r>
            <a:r>
              <a:rPr lang="en-US" altLang="en-US" sz="2400"/>
              <a:t>It shall be inhabited,' of the towns of Judah, </a:t>
            </a:r>
            <a:r>
              <a:rPr lang="en-US" altLang="en-US" sz="2400">
                <a:cs typeface="Arial" charset="0"/>
              </a:rPr>
              <a:t>'</a:t>
            </a:r>
            <a:r>
              <a:rPr lang="en-US" altLang="en-US" sz="2400"/>
              <a:t>They shall be built,' and of their ruins, </a:t>
            </a:r>
            <a:r>
              <a:rPr lang="en-US" altLang="en-US" sz="2400">
                <a:cs typeface="Arial" charset="0"/>
              </a:rPr>
              <a:t>'</a:t>
            </a:r>
            <a:r>
              <a:rPr lang="en-US" altLang="en-US" sz="2400"/>
              <a:t>I will restore them,' 27 who says to the watery deep, </a:t>
            </a:r>
            <a:r>
              <a:rPr lang="en-US" altLang="en-US" sz="2400">
                <a:cs typeface="Arial" charset="0"/>
              </a:rPr>
              <a:t>'</a:t>
            </a:r>
            <a:r>
              <a:rPr lang="en-US" altLang="en-US" sz="2400"/>
              <a:t>Be dry, and I will dry up your streams,' 28 who says of Cyrus, </a:t>
            </a:r>
            <a:r>
              <a:rPr lang="en-US" altLang="en-US" sz="2400">
                <a:cs typeface="Arial" charset="0"/>
              </a:rPr>
              <a:t>'</a:t>
            </a:r>
            <a:r>
              <a:rPr lang="en-US" altLang="en-US" sz="2400"/>
              <a:t>He is my shepherd and will accomplish all that I please; he will say of Jerusalem, "Let it be rebuilt," and of the temple, "Let its foundations be laid." ' </a:t>
            </a:r>
            <a:r>
              <a:rPr lang="en-US" altLang="en-US" sz="2400">
                <a:cs typeface="Arial" charset="0"/>
              </a:rPr>
              <a:t>"</a:t>
            </a:r>
          </a:p>
        </p:txBody>
      </p:sp>
    </p:spTree>
    <p:custDataLst>
      <p:tags r:id="rId1"/>
    </p:custDataLst>
  </p:cSld>
  <p:clrMapOvr>
    <a:masterClrMapping/>
  </p:clrMapOvr>
  <p:transition advTm="715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heckerboard(across)">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Prediction without Error</a:t>
            </a:r>
          </a:p>
        </p:txBody>
      </p:sp>
      <p:sp>
        <p:nvSpPr>
          <p:cNvPr id="78851" name="Rectangle 3"/>
          <p:cNvSpPr>
            <a:spLocks noGrp="1" noChangeArrowheads="1"/>
          </p:cNvSpPr>
          <p:nvPr>
            <p:ph type="body" idx="1"/>
          </p:nvPr>
        </p:nvSpPr>
        <p:spPr/>
        <p:txBody>
          <a:bodyPr/>
          <a:lstStyle/>
          <a:p>
            <a:r>
              <a:rPr lang="en-US" altLang="en-US"/>
              <a:t>Yet Satan can occasionally get a prediction right…</a:t>
            </a:r>
          </a:p>
          <a:p>
            <a:r>
              <a:rPr lang="en-US" altLang="en-US"/>
              <a:t>And we may misinterpret the meaning of a prediction…</a:t>
            </a:r>
          </a:p>
          <a:p>
            <a:r>
              <a:rPr lang="en-US" altLang="en-US"/>
              <a:t>And some predictions haven</a:t>
            </a:r>
            <a:r>
              <a:rPr lang="en-US" altLang="en-US">
                <a:cs typeface="Arial" charset="0"/>
              </a:rPr>
              <a:t>'</a:t>
            </a:r>
            <a:r>
              <a:rPr lang="en-US" altLang="en-US"/>
              <a:t>t come true yet that may in the future…</a:t>
            </a:r>
          </a:p>
          <a:p>
            <a:r>
              <a:rPr lang="en-US" altLang="en-US"/>
              <a:t>So additional tests are desirable.</a:t>
            </a:r>
          </a:p>
        </p:txBody>
      </p:sp>
    </p:spTree>
    <p:custDataLst>
      <p:tags r:id="rId1"/>
    </p:custDataLst>
  </p:cSld>
  <p:clrMapOvr>
    <a:masterClrMapping/>
  </p:clrMapOvr>
  <p:transition advTm="343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Consistent Message</a:t>
            </a:r>
          </a:p>
        </p:txBody>
      </p:sp>
      <p:sp>
        <p:nvSpPr>
          <p:cNvPr id="79875" name="Rectangle 3"/>
          <p:cNvSpPr>
            <a:spLocks noGrp="1" noChangeArrowheads="1"/>
          </p:cNvSpPr>
          <p:nvPr>
            <p:ph type="body" idx="1"/>
          </p:nvPr>
        </p:nvSpPr>
        <p:spPr/>
        <p:txBody>
          <a:bodyPr/>
          <a:lstStyle/>
          <a:p>
            <a:pPr>
              <a:buFont typeface="Wingdings" pitchFamily="2" charset="2"/>
              <a:buNone/>
            </a:pPr>
            <a:r>
              <a:rPr lang="en-US" altLang="en-US"/>
              <a:t>The message must be consistent with previous divine revelation:</a:t>
            </a:r>
          </a:p>
          <a:p>
            <a:r>
              <a:rPr lang="en-US" altLang="en-US"/>
              <a:t>Deuteronomy 13:1-3</a:t>
            </a:r>
          </a:p>
          <a:p>
            <a:r>
              <a:rPr lang="en-US" altLang="en-US"/>
              <a:t>Galatians 1:8-9</a:t>
            </a:r>
          </a:p>
          <a:p>
            <a:r>
              <a:rPr lang="en-US" altLang="en-US"/>
              <a:t>1 John 4:1-3</a:t>
            </a:r>
          </a:p>
        </p:txBody>
      </p:sp>
    </p:spTree>
    <p:custDataLst>
      <p:tags r:id="rId1"/>
    </p:custDataLst>
  </p:cSld>
  <p:clrMapOvr>
    <a:masterClrMapping/>
  </p:clrMapOvr>
  <p:transition advTm="17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General Revelation</a:t>
            </a:r>
          </a:p>
        </p:txBody>
      </p:sp>
      <p:sp>
        <p:nvSpPr>
          <p:cNvPr id="28676" name="Text Box 4"/>
          <p:cNvSpPr txBox="1">
            <a:spLocks noChangeArrowheads="1"/>
          </p:cNvSpPr>
          <p:nvPr/>
        </p:nvSpPr>
        <p:spPr bwMode="auto">
          <a:xfrm>
            <a:off x="914400" y="1828800"/>
            <a:ext cx="7086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18 (NIV) The wrath of God is being revealed from heaven against all the godlessness and wickedness of men who suppress the truth by their wickedness, </a:t>
            </a:r>
          </a:p>
          <a:p>
            <a:r>
              <a:rPr lang="en-US" altLang="en-US" sz="2400"/>
              <a:t>19 since what may be known about God is plain to them, because God has made it plain to them. </a:t>
            </a:r>
          </a:p>
          <a:p>
            <a:r>
              <a:rPr lang="en-US" altLang="en-US" sz="2400"/>
              <a:t>20 For since the creation of the world God's invisible qualities--his eternal power and divine nature--have been clearly seen, being understood from what has been made, so that men are without excuse. 	Rom 1:18-20</a:t>
            </a:r>
          </a:p>
        </p:txBody>
      </p:sp>
    </p:spTree>
    <p:custDataLst>
      <p:tags r:id="rId1"/>
    </p:custDataLst>
  </p:cSld>
  <p:clrMapOvr>
    <a:masterClrMapping/>
  </p:clrMapOvr>
  <p:transition advTm="48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Deuteronomy 13:1-3</a:t>
            </a:r>
          </a:p>
        </p:txBody>
      </p:sp>
      <p:sp>
        <p:nvSpPr>
          <p:cNvPr id="80900" name="Text Box 4"/>
          <p:cNvSpPr txBox="1">
            <a:spLocks noChangeArrowheads="1"/>
          </p:cNvSpPr>
          <p:nvPr/>
        </p:nvSpPr>
        <p:spPr bwMode="auto">
          <a:xfrm>
            <a:off x="762000" y="1600200"/>
            <a:ext cx="74676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Deut 13:1-3 (NIV) If a prophet, or one who foretells by dreams, appears among you and announces to you a miraculous sign or wonder, 2 and if the sign or wonder of which he has spoken takes place, and he says, "Let us follow other gods" (gods you have not known) "and let us worship them," 3 you must not listen to the words of that prophet or dreamer. The LORD your God is testing you to find out whether you love him with all your heart and with all your soul. </a:t>
            </a:r>
          </a:p>
        </p:txBody>
      </p:sp>
    </p:spTree>
    <p:custDataLst>
      <p:tags r:id="rId1"/>
    </p:custDataLst>
  </p:cSld>
  <p:clrMapOvr>
    <a:masterClrMapping/>
  </p:clrMapOvr>
  <p:transition advTm="909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checkerboard(across)">
                                      <p:cBhvr>
                                        <p:cTn id="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Galatians 1:8-9</a:t>
            </a:r>
          </a:p>
        </p:txBody>
      </p:sp>
      <p:sp>
        <p:nvSpPr>
          <p:cNvPr id="82948" name="Text Box 4"/>
          <p:cNvSpPr txBox="1">
            <a:spLocks noChangeArrowheads="1"/>
          </p:cNvSpPr>
          <p:nvPr/>
        </p:nvSpPr>
        <p:spPr bwMode="auto">
          <a:xfrm>
            <a:off x="990600" y="2133600"/>
            <a:ext cx="7162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Gal 1:8-9 (NIV) But even if we or an angel from heaven should preach a gospel other than the one we preached to you, let him be eternally condemned! </a:t>
            </a:r>
          </a:p>
          <a:p>
            <a:r>
              <a:rPr lang="en-US" altLang="en-US" sz="2800"/>
              <a:t>9 As we have already said, so now I say again: If anybody is preaching to you a gospel other than what you accepted, let him be eternally condemned! </a:t>
            </a:r>
          </a:p>
        </p:txBody>
      </p:sp>
    </p:spTree>
    <p:custDataLst>
      <p:tags r:id="rId1"/>
    </p:custDataLst>
  </p:cSld>
  <p:clrMapOvr>
    <a:masterClrMapping/>
  </p:clrMapOvr>
  <p:transition advTm="639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checkerboard(across)">
                                      <p:cBhvr>
                                        <p:cTn id="7" dur="500"/>
                                        <p:tgtEl>
                                          <p:spTgt spid="8294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2948">
                                            <p:txEl>
                                              <p:pRg st="1" end="1"/>
                                            </p:txEl>
                                          </p:spTgt>
                                        </p:tgtEl>
                                        <p:attrNameLst>
                                          <p:attrName>style.visibility</p:attrName>
                                        </p:attrNameLst>
                                      </p:cBhvr>
                                      <p:to>
                                        <p:strVal val="visible"/>
                                      </p:to>
                                    </p:set>
                                    <p:animEffect transition="in" filter="checkerboard(across)">
                                      <p:cBhvr>
                                        <p:cTn id="10" dur="500"/>
                                        <p:tgtEl>
                                          <p:spTgt spid="829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1 John 4:1-3</a:t>
            </a:r>
          </a:p>
        </p:txBody>
      </p:sp>
      <p:sp>
        <p:nvSpPr>
          <p:cNvPr id="84996" name="Text Box 4"/>
          <p:cNvSpPr txBox="1">
            <a:spLocks noChangeArrowheads="1"/>
          </p:cNvSpPr>
          <p:nvPr/>
        </p:nvSpPr>
        <p:spPr bwMode="auto">
          <a:xfrm>
            <a:off x="685800" y="1600200"/>
            <a:ext cx="7620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1John 4:1-3 (NIV) Dear friends, do not believe every spirit, but test the spirits to see whether they are from God, because many false prophets have gone out into the world. </a:t>
            </a:r>
          </a:p>
          <a:p>
            <a:r>
              <a:rPr lang="en-US" altLang="en-US" sz="2800"/>
              <a:t>2 This is how you can recognize the Spirit of God: Every spirit that acknowledges that Jesus Christ has come in the flesh is from God, </a:t>
            </a:r>
          </a:p>
          <a:p>
            <a:r>
              <a:rPr lang="en-US" altLang="en-US" sz="2800"/>
              <a:t>3 but every spirit that does not acknowledge Jesus is not from God. This is the spirit of the antichrist, which you have heard is coming and even now is already in the world. </a:t>
            </a:r>
          </a:p>
        </p:txBody>
      </p:sp>
    </p:spTree>
    <p:custDataLst>
      <p:tags r:id="rId1"/>
    </p:custDataLst>
  </p:cSld>
  <p:clrMapOvr>
    <a:masterClrMapping/>
  </p:clrMapOvr>
  <p:transition advTm="63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checkerboard(across)">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Consistent Message</a:t>
            </a:r>
          </a:p>
        </p:txBody>
      </p:sp>
      <p:sp>
        <p:nvSpPr>
          <p:cNvPr id="87043" name="Rectangle 3"/>
          <p:cNvSpPr>
            <a:spLocks noGrp="1" noChangeArrowheads="1"/>
          </p:cNvSpPr>
          <p:nvPr>
            <p:ph type="body" idx="1"/>
          </p:nvPr>
        </p:nvSpPr>
        <p:spPr/>
        <p:txBody>
          <a:bodyPr/>
          <a:lstStyle/>
          <a:p>
            <a:r>
              <a:rPr lang="en-US" altLang="en-US"/>
              <a:t>This is a good test, combined with the others.</a:t>
            </a:r>
          </a:p>
          <a:p>
            <a:r>
              <a:rPr lang="en-US" altLang="en-US"/>
              <a:t>A charlatan may initially have a good message, but he won</a:t>
            </a:r>
            <a:r>
              <a:rPr lang="en-US" altLang="en-US">
                <a:cs typeface="Arial" charset="0"/>
              </a:rPr>
              <a:t>'</a:t>
            </a:r>
            <a:r>
              <a:rPr lang="en-US" altLang="en-US"/>
              <a:t>t have supernatural powers.</a:t>
            </a:r>
          </a:p>
          <a:p>
            <a:r>
              <a:rPr lang="en-US" altLang="en-US"/>
              <a:t>Satan cannot afford to continually agree with the Bible!</a:t>
            </a:r>
          </a:p>
        </p:txBody>
      </p:sp>
    </p:spTree>
    <p:custDataLst>
      <p:tags r:id="rId1"/>
    </p:custDataLst>
  </p:cSld>
  <p:clrMapOvr>
    <a:masterClrMapping/>
  </p:clrMapOvr>
  <p:transition advTm="344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Consistent Lifestyle</a:t>
            </a:r>
          </a:p>
        </p:txBody>
      </p:sp>
      <p:sp>
        <p:nvSpPr>
          <p:cNvPr id="88067" name="Rectangle 3"/>
          <p:cNvSpPr>
            <a:spLocks noGrp="1" noChangeArrowheads="1"/>
          </p:cNvSpPr>
          <p:nvPr>
            <p:ph type="body" idx="1"/>
          </p:nvPr>
        </p:nvSpPr>
        <p:spPr/>
        <p:txBody>
          <a:bodyPr/>
          <a:lstStyle/>
          <a:p>
            <a:pPr>
              <a:buFont typeface="Wingdings" pitchFamily="2" charset="2"/>
              <a:buNone/>
            </a:pPr>
            <a:r>
              <a:rPr lang="en-US" altLang="en-US"/>
              <a:t>A lifestyle consistent with biblical holiness is also a good test.</a:t>
            </a:r>
          </a:p>
          <a:p>
            <a:r>
              <a:rPr lang="en-US" altLang="en-US"/>
              <a:t>Matthew 7:15-23</a:t>
            </a:r>
          </a:p>
          <a:p>
            <a:r>
              <a:rPr lang="en-US" altLang="en-US"/>
              <a:t>2 Thessalonians 2:7-12</a:t>
            </a:r>
          </a:p>
        </p:txBody>
      </p:sp>
    </p:spTree>
    <p:custDataLst>
      <p:tags r:id="rId1"/>
    </p:custDataLst>
  </p:cSld>
  <p:clrMapOvr>
    <a:masterClrMapping/>
  </p:clrMapOvr>
  <p:transition advTm="118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Matthew 7:15-23</a:t>
            </a:r>
          </a:p>
        </p:txBody>
      </p:sp>
      <p:sp>
        <p:nvSpPr>
          <p:cNvPr id="89092" name="Text Box 4"/>
          <p:cNvSpPr txBox="1">
            <a:spLocks noChangeArrowheads="1"/>
          </p:cNvSpPr>
          <p:nvPr/>
        </p:nvSpPr>
        <p:spPr bwMode="auto">
          <a:xfrm>
            <a:off x="762000" y="1600200"/>
            <a:ext cx="7696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7:15-23 (NIV) "Watch out for false prophets. They come to you in sheep's clothing, but inwardly they are ferocious wolves. 16 By their fruit you will recognize them. Do people pick grapes from thornbushes, or figs from thistles? 17 Likewise every good tree bears good fruit, but a bad tree bears bad fruit….21 Not everyone who says to me, </a:t>
            </a:r>
            <a:r>
              <a:rPr lang="en-US" altLang="en-US" sz="2400">
                <a:cs typeface="Arial" charset="0"/>
              </a:rPr>
              <a:t>'</a:t>
            </a:r>
            <a:r>
              <a:rPr lang="en-US" altLang="en-US" sz="2400"/>
              <a:t>Lord, Lord,' will enter the kingdom of heaven, but only he who does the will of my Father who is in heaven. 22 Many will say to me on that day, </a:t>
            </a:r>
            <a:r>
              <a:rPr lang="en-US" altLang="en-US" sz="2400">
                <a:cs typeface="Arial" charset="0"/>
              </a:rPr>
              <a:t>'</a:t>
            </a:r>
            <a:r>
              <a:rPr lang="en-US" altLang="en-US" sz="2400"/>
              <a:t>Lord, Lord, did we not prophesy in your name, and in your name drive out demons and perform many miracles?' 23 Then I will tell them plainly, </a:t>
            </a:r>
            <a:r>
              <a:rPr lang="en-US" altLang="en-US" sz="2400">
                <a:cs typeface="Arial" charset="0"/>
              </a:rPr>
              <a:t>'</a:t>
            </a:r>
            <a:r>
              <a:rPr lang="en-US" altLang="en-US" sz="2400"/>
              <a:t>I never knew you. Away from me, you evildoers!' </a:t>
            </a:r>
            <a:r>
              <a:rPr lang="en-US" altLang="en-US" sz="2400">
                <a:cs typeface="Arial" charset="0"/>
              </a:rPr>
              <a:t>"</a:t>
            </a:r>
          </a:p>
        </p:txBody>
      </p:sp>
    </p:spTree>
    <p:custDataLst>
      <p:tags r:id="rId1"/>
    </p:custDataLst>
  </p:cSld>
  <p:clrMapOvr>
    <a:masterClrMapping/>
  </p:clrMapOvr>
  <p:transition advTm="713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checkerboard(across)">
                                      <p:cBhvr>
                                        <p:cTn id="7"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2 Thessalonians 2:7-12</a:t>
            </a:r>
          </a:p>
        </p:txBody>
      </p:sp>
      <p:sp>
        <p:nvSpPr>
          <p:cNvPr id="91140" name="Text Box 4"/>
          <p:cNvSpPr txBox="1">
            <a:spLocks noChangeArrowheads="1"/>
          </p:cNvSpPr>
          <p:nvPr/>
        </p:nvSpPr>
        <p:spPr bwMode="auto">
          <a:xfrm>
            <a:off x="457200" y="1447800"/>
            <a:ext cx="8229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2The 2:7-12 (NIV) For the secret power of lawlessness is already at work; but the one who now holds it back will continue to do so till he is taken out of the way. 8 And then the lawless one will be revealed, whom the Lord Jesus will overthrow with the breath of his mouth and destroy by the splendor of his coming. 9 The coming of the lawless one will be in accordance with the work of Satan displayed in all kinds of counterfeit miracles, signs and wonders, 10 and in every sort of evil that deceives those who are perishing. They perish because they refused to love the truth and so be saved. 11 For this reason God sends them a powerful delusion so that they will believe the lie 12 and so that all will be condemned who have not believed the truth but have delighted in wickedness. </a:t>
            </a:r>
          </a:p>
        </p:txBody>
      </p:sp>
    </p:spTree>
    <p:custDataLst>
      <p:tags r:id="rId1"/>
    </p:custDataLst>
  </p:cSld>
  <p:clrMapOvr>
    <a:masterClrMapping/>
  </p:clrMapOvr>
  <p:transition advTm="907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checkerboard(across)">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Summary on the Tests</a:t>
            </a:r>
          </a:p>
        </p:txBody>
      </p:sp>
      <p:sp>
        <p:nvSpPr>
          <p:cNvPr id="93187" name="Rectangle 3"/>
          <p:cNvSpPr>
            <a:spLocks noGrp="1" noChangeArrowheads="1"/>
          </p:cNvSpPr>
          <p:nvPr>
            <p:ph type="body" idx="1"/>
          </p:nvPr>
        </p:nvSpPr>
        <p:spPr/>
        <p:txBody>
          <a:bodyPr/>
          <a:lstStyle/>
          <a:p>
            <a:r>
              <a:rPr lang="en-US" altLang="en-US"/>
              <a:t>Presence of Miraculous Signs</a:t>
            </a:r>
          </a:p>
          <a:p>
            <a:r>
              <a:rPr lang="en-US" altLang="en-US"/>
              <a:t>Prediction without Error</a:t>
            </a:r>
          </a:p>
          <a:p>
            <a:r>
              <a:rPr lang="en-US" altLang="en-US"/>
              <a:t>Message Fitting Previous Revelation</a:t>
            </a:r>
          </a:p>
          <a:p>
            <a:r>
              <a:rPr lang="en-US" altLang="en-US"/>
              <a:t>Lifestyle Consistent with Holiness</a:t>
            </a:r>
          </a:p>
        </p:txBody>
      </p:sp>
    </p:spTree>
    <p:custDataLst>
      <p:tags r:id="rId1"/>
    </p:custDataLst>
  </p:cSld>
  <p:clrMapOvr>
    <a:masterClrMapping/>
  </p:clrMapOvr>
  <p:transition advTm="172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Conclusions</a:t>
            </a:r>
          </a:p>
        </p:txBody>
      </p:sp>
      <p:sp>
        <p:nvSpPr>
          <p:cNvPr id="94211" name="Rectangle 3"/>
          <p:cNvSpPr>
            <a:spLocks noGrp="1" noChangeArrowheads="1"/>
          </p:cNvSpPr>
          <p:nvPr>
            <p:ph type="body" idx="1"/>
          </p:nvPr>
        </p:nvSpPr>
        <p:spPr>
          <a:xfrm>
            <a:off x="1447800" y="1752600"/>
            <a:ext cx="7010400" cy="4648200"/>
          </a:xfrm>
        </p:spPr>
        <p:txBody>
          <a:bodyPr/>
          <a:lstStyle/>
          <a:p>
            <a:pPr>
              <a:lnSpc>
                <a:spcPct val="80000"/>
              </a:lnSpc>
            </a:pPr>
            <a:r>
              <a:rPr lang="en-US" altLang="en-US" sz="2600"/>
              <a:t>It will not be possible to convince all Christians that prophecy &amp; revelation have ceased.</a:t>
            </a:r>
          </a:p>
          <a:p>
            <a:pPr>
              <a:lnSpc>
                <a:spcPct val="80000"/>
              </a:lnSpc>
            </a:pPr>
            <a:r>
              <a:rPr lang="en-US" altLang="en-US" sz="2600"/>
              <a:t>We should not therefore resort to strained interpretations to try to make our point.</a:t>
            </a:r>
          </a:p>
          <a:p>
            <a:pPr>
              <a:lnSpc>
                <a:spcPct val="80000"/>
              </a:lnSpc>
            </a:pPr>
            <a:r>
              <a:rPr lang="en-US" altLang="en-US" sz="2600"/>
              <a:t>Rather we should apply biblical tests for recognizing true &amp; false prophets.</a:t>
            </a:r>
          </a:p>
          <a:p>
            <a:pPr>
              <a:lnSpc>
                <a:spcPct val="80000"/>
              </a:lnSpc>
            </a:pPr>
            <a:r>
              <a:rPr lang="en-US" altLang="en-US" sz="2600"/>
              <a:t>Notice these tests require us to:</a:t>
            </a:r>
          </a:p>
          <a:p>
            <a:pPr lvl="1">
              <a:lnSpc>
                <a:spcPct val="80000"/>
              </a:lnSpc>
            </a:pPr>
            <a:r>
              <a:rPr lang="en-US" altLang="en-US" sz="2400"/>
              <a:t>Know the Bible</a:t>
            </a:r>
          </a:p>
          <a:p>
            <a:pPr lvl="1">
              <a:lnSpc>
                <a:spcPct val="80000"/>
              </a:lnSpc>
            </a:pPr>
            <a:r>
              <a:rPr lang="en-US" altLang="en-US" sz="2400"/>
              <a:t>Know what righteousness looks like</a:t>
            </a:r>
          </a:p>
          <a:p>
            <a:pPr lvl="1">
              <a:lnSpc>
                <a:spcPct val="80000"/>
              </a:lnSpc>
            </a:pPr>
            <a:r>
              <a:rPr lang="en-US" altLang="en-US" sz="2400"/>
              <a:t>Use our God-given mental powers rather than surrender them to our teachers.</a:t>
            </a:r>
          </a:p>
        </p:txBody>
      </p:sp>
    </p:spTree>
    <p:custDataLst>
      <p:tags r:id="rId1"/>
    </p:custDataLst>
  </p:cSld>
  <p:clrMapOvr>
    <a:masterClrMapping/>
  </p:clrMapOvr>
  <p:transition advTm="102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4211">
                                            <p:txEl>
                                              <p:pRg st="6" end="6"/>
                                            </p:txEl>
                                          </p:spTgt>
                                        </p:tgtEl>
                                        <p:attrNameLst>
                                          <p:attrName>style.visibility</p:attrName>
                                        </p:attrNameLst>
                                      </p:cBhvr>
                                      <p:to>
                                        <p:strVal val="visible"/>
                                      </p:to>
                                    </p:set>
                                    <p:anim calcmode="lin" valueType="num">
                                      <p:cBhvr additive="base">
                                        <p:cTn id="43"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ctrTitle"/>
          </p:nvPr>
        </p:nvSpPr>
        <p:spPr/>
        <p:txBody>
          <a:bodyPr/>
          <a:lstStyle/>
          <a:p>
            <a:r>
              <a:rPr lang="en-US" altLang="en-US"/>
              <a:t>The End</a:t>
            </a:r>
          </a:p>
        </p:txBody>
      </p:sp>
      <p:sp>
        <p:nvSpPr>
          <p:cNvPr id="95237" name="Rectangle 5"/>
          <p:cNvSpPr>
            <a:spLocks noGrp="1" noChangeArrowheads="1"/>
          </p:cNvSpPr>
          <p:nvPr>
            <p:ph type="subTitle" idx="1"/>
          </p:nvPr>
        </p:nvSpPr>
        <p:spPr/>
        <p:txBody>
          <a:bodyPr/>
          <a:lstStyle/>
          <a:p>
            <a:r>
              <a:rPr lang="en-US" altLang="en-US"/>
              <a:t>Whether there will be true revelation continuing to the end is debatable; that there will be continuing false revelation is not!</a:t>
            </a:r>
          </a:p>
        </p:txBody>
      </p:sp>
    </p:spTree>
    <p:custDataLst>
      <p:tags r:id="rId1"/>
    </p:custDataLst>
  </p:cSld>
  <p:clrMapOvr>
    <a:masterClrMapping/>
  </p:clrMapOvr>
  <p:transition advTm="15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fltVal val="0"/>
                                          </p:val>
                                        </p:tav>
                                        <p:tav tm="100000">
                                          <p:val>
                                            <p:strVal val="#ppt_w"/>
                                          </p:val>
                                        </p:tav>
                                      </p:tavLst>
                                    </p:anim>
                                    <p:anim calcmode="lin" valueType="num">
                                      <p:cBhvr>
                                        <p:cTn id="8" dur="500" fill="hold"/>
                                        <p:tgtEl>
                                          <p:spTgt spid="952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5237">
                                            <p:txEl>
                                              <p:pRg st="0" end="0"/>
                                            </p:txEl>
                                          </p:spTgt>
                                        </p:tgtEl>
                                        <p:attrNameLst>
                                          <p:attrName>style.visibility</p:attrName>
                                        </p:attrNameLst>
                                      </p:cBhvr>
                                      <p:to>
                                        <p:strVal val="visible"/>
                                      </p:to>
                                    </p:set>
                                    <p:animEffect transition="in" filter="checkerboard(across)">
                                      <p:cBhvr>
                                        <p:cTn id="13" dur="500"/>
                                        <p:tgtEl>
                                          <p:spTgt spid="95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General Revelation</a:t>
            </a:r>
          </a:p>
        </p:txBody>
      </p:sp>
      <p:sp>
        <p:nvSpPr>
          <p:cNvPr id="29700" name="Text Box 4"/>
          <p:cNvSpPr txBox="1">
            <a:spLocks noChangeArrowheads="1"/>
          </p:cNvSpPr>
          <p:nvPr/>
        </p:nvSpPr>
        <p:spPr bwMode="auto">
          <a:xfrm>
            <a:off x="990600" y="1828800"/>
            <a:ext cx="7086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15 (NIV) "Men, why are you doing this? We too are only men, human like you. We are bringing you good news, telling you to turn from these worthless things to the living God, who made heaven and earth and sea and everything in them. </a:t>
            </a:r>
          </a:p>
          <a:p>
            <a:r>
              <a:rPr lang="en-US" altLang="en-US" sz="2400"/>
              <a:t>16 In the past, he let all nations go their own way. </a:t>
            </a:r>
          </a:p>
          <a:p>
            <a:r>
              <a:rPr lang="en-US" altLang="en-US" sz="2400"/>
              <a:t>17 Yet he has not left himself without testimony: He has shown kindness by giving you rain from heaven and crops in their seasons; he provides you with plenty of food and fills your hearts with joy." 	Acts 14:15-17</a:t>
            </a:r>
          </a:p>
        </p:txBody>
      </p:sp>
    </p:spTree>
    <p:custDataLst>
      <p:tags r:id="rId1"/>
    </p:custDataLst>
  </p:cSld>
  <p:clrMapOvr>
    <a:masterClrMapping/>
  </p:clrMapOvr>
  <p:transition advTm="518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Is there revelation beyond the Bible?</a:t>
            </a:r>
          </a:p>
        </p:txBody>
      </p:sp>
      <p:sp>
        <p:nvSpPr>
          <p:cNvPr id="32771" name="Rectangle 3"/>
          <p:cNvSpPr>
            <a:spLocks noGrp="1" noChangeArrowheads="1"/>
          </p:cNvSpPr>
          <p:nvPr>
            <p:ph type="body" idx="1"/>
          </p:nvPr>
        </p:nvSpPr>
        <p:spPr/>
        <p:txBody>
          <a:bodyPr/>
          <a:lstStyle/>
          <a:p>
            <a:r>
              <a:rPr lang="en-US" altLang="en-US"/>
              <a:t>Of course there is!</a:t>
            </a:r>
          </a:p>
          <a:p>
            <a:r>
              <a:rPr lang="en-US" altLang="en-US"/>
              <a:t>General Revelation</a:t>
            </a:r>
          </a:p>
          <a:p>
            <a:r>
              <a:rPr lang="en-US" altLang="en-US"/>
              <a:t>Special Revelation in Bible times not recorded or not preserved, e.g.:</a:t>
            </a:r>
          </a:p>
          <a:p>
            <a:pPr lvl="1"/>
            <a:r>
              <a:rPr lang="en-US" altLang="en-US"/>
              <a:t>John 20:30; 21:25</a:t>
            </a:r>
          </a:p>
          <a:p>
            <a:pPr lvl="1"/>
            <a:r>
              <a:rPr lang="en-US" altLang="en-US"/>
              <a:t>1 Cor 5:9</a:t>
            </a:r>
          </a:p>
          <a:p>
            <a:pPr lvl="1"/>
            <a:r>
              <a:rPr lang="en-US" altLang="en-US"/>
              <a:t>1 Chron 28:11,12,19</a:t>
            </a:r>
          </a:p>
        </p:txBody>
      </p:sp>
    </p:spTree>
    <p:custDataLst>
      <p:tags r:id="rId1"/>
    </p:custDataLst>
  </p:cSld>
  <p:clrMapOvr>
    <a:masterClrMapping/>
  </p:clrMapOvr>
  <p:transition advTm="174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Many Acts &amp; Words of Jesus</a:t>
            </a:r>
          </a:p>
        </p:txBody>
      </p:sp>
      <p:sp>
        <p:nvSpPr>
          <p:cNvPr id="33796" name="Text Box 4"/>
          <p:cNvSpPr txBox="1">
            <a:spLocks noChangeArrowheads="1"/>
          </p:cNvSpPr>
          <p:nvPr/>
        </p:nvSpPr>
        <p:spPr bwMode="auto">
          <a:xfrm>
            <a:off x="914400" y="1828800"/>
            <a:ext cx="7467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20:30-31 (NIV) Jesus did many other miraculous signs in the presence of his disciples, which are not recorded in this book. 31 But these are written that you may believe that Jesus is the Christ, the Son of God, and that by believing you may have life in his name. </a:t>
            </a:r>
          </a:p>
        </p:txBody>
      </p:sp>
      <p:sp>
        <p:nvSpPr>
          <p:cNvPr id="33797" name="Text Box 5"/>
          <p:cNvSpPr txBox="1">
            <a:spLocks noChangeArrowheads="1"/>
          </p:cNvSpPr>
          <p:nvPr/>
        </p:nvSpPr>
        <p:spPr bwMode="auto">
          <a:xfrm>
            <a:off x="914400" y="4343400"/>
            <a:ext cx="7620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21:25 (NIV) Jesus did many other things as well. If every one of them were written down, I suppose that even the whole world would not have room for the books that would be written. </a:t>
            </a:r>
          </a:p>
        </p:txBody>
      </p:sp>
    </p:spTree>
    <p:custDataLst>
      <p:tags r:id="rId1"/>
    </p:custDataLst>
  </p:cSld>
  <p:clrMapOvr>
    <a:masterClrMapping/>
  </p:clrMapOvr>
  <p:transition advTm="342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heckerboard(across)">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Probably some apostolic teaching, even a letter…</a:t>
            </a:r>
          </a:p>
        </p:txBody>
      </p:sp>
      <p:sp>
        <p:nvSpPr>
          <p:cNvPr id="35844" name="Text Box 4"/>
          <p:cNvSpPr txBox="1">
            <a:spLocks noChangeArrowheads="1"/>
          </p:cNvSpPr>
          <p:nvPr/>
        </p:nvSpPr>
        <p:spPr bwMode="auto">
          <a:xfrm>
            <a:off x="838200" y="23622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1Cor 5:9-10 (NIV) I have written you in my letter not to associate with sexually immoral people-- 10 not at all meaning the people of this world who are immoral, or the greedy and swindlers, or idolaters. In that case you would have to leave this world. </a:t>
            </a:r>
          </a:p>
        </p:txBody>
      </p:sp>
    </p:spTree>
    <p:custDataLst>
      <p:tags r:id="rId1"/>
    </p:custDataLst>
  </p:cSld>
  <p:clrMapOvr>
    <a:masterClrMapping/>
  </p:clrMapOvr>
  <p:transition advTm="318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heckerboard(across)">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Old Testament</a:t>
            </a:r>
          </a:p>
        </p:txBody>
      </p:sp>
      <p:sp>
        <p:nvSpPr>
          <p:cNvPr id="37891" name="Rectangle 3"/>
          <p:cNvSpPr>
            <a:spLocks noGrp="1" noChangeArrowheads="1"/>
          </p:cNvSpPr>
          <p:nvPr>
            <p:ph type="body" idx="1"/>
          </p:nvPr>
        </p:nvSpPr>
        <p:spPr>
          <a:xfrm>
            <a:off x="1447800" y="1524000"/>
            <a:ext cx="7010400" cy="4495800"/>
          </a:xfrm>
        </p:spPr>
        <p:txBody>
          <a:bodyPr/>
          <a:lstStyle/>
          <a:p>
            <a:pPr>
              <a:lnSpc>
                <a:spcPct val="80000"/>
              </a:lnSpc>
            </a:pPr>
            <a:r>
              <a:rPr lang="en-US" altLang="en-US" sz="2600"/>
              <a:t>Probably numerous words of Moses and the prophets</a:t>
            </a:r>
          </a:p>
          <a:p>
            <a:pPr>
              <a:lnSpc>
                <a:spcPct val="80000"/>
              </a:lnSpc>
            </a:pPr>
            <a:r>
              <a:rPr lang="en-US" altLang="en-US" sz="2600"/>
              <a:t>God</a:t>
            </a:r>
            <a:r>
              <a:rPr lang="en-US" altLang="en-US" sz="2600">
                <a:cs typeface="Arial" charset="0"/>
              </a:rPr>
              <a:t>'</a:t>
            </a:r>
            <a:r>
              <a:rPr lang="en-US" altLang="en-US" sz="2600"/>
              <a:t>s plans for the temple:</a:t>
            </a:r>
          </a:p>
          <a:p>
            <a:pPr lvl="1">
              <a:lnSpc>
                <a:spcPct val="80000"/>
              </a:lnSpc>
            </a:pPr>
            <a:r>
              <a:rPr lang="en-US" altLang="en-US" sz="2400"/>
              <a:t>1Chr 28:11-12 (NIV) Then David gave his son Solomon the plans for the portico of the temple, its buildings, its storerooms, its upper parts, its inner rooms and the place of atonement. He gave him the plans of all that the Spirit had put in his mind for the courts of the temple of the LORD and all the surrounding rooms, for the treasuries of the temple of God and for the treasuries for the dedicated things. </a:t>
            </a:r>
          </a:p>
          <a:p>
            <a:pPr lvl="1">
              <a:lnSpc>
                <a:spcPct val="80000"/>
              </a:lnSpc>
            </a:pPr>
            <a:r>
              <a:rPr lang="en-US" altLang="en-US" sz="2400"/>
              <a:t>See also verse 19 </a:t>
            </a:r>
          </a:p>
          <a:p>
            <a:pPr>
              <a:lnSpc>
                <a:spcPct val="80000"/>
              </a:lnSpc>
            </a:pPr>
            <a:endParaRPr lang="en-US" altLang="en-US" sz="2600"/>
          </a:p>
        </p:txBody>
      </p:sp>
    </p:spTree>
    <p:custDataLst>
      <p:tags r:id="rId1"/>
    </p:custDataLst>
  </p:cSld>
  <p:clrMapOvr>
    <a:masterClrMapping/>
  </p:clrMapOvr>
  <p:transition advTm="65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checkerboard(across)">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9"/>
</p:tagLst>
</file>

<file path=ppt/tags/tag10.xml><?xml version="1.0" encoding="utf-8"?>
<p:tagLst xmlns:a="http://schemas.openxmlformats.org/drawingml/2006/main" xmlns:r="http://schemas.openxmlformats.org/officeDocument/2006/relationships" xmlns:p="http://schemas.openxmlformats.org/presentationml/2006/main">
  <p:tag name="TIMING" val="|1.5|3.2|3.7"/>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2.4|4.9"/>
</p:tagLst>
</file>

<file path=ppt/tags/tag13.xml><?xml version="1.0" encoding="utf-8"?>
<p:tagLst xmlns:a="http://schemas.openxmlformats.org/drawingml/2006/main" xmlns:r="http://schemas.openxmlformats.org/officeDocument/2006/relationships" xmlns:p="http://schemas.openxmlformats.org/presentationml/2006/main">
  <p:tag name="TIMING" val="|0.4|2.6|1.6|1.4|3.9|8.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0.3|18.5|4.3|3.2|1.2|1.4|1.6"/>
</p:tagLst>
</file>

<file path=ppt/tags/tag18.xml><?xml version="1.0" encoding="utf-8"?>
<p:tagLst xmlns:a="http://schemas.openxmlformats.org/drawingml/2006/main" xmlns:r="http://schemas.openxmlformats.org/officeDocument/2006/relationships" xmlns:p="http://schemas.openxmlformats.org/presentationml/2006/main">
  <p:tag name="TIMING" val="|0.5|3|4.4"/>
</p:tagLst>
</file>

<file path=ppt/tags/tag19.xml><?xml version="1.0" encoding="utf-8"?>
<p:tagLst xmlns:a="http://schemas.openxmlformats.org/drawingml/2006/main" xmlns:r="http://schemas.openxmlformats.org/officeDocument/2006/relationships" xmlns:p="http://schemas.openxmlformats.org/presentationml/2006/main">
  <p:tag name="TIMING" val="|0.9|1.8|3.6"/>
</p:tagLst>
</file>

<file path=ppt/tags/tag2.xml><?xml version="1.0" encoding="utf-8"?>
<p:tagLst xmlns:a="http://schemas.openxmlformats.org/drawingml/2006/main" xmlns:r="http://schemas.openxmlformats.org/officeDocument/2006/relationships" xmlns:p="http://schemas.openxmlformats.org/presentationml/2006/main">
  <p:tag name="TIMING" val="|2.4|1.7|3.3|5.4|2.5|2.4"/>
</p:tagLst>
</file>

<file path=ppt/tags/tag20.xml><?xml version="1.0" encoding="utf-8"?>
<p:tagLst xmlns:a="http://schemas.openxmlformats.org/drawingml/2006/main" xmlns:r="http://schemas.openxmlformats.org/officeDocument/2006/relationships" xmlns:p="http://schemas.openxmlformats.org/presentationml/2006/main">
  <p:tag name="TIMING" val="|0.5|2.3|4.3|1.9|3.5"/>
</p:tagLst>
</file>

<file path=ppt/tags/tag21.xml><?xml version="1.0" encoding="utf-8"?>
<p:tagLst xmlns:a="http://schemas.openxmlformats.org/drawingml/2006/main" xmlns:r="http://schemas.openxmlformats.org/officeDocument/2006/relationships" xmlns:p="http://schemas.openxmlformats.org/presentationml/2006/main">
  <p:tag name="TIMING" val="|0.9|2.8|4.6|18.8"/>
</p:tagLst>
</file>

<file path=ppt/tags/tag22.xml><?xml version="1.0" encoding="utf-8"?>
<p:tagLst xmlns:a="http://schemas.openxmlformats.org/drawingml/2006/main" xmlns:r="http://schemas.openxmlformats.org/officeDocument/2006/relationships" xmlns:p="http://schemas.openxmlformats.org/presentationml/2006/main">
  <p:tag name="TIMING" val="|1.2|4.4|4.3|14.9|2.3|2.4|12.3|9.7"/>
</p:tagLst>
</file>

<file path=ppt/tags/tag23.xml><?xml version="1.0" encoding="utf-8"?>
<p:tagLst xmlns:a="http://schemas.openxmlformats.org/drawingml/2006/main" xmlns:r="http://schemas.openxmlformats.org/officeDocument/2006/relationships" xmlns:p="http://schemas.openxmlformats.org/presentationml/2006/main">
  <p:tag name="TIMING" val="|1.4|4.5|29.4"/>
</p:tagLst>
</file>

<file path=ppt/tags/tag24.xml><?xml version="1.0" encoding="utf-8"?>
<p:tagLst xmlns:a="http://schemas.openxmlformats.org/drawingml/2006/main" xmlns:r="http://schemas.openxmlformats.org/officeDocument/2006/relationships" xmlns:p="http://schemas.openxmlformats.org/presentationml/2006/main">
  <p:tag name="TIMING" val="|2.2|27.1|5.2|6.2|15.2|11.3|9.2"/>
</p:tagLst>
</file>

<file path=ppt/tags/tag25.xml><?xml version="1.0" encoding="utf-8"?>
<p:tagLst xmlns:a="http://schemas.openxmlformats.org/drawingml/2006/main" xmlns:r="http://schemas.openxmlformats.org/officeDocument/2006/relationships" xmlns:p="http://schemas.openxmlformats.org/presentationml/2006/main">
  <p:tag name="TIMING" val="|0.3|4.3|26.5"/>
</p:tagLst>
</file>

<file path=ppt/tags/tag26.xml><?xml version="1.0" encoding="utf-8"?>
<p:tagLst xmlns:a="http://schemas.openxmlformats.org/drawingml/2006/main" xmlns:r="http://schemas.openxmlformats.org/officeDocument/2006/relationships" xmlns:p="http://schemas.openxmlformats.org/presentationml/2006/main">
  <p:tag name="TIMING" val="|0.3|13.8"/>
</p:tagLst>
</file>

<file path=ppt/tags/tag27.xml><?xml version="1.0" encoding="utf-8"?>
<p:tagLst xmlns:a="http://schemas.openxmlformats.org/drawingml/2006/main" xmlns:r="http://schemas.openxmlformats.org/officeDocument/2006/relationships" xmlns:p="http://schemas.openxmlformats.org/presentationml/2006/main">
  <p:tag name="TIMING" val="|0.4|5.6"/>
</p:tagLst>
</file>

<file path=ppt/tags/tag28.xml><?xml version="1.0" encoding="utf-8"?>
<p:tagLst xmlns:a="http://schemas.openxmlformats.org/drawingml/2006/main" xmlns:r="http://schemas.openxmlformats.org/officeDocument/2006/relationships" xmlns:p="http://schemas.openxmlformats.org/presentationml/2006/main">
  <p:tag name="TIMING" val="|5.4|3.7|3.6|4.5"/>
</p:tagLst>
</file>

<file path=ppt/tags/tag29.xml><?xml version="1.0" encoding="utf-8"?>
<p:tagLst xmlns:a="http://schemas.openxmlformats.org/drawingml/2006/main" xmlns:r="http://schemas.openxmlformats.org/officeDocument/2006/relationships" xmlns:p="http://schemas.openxmlformats.org/presentationml/2006/main">
  <p:tag name="TIMING" val="|1.2|8|2.3|1.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TIMING" val="|21.2"/>
</p:tagLst>
</file>

<file path=ppt/tags/tag32.xml><?xml version="1.0" encoding="utf-8"?>
<p:tagLst xmlns:a="http://schemas.openxmlformats.org/drawingml/2006/main" xmlns:r="http://schemas.openxmlformats.org/officeDocument/2006/relationships" xmlns:p="http://schemas.openxmlformats.org/presentationml/2006/main">
  <p:tag name="TIMING" val="|4.1"/>
</p:tagLst>
</file>

<file path=ppt/tags/tag33.xml><?xml version="1.0" encoding="utf-8"?>
<p:tagLst xmlns:a="http://schemas.openxmlformats.org/drawingml/2006/main" xmlns:r="http://schemas.openxmlformats.org/officeDocument/2006/relationships" xmlns:p="http://schemas.openxmlformats.org/presentationml/2006/main">
  <p:tag name="TIMING" val="|3.7|7"/>
</p:tagLst>
</file>

<file path=ppt/tags/tag34.xml><?xml version="1.0" encoding="utf-8"?>
<p:tagLst xmlns:a="http://schemas.openxmlformats.org/drawingml/2006/main" xmlns:r="http://schemas.openxmlformats.org/officeDocument/2006/relationships" xmlns:p="http://schemas.openxmlformats.org/presentationml/2006/main">
  <p:tag name="TIMING" val="|2.1|4.8|2.8|1.4"/>
</p:tagLst>
</file>

<file path=ppt/tags/tag35.xml><?xml version="1.0" encoding="utf-8"?>
<p:tagLst xmlns:a="http://schemas.openxmlformats.org/drawingml/2006/main" xmlns:r="http://schemas.openxmlformats.org/officeDocument/2006/relationships" xmlns:p="http://schemas.openxmlformats.org/presentationml/2006/main">
  <p:tag name="TIMING" val="|1.7"/>
</p:tagLst>
</file>

<file path=ppt/tags/tag36.xml><?xml version="1.0" encoding="utf-8"?>
<p:tagLst xmlns:a="http://schemas.openxmlformats.org/drawingml/2006/main" xmlns:r="http://schemas.openxmlformats.org/officeDocument/2006/relationships" xmlns:p="http://schemas.openxmlformats.org/presentationml/2006/main">
  <p:tag name="TIMING" val="|17"/>
</p:tagLst>
</file>

<file path=ppt/tags/tag37.xml><?xml version="1.0" encoding="utf-8"?>
<p:tagLst xmlns:a="http://schemas.openxmlformats.org/drawingml/2006/main" xmlns:r="http://schemas.openxmlformats.org/officeDocument/2006/relationships" xmlns:p="http://schemas.openxmlformats.org/presentationml/2006/main">
  <p:tag name="TIMING" val="|4.1"/>
</p:tagLst>
</file>

<file path=ppt/tags/tag38.xml><?xml version="1.0" encoding="utf-8"?>
<p:tagLst xmlns:a="http://schemas.openxmlformats.org/drawingml/2006/main" xmlns:r="http://schemas.openxmlformats.org/officeDocument/2006/relationships" xmlns:p="http://schemas.openxmlformats.org/presentationml/2006/main">
  <p:tag name="TIMING" val="|2.1|6.1|7.7|12.7"/>
</p:tagLst>
</file>

<file path=ppt/tags/tag39.xml><?xml version="1.0" encoding="utf-8"?>
<p:tagLst xmlns:a="http://schemas.openxmlformats.org/drawingml/2006/main" xmlns:r="http://schemas.openxmlformats.org/officeDocument/2006/relationships" xmlns:p="http://schemas.openxmlformats.org/presentationml/2006/main">
  <p:tag name="TIMING" val="|4.9|4.5|2.2|1.9"/>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40.xml><?xml version="1.0" encoding="utf-8"?>
<p:tagLst xmlns:a="http://schemas.openxmlformats.org/drawingml/2006/main" xmlns:r="http://schemas.openxmlformats.org/officeDocument/2006/relationships" xmlns:p="http://schemas.openxmlformats.org/presentationml/2006/main">
  <p:tag name="TIMING" val="|3"/>
</p:tagLst>
</file>

<file path=ppt/tags/tag41.xml><?xml version="1.0" encoding="utf-8"?>
<p:tagLst xmlns:a="http://schemas.openxmlformats.org/drawingml/2006/main" xmlns:r="http://schemas.openxmlformats.org/officeDocument/2006/relationships" xmlns:p="http://schemas.openxmlformats.org/presentationml/2006/main">
  <p:tag name="TIMING" val="|5.6"/>
</p:tagLst>
</file>

<file path=ppt/tags/tag42.xml><?xml version="1.0" encoding="utf-8"?>
<p:tagLst xmlns:a="http://schemas.openxmlformats.org/drawingml/2006/main" xmlns:r="http://schemas.openxmlformats.org/officeDocument/2006/relationships" xmlns:p="http://schemas.openxmlformats.org/presentationml/2006/main">
  <p:tag name="TIMING" val="|2.2"/>
</p:tagLst>
</file>

<file path=ppt/tags/tag43.xml><?xml version="1.0" encoding="utf-8"?>
<p:tagLst xmlns:a="http://schemas.openxmlformats.org/drawingml/2006/main" xmlns:r="http://schemas.openxmlformats.org/officeDocument/2006/relationships" xmlns:p="http://schemas.openxmlformats.org/presentationml/2006/main">
  <p:tag name="TIMING" val="|0.6|3.2|17.1"/>
</p:tagLst>
</file>

<file path=ppt/tags/tag44.xml><?xml version="1.0" encoding="utf-8"?>
<p:tagLst xmlns:a="http://schemas.openxmlformats.org/drawingml/2006/main" xmlns:r="http://schemas.openxmlformats.org/officeDocument/2006/relationships" xmlns:p="http://schemas.openxmlformats.org/presentationml/2006/main">
  <p:tag name="TIMING" val="|2.6|5.3|1.4"/>
</p:tagLst>
</file>

<file path=ppt/tags/tag45.xml><?xml version="1.0" encoding="utf-8"?>
<p:tagLst xmlns:a="http://schemas.openxmlformats.org/drawingml/2006/main" xmlns:r="http://schemas.openxmlformats.org/officeDocument/2006/relationships" xmlns:p="http://schemas.openxmlformats.org/presentationml/2006/main">
  <p:tag name="TIMING" val="|0.8"/>
</p:tagLst>
</file>

<file path=ppt/tags/tag46.xml><?xml version="1.0" encoding="utf-8"?>
<p:tagLst xmlns:a="http://schemas.openxmlformats.org/drawingml/2006/main" xmlns:r="http://schemas.openxmlformats.org/officeDocument/2006/relationships" xmlns:p="http://schemas.openxmlformats.org/presentationml/2006/main">
  <p:tag name="TIMING" val="|1.8"/>
</p:tagLst>
</file>

<file path=ppt/tags/tag47.xml><?xml version="1.0" encoding="utf-8"?>
<p:tagLst xmlns:a="http://schemas.openxmlformats.org/drawingml/2006/main" xmlns:r="http://schemas.openxmlformats.org/officeDocument/2006/relationships" xmlns:p="http://schemas.openxmlformats.org/presentationml/2006/main">
  <p:tag name="TIMING" val="|1.2|3.1|2.6|5.1"/>
</p:tagLst>
</file>

<file path=ppt/tags/tag48.xml><?xml version="1.0" encoding="utf-8"?>
<p:tagLst xmlns:a="http://schemas.openxmlformats.org/drawingml/2006/main" xmlns:r="http://schemas.openxmlformats.org/officeDocument/2006/relationships" xmlns:p="http://schemas.openxmlformats.org/presentationml/2006/main">
  <p:tag name="TIMING" val="|1.3|20.4|6.5|5.9|3.2|13.4|18.7"/>
</p:tagLst>
</file>

<file path=ppt/tags/tag49.xml><?xml version="1.0" encoding="utf-8"?>
<p:tagLst xmlns:a="http://schemas.openxmlformats.org/drawingml/2006/main" xmlns:r="http://schemas.openxmlformats.org/officeDocument/2006/relationships" xmlns:p="http://schemas.openxmlformats.org/presentationml/2006/main">
  <p:tag name="TIMING" val="|0.5|1.6"/>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0.3|1|2|5.7|2.5|2.1"/>
</p:tagLst>
</file>

<file path=ppt/tags/tag7.xml><?xml version="1.0" encoding="utf-8"?>
<p:tagLst xmlns:a="http://schemas.openxmlformats.org/drawingml/2006/main" xmlns:r="http://schemas.openxmlformats.org/officeDocument/2006/relationships" xmlns:p="http://schemas.openxmlformats.org/presentationml/2006/main">
  <p:tag name="TIMING" val="|0.3|18.5"/>
</p:tagLst>
</file>

<file path=ppt/tags/tag8.xml><?xml version="1.0" encoding="utf-8"?>
<p:tagLst xmlns:a="http://schemas.openxmlformats.org/drawingml/2006/main" xmlns:r="http://schemas.openxmlformats.org/officeDocument/2006/relationships" xmlns:p="http://schemas.openxmlformats.org/presentationml/2006/main">
  <p:tag name="TIMING" val="|4.9"/>
</p:tagLst>
</file>

<file path=ppt/tags/tag9.xml><?xml version="1.0" encoding="utf-8"?>
<p:tagLst xmlns:a="http://schemas.openxmlformats.org/drawingml/2006/main" xmlns:r="http://schemas.openxmlformats.org/officeDocument/2006/relationships" xmlns:p="http://schemas.openxmlformats.org/presentationml/2006/main">
  <p:tag name="TIMING" val="|0.9|6.6|11.8|40.2"/>
</p:tagLst>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Echo</Template>
  <TotalTime>220</TotalTime>
  <Words>3518</Words>
  <Application>Microsoft Office PowerPoint</Application>
  <PresentationFormat>On-screen Show (4:3)</PresentationFormat>
  <Paragraphs>206</Paragraphs>
  <Slides>49</Slides>
  <Notes>0</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Echo</vt:lpstr>
      <vt:lpstr>Revelation Beyond the Bible?</vt:lpstr>
      <vt:lpstr>Is there revelation beyond the Bible?</vt:lpstr>
      <vt:lpstr>General Revelation</vt:lpstr>
      <vt:lpstr>General Revelation</vt:lpstr>
      <vt:lpstr>General Revelation</vt:lpstr>
      <vt:lpstr>Is there revelation beyond the Bible?</vt:lpstr>
      <vt:lpstr>Many Acts &amp; Words of Jesus</vt:lpstr>
      <vt:lpstr>Probably some apostolic teaching, even a letter…</vt:lpstr>
      <vt:lpstr>Old Testament</vt:lpstr>
      <vt:lpstr>Our Concern Here</vt:lpstr>
      <vt:lpstr>Do We Have Continuing Revelation Today?</vt:lpstr>
      <vt:lpstr>Rev 22:18-20</vt:lpstr>
      <vt:lpstr>But…</vt:lpstr>
      <vt:lpstr>Deuteronomy 4:2</vt:lpstr>
      <vt:lpstr>Proverbs 30:5-6</vt:lpstr>
      <vt:lpstr>Revelation 11:3ff</vt:lpstr>
      <vt:lpstr>A Case from  Salvation History</vt:lpstr>
      <vt:lpstr>Pre-Mosaic Period</vt:lpstr>
      <vt:lpstr>Mosaic Period</vt:lpstr>
      <vt:lpstr>Prophetic Period</vt:lpstr>
      <vt:lpstr>Messianic Period</vt:lpstr>
      <vt:lpstr>Apostolic Period</vt:lpstr>
      <vt:lpstr>Salvation History</vt:lpstr>
      <vt:lpstr>What about  written revelation?</vt:lpstr>
      <vt:lpstr>What about  written revelation?</vt:lpstr>
      <vt:lpstr>What about  written revelation?</vt:lpstr>
      <vt:lpstr>How Should We Distinguish True Revelation from False?</vt:lpstr>
      <vt:lpstr>Tests for True Revelation</vt:lpstr>
      <vt:lpstr>Presence of Signs</vt:lpstr>
      <vt:lpstr>Deuteronomy 13:1-2</vt:lpstr>
      <vt:lpstr>1 Kings 13:3-5</vt:lpstr>
      <vt:lpstr>2 Kings 20:8-11</vt:lpstr>
      <vt:lpstr>Presence of Signs</vt:lpstr>
      <vt:lpstr>Prediction without Error</vt:lpstr>
      <vt:lpstr>Deuteronomy 18:20-22</vt:lpstr>
      <vt:lpstr>1 Kings 22:24-28</vt:lpstr>
      <vt:lpstr>Isaiah 44:24-28</vt:lpstr>
      <vt:lpstr>Prediction without Error</vt:lpstr>
      <vt:lpstr>Consistent Message</vt:lpstr>
      <vt:lpstr>Deuteronomy 13:1-3</vt:lpstr>
      <vt:lpstr>Galatians 1:8-9</vt:lpstr>
      <vt:lpstr>1 John 4:1-3</vt:lpstr>
      <vt:lpstr>Consistent Message</vt:lpstr>
      <vt:lpstr>Consistent Lifestyle</vt:lpstr>
      <vt:lpstr>Matthew 7:15-23</vt:lpstr>
      <vt:lpstr>2 Thessalonians 2:7-12</vt:lpstr>
      <vt:lpstr>Summary on the Tests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Beyond the Bible?</dc:title>
  <dc:creator>rnewman</dc:creator>
  <cp:lastModifiedBy>Newman</cp:lastModifiedBy>
  <cp:revision>98</cp:revision>
  <dcterms:created xsi:type="dcterms:W3CDTF">2007-03-13T15:09:44Z</dcterms:created>
  <dcterms:modified xsi:type="dcterms:W3CDTF">2015-07-07T19:14:50Z</dcterms:modified>
</cp:coreProperties>
</file>