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80" r:id="rId8"/>
    <p:sldId id="281" r:id="rId9"/>
    <p:sldId id="262" r:id="rId10"/>
    <p:sldId id="272" r:id="rId11"/>
    <p:sldId id="273" r:id="rId12"/>
    <p:sldId id="274" r:id="rId13"/>
    <p:sldId id="275" r:id="rId14"/>
    <p:sldId id="276" r:id="rId15"/>
    <p:sldId id="263" r:id="rId16"/>
    <p:sldId id="264" r:id="rId17"/>
    <p:sldId id="265" r:id="rId18"/>
    <p:sldId id="266" r:id="rId19"/>
    <p:sldId id="267" r:id="rId20"/>
    <p:sldId id="268" r:id="rId21"/>
    <p:sldId id="269" r:id="rId22"/>
    <p:sldId id="270" r:id="rId23"/>
    <p:sldId id="271" r:id="rId24"/>
    <p:sldId id="284" r:id="rId25"/>
    <p:sldId id="277" r:id="rId26"/>
    <p:sldId id="282" r:id="rId27"/>
    <p:sldId id="283" r:id="rId28"/>
    <p:sldId id="278" r:id="rId29"/>
    <p:sldId id="279"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990600"/>
            <a:ext cx="7772400" cy="1371600"/>
          </a:xfrm>
        </p:spPr>
        <p:txBody>
          <a:bodyPr/>
          <a:lstStyle>
            <a:lvl1pPr>
              <a:defRPr sz="4000"/>
            </a:lvl1pPr>
          </a:lstStyle>
          <a:p>
            <a:pPr lvl="0"/>
            <a:r>
              <a:rPr lang="en-US" altLang="en-US" noProof="0" smtClean="0"/>
              <a:t>Click to edit Master title style</a:t>
            </a:r>
          </a:p>
        </p:txBody>
      </p:sp>
      <p:sp>
        <p:nvSpPr>
          <p:cNvPr id="512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en-US" altLang="en-US" noProof="0" smtClean="0"/>
              <a:t>Click to edit Master subtitle style</a:t>
            </a:r>
          </a:p>
        </p:txBody>
      </p:sp>
      <p:sp>
        <p:nvSpPr>
          <p:cNvPr id="5124" name="Rectangle 4"/>
          <p:cNvSpPr>
            <a:spLocks noGrp="1" noChangeArrowheads="1"/>
          </p:cNvSpPr>
          <p:nvPr>
            <p:ph type="dt" sz="half" idx="2"/>
          </p:nvPr>
        </p:nvSpPr>
        <p:spPr>
          <a:xfrm>
            <a:off x="685800" y="6248400"/>
            <a:ext cx="1905000" cy="457200"/>
          </a:xfrm>
        </p:spPr>
        <p:txBody>
          <a:bodyPr/>
          <a:lstStyle>
            <a:lvl1pPr>
              <a:defRPr/>
            </a:lvl1pPr>
          </a:lstStyle>
          <a:p>
            <a:endParaRPr lang="en-US" altLang="en-US"/>
          </a:p>
        </p:txBody>
      </p:sp>
      <p:sp>
        <p:nvSpPr>
          <p:cNvPr id="5125" name="Rectangle 5"/>
          <p:cNvSpPr>
            <a:spLocks noGrp="1" noChangeArrowheads="1"/>
          </p:cNvSpPr>
          <p:nvPr>
            <p:ph type="ftr" sz="quarter" idx="3"/>
          </p:nvPr>
        </p:nvSpPr>
        <p:spPr>
          <a:xfrm>
            <a:off x="3124200" y="6248400"/>
            <a:ext cx="2895600" cy="457200"/>
          </a:xfrm>
        </p:spPr>
        <p:txBody>
          <a:bodyPr/>
          <a:lstStyle>
            <a:lvl1pPr>
              <a:defRPr/>
            </a:lvl1pPr>
          </a:lstStyle>
          <a:p>
            <a:endParaRPr lang="en-US" altLang="en-US"/>
          </a:p>
        </p:txBody>
      </p:sp>
      <p:sp>
        <p:nvSpPr>
          <p:cNvPr id="5126" name="Rectangle 6"/>
          <p:cNvSpPr>
            <a:spLocks noGrp="1" noChangeArrowheads="1"/>
          </p:cNvSpPr>
          <p:nvPr>
            <p:ph type="sldNum" sz="quarter" idx="4"/>
          </p:nvPr>
        </p:nvSpPr>
        <p:spPr>
          <a:xfrm>
            <a:off x="6553200" y="6248400"/>
            <a:ext cx="1905000" cy="457200"/>
          </a:xfrm>
        </p:spPr>
        <p:txBody>
          <a:bodyPr/>
          <a:lstStyle>
            <a:lvl1pPr>
              <a:defRPr/>
            </a:lvl1pPr>
          </a:lstStyle>
          <a:p>
            <a:fld id="{55BF53B6-AD93-4DA7-A49D-D1A0BF61EB0B}" type="slidenum">
              <a:rPr lang="en-US" altLang="en-US"/>
              <a:pPr/>
              <a:t>‹#›</a:t>
            </a:fld>
            <a:endParaRPr lang="en-US" altLang="en-US"/>
          </a:p>
        </p:txBody>
      </p:sp>
      <p:sp>
        <p:nvSpPr>
          <p:cNvPr id="5127" name="AutoShape 7"/>
          <p:cNvSpPr>
            <a:spLocks noChangeArrowheads="1"/>
          </p:cNvSpPr>
          <p:nvPr/>
        </p:nvSpPr>
        <p:spPr bwMode="auto">
          <a:xfrm>
            <a:off x="685800" y="2393950"/>
            <a:ext cx="7772400" cy="109538"/>
          </a:xfrm>
          <a:custGeom>
            <a:avLst/>
            <a:gdLst>
              <a:gd name="G0" fmla="+- 618 0 0"/>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altLang="en-US" sz="2400">
              <a:latin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E86D510-D46A-40D6-8983-14F789D06B48}" type="slidenum">
              <a:rPr lang="en-US" altLang="en-US"/>
              <a:pPr/>
              <a:t>‹#›</a:t>
            </a:fld>
            <a:endParaRPr lang="en-US" altLang="en-US"/>
          </a:p>
        </p:txBody>
      </p:sp>
    </p:spTree>
    <p:extLst>
      <p:ext uri="{BB962C8B-B14F-4D97-AF65-F5344CB8AC3E}">
        <p14:creationId xmlns:p14="http://schemas.microsoft.com/office/powerpoint/2010/main" val="485518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A1C54CB-574A-49E5-ADEE-3B6E8391BA11}" type="slidenum">
              <a:rPr lang="en-US" altLang="en-US"/>
              <a:pPr/>
              <a:t>‹#›</a:t>
            </a:fld>
            <a:endParaRPr lang="en-US" altLang="en-US"/>
          </a:p>
        </p:txBody>
      </p:sp>
    </p:spTree>
    <p:extLst>
      <p:ext uri="{BB962C8B-B14F-4D97-AF65-F5344CB8AC3E}">
        <p14:creationId xmlns:p14="http://schemas.microsoft.com/office/powerpoint/2010/main" val="426315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19812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fld id="{9AEA6185-B5D0-4C26-A278-568E0367C8D9}" type="slidenum">
              <a:rPr lang="en-US" altLang="en-US"/>
              <a:pPr/>
              <a:t>‹#›</a:t>
            </a:fld>
            <a:endParaRPr lang="en-US" altLang="en-US"/>
          </a:p>
        </p:txBody>
      </p:sp>
    </p:spTree>
    <p:extLst>
      <p:ext uri="{BB962C8B-B14F-4D97-AF65-F5344CB8AC3E}">
        <p14:creationId xmlns:p14="http://schemas.microsoft.com/office/powerpoint/2010/main" val="337573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C752353-BAE9-4058-BFD7-11DDBB227CAC}" type="slidenum">
              <a:rPr lang="en-US" altLang="en-US"/>
              <a:pPr/>
              <a:t>‹#›</a:t>
            </a:fld>
            <a:endParaRPr lang="en-US" altLang="en-US"/>
          </a:p>
        </p:txBody>
      </p:sp>
    </p:spTree>
    <p:extLst>
      <p:ext uri="{BB962C8B-B14F-4D97-AF65-F5344CB8AC3E}">
        <p14:creationId xmlns:p14="http://schemas.microsoft.com/office/powerpoint/2010/main" val="1330491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C6AAF9E-52B8-4A42-B73F-58B524DA0699}" type="slidenum">
              <a:rPr lang="en-US" altLang="en-US"/>
              <a:pPr/>
              <a:t>‹#›</a:t>
            </a:fld>
            <a:endParaRPr lang="en-US" altLang="en-US"/>
          </a:p>
        </p:txBody>
      </p:sp>
    </p:spTree>
    <p:extLst>
      <p:ext uri="{BB962C8B-B14F-4D97-AF65-F5344CB8AC3E}">
        <p14:creationId xmlns:p14="http://schemas.microsoft.com/office/powerpoint/2010/main" val="1737076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E923EDD-0633-41CE-9229-2567011CB13B}" type="slidenum">
              <a:rPr lang="en-US" altLang="en-US"/>
              <a:pPr/>
              <a:t>‹#›</a:t>
            </a:fld>
            <a:endParaRPr lang="en-US" altLang="en-US"/>
          </a:p>
        </p:txBody>
      </p:sp>
    </p:spTree>
    <p:extLst>
      <p:ext uri="{BB962C8B-B14F-4D97-AF65-F5344CB8AC3E}">
        <p14:creationId xmlns:p14="http://schemas.microsoft.com/office/powerpoint/2010/main" val="4166164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AE3DE33-74F6-450D-9EE1-05436E396F51}" type="slidenum">
              <a:rPr lang="en-US" altLang="en-US"/>
              <a:pPr/>
              <a:t>‹#›</a:t>
            </a:fld>
            <a:endParaRPr lang="en-US" altLang="en-US"/>
          </a:p>
        </p:txBody>
      </p:sp>
    </p:spTree>
    <p:extLst>
      <p:ext uri="{BB962C8B-B14F-4D97-AF65-F5344CB8AC3E}">
        <p14:creationId xmlns:p14="http://schemas.microsoft.com/office/powerpoint/2010/main" val="2576049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F00E253-7B85-4220-911E-B25AD3E3E809}" type="slidenum">
              <a:rPr lang="en-US" altLang="en-US"/>
              <a:pPr/>
              <a:t>‹#›</a:t>
            </a:fld>
            <a:endParaRPr lang="en-US" altLang="en-US"/>
          </a:p>
        </p:txBody>
      </p:sp>
    </p:spTree>
    <p:extLst>
      <p:ext uri="{BB962C8B-B14F-4D97-AF65-F5344CB8AC3E}">
        <p14:creationId xmlns:p14="http://schemas.microsoft.com/office/powerpoint/2010/main" val="1752287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98979CD-BEB1-4C28-ABA3-52921B4DB98D}" type="slidenum">
              <a:rPr lang="en-US" altLang="en-US"/>
              <a:pPr/>
              <a:t>‹#›</a:t>
            </a:fld>
            <a:endParaRPr lang="en-US" altLang="en-US"/>
          </a:p>
        </p:txBody>
      </p:sp>
    </p:spTree>
    <p:extLst>
      <p:ext uri="{BB962C8B-B14F-4D97-AF65-F5344CB8AC3E}">
        <p14:creationId xmlns:p14="http://schemas.microsoft.com/office/powerpoint/2010/main" val="167570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E5B0EEB-845E-4678-8CA5-167C1ADEFB49}" type="slidenum">
              <a:rPr lang="en-US" altLang="en-US"/>
              <a:pPr/>
              <a:t>‹#›</a:t>
            </a:fld>
            <a:endParaRPr lang="en-US" altLang="en-US"/>
          </a:p>
        </p:txBody>
      </p:sp>
    </p:spTree>
    <p:extLst>
      <p:ext uri="{BB962C8B-B14F-4D97-AF65-F5344CB8AC3E}">
        <p14:creationId xmlns:p14="http://schemas.microsoft.com/office/powerpoint/2010/main" val="26140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F0A15CB-A826-4524-A8AA-7C4D4128562A}" type="slidenum">
              <a:rPr lang="en-US" altLang="en-US"/>
              <a:pPr/>
              <a:t>‹#›</a:t>
            </a:fld>
            <a:endParaRPr lang="en-US" altLang="en-US"/>
          </a:p>
        </p:txBody>
      </p:sp>
    </p:spTree>
    <p:extLst>
      <p:ext uri="{BB962C8B-B14F-4D97-AF65-F5344CB8AC3E}">
        <p14:creationId xmlns:p14="http://schemas.microsoft.com/office/powerpoint/2010/main" val="2250685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AutoShape 4"/>
          <p:cNvSpPr>
            <a:spLocks noChangeArrowheads="1"/>
          </p:cNvSpPr>
          <p:nvPr/>
        </p:nvSpPr>
        <p:spPr bwMode="auto">
          <a:xfrm>
            <a:off x="609600" y="1566863"/>
            <a:ext cx="7958138" cy="109537"/>
          </a:xfrm>
          <a:custGeom>
            <a:avLst/>
            <a:gdLst>
              <a:gd name="G0" fmla="+- 585 0 0"/>
              <a:gd name="T0" fmla="*/ 0 w 1000"/>
              <a:gd name="T1" fmla="*/ 0 h 1000"/>
              <a:gd name="T2" fmla="*/ 585 w 1000"/>
              <a:gd name="T3" fmla="*/ 0 h 1000"/>
              <a:gd name="T4" fmla="*/ 585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altLang="en-US" sz="2400">
              <a:latin typeface="Times New Roman" pitchFamily="18" charset="0"/>
            </a:endParaRPr>
          </a:p>
        </p:txBody>
      </p:sp>
      <p:sp>
        <p:nvSpPr>
          <p:cNvPr id="410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2"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4103"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vl1pPr>
          </a:lstStyle>
          <a:p>
            <a:endParaRPr lang="en-US" altLang="en-US"/>
          </a:p>
        </p:txBody>
      </p:sp>
      <p:sp>
        <p:nvSpPr>
          <p:cNvPr id="4104"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fld id="{C7358F2C-E6E3-446F-A08B-56FB5A8968D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apture1"/>
          <p:cNvPicPr>
            <a:picLocks noChangeAspect="1" noChangeArrowheads="1"/>
          </p:cNvPicPr>
          <p:nvPr/>
        </p:nvPicPr>
        <p:blipFill>
          <a:blip r:embed="rId5">
            <a:lum bright="60000" contrast="-60000"/>
            <a:extLst>
              <a:ext uri="{28A0092B-C50C-407E-A947-70E740481C1C}">
                <a14:useLocalDpi xmlns:a14="http://schemas.microsoft.com/office/drawing/2010/main" val="0"/>
              </a:ext>
            </a:extLst>
          </a:blip>
          <a:srcRect/>
          <a:stretch>
            <a:fillRect/>
          </a:stretch>
        </p:blipFill>
        <p:spPr bwMode="auto">
          <a:xfrm>
            <a:off x="609600" y="457200"/>
            <a:ext cx="8001000" cy="600075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838200" y="2819400"/>
            <a:ext cx="7772400" cy="762000"/>
          </a:xfrm>
        </p:spPr>
        <p:txBody>
          <a:bodyPr/>
          <a:lstStyle/>
          <a:p>
            <a:pPr algn="ctr"/>
            <a:r>
              <a:rPr lang="en-US" altLang="en-US" sz="6600"/>
              <a:t>The Rapture</a:t>
            </a:r>
          </a:p>
        </p:txBody>
      </p:sp>
      <p:sp>
        <p:nvSpPr>
          <p:cNvPr id="2051" name="Rectangle 3"/>
          <p:cNvSpPr>
            <a:spLocks noGrp="1" noChangeArrowheads="1"/>
          </p:cNvSpPr>
          <p:nvPr>
            <p:ph type="subTitle" idx="1"/>
          </p:nvPr>
        </p:nvSpPr>
        <p:spPr>
          <a:xfrm>
            <a:off x="914400" y="4876800"/>
            <a:ext cx="7696200" cy="609600"/>
          </a:xfrm>
        </p:spPr>
        <p:txBody>
          <a:bodyPr/>
          <a:lstStyle/>
          <a:p>
            <a:pPr algn="r"/>
            <a:r>
              <a:rPr lang="en-US" altLang="en-US"/>
              <a:t>Robert C. Newman</a:t>
            </a:r>
          </a:p>
        </p:txBody>
      </p:sp>
      <p:pic>
        <p:nvPicPr>
          <p:cNvPr id="2" name="Rapture.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81000" y="5791200"/>
            <a:ext cx="609600" cy="609600"/>
          </a:xfrm>
          <a:prstGeom prst="rect">
            <a:avLst/>
          </a:prstGeom>
        </p:spPr>
      </p:pic>
    </p:spTree>
    <p:custDataLst>
      <p:tags r:id="rId1"/>
    </p:custDataLst>
  </p:cSld>
  <p:clrMapOvr>
    <a:masterClrMapping/>
  </p:clrMapOvr>
  <p:transition advTm="283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 calcmode="lin" valueType="num">
                                      <p:cBhvr additive="base">
                                        <p:cTn id="17"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9"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Case for Pre-Trib Rapture</a:t>
            </a:r>
          </a:p>
        </p:txBody>
      </p:sp>
      <p:sp>
        <p:nvSpPr>
          <p:cNvPr id="25603" name="Rectangle 3"/>
          <p:cNvSpPr>
            <a:spLocks noGrp="1" noChangeArrowheads="1"/>
          </p:cNvSpPr>
          <p:nvPr>
            <p:ph type="body" idx="1"/>
          </p:nvPr>
        </p:nvSpPr>
        <p:spPr>
          <a:xfrm>
            <a:off x="566738" y="1981200"/>
            <a:ext cx="8001000" cy="4038600"/>
          </a:xfrm>
        </p:spPr>
        <p:txBody>
          <a:bodyPr/>
          <a:lstStyle/>
          <a:p>
            <a:r>
              <a:rPr lang="en-US" altLang="en-US"/>
              <a:t>Usually based on a sharp division between the Church and Israel</a:t>
            </a:r>
          </a:p>
          <a:p>
            <a:r>
              <a:rPr lang="en-US" altLang="en-US"/>
              <a:t>Emphasis on the "any moment" return of Christ</a:t>
            </a:r>
          </a:p>
          <a:p>
            <a:r>
              <a:rPr lang="en-US" altLang="en-US"/>
              <a:t>The Church is to escape from God's wrath:  1 Thess 1:10; 5:9</a:t>
            </a:r>
          </a:p>
          <a:p>
            <a:r>
              <a:rPr lang="en-US" altLang="en-US"/>
              <a:t>The Church is to be kept from the hour of temptation: Rev 3:10</a:t>
            </a:r>
          </a:p>
        </p:txBody>
      </p:sp>
    </p:spTree>
    <p:custDataLst>
      <p:tags r:id="rId1"/>
    </p:custDataLst>
  </p:cSld>
  <p:clrMapOvr>
    <a:masterClrMapping/>
  </p:clrMapOvr>
  <p:transition advTm="337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1 Thessalonians</a:t>
            </a:r>
          </a:p>
        </p:txBody>
      </p:sp>
      <p:sp>
        <p:nvSpPr>
          <p:cNvPr id="26628" name="Text Box 4"/>
          <p:cNvSpPr txBox="1">
            <a:spLocks noChangeArrowheads="1"/>
          </p:cNvSpPr>
          <p:nvPr/>
        </p:nvSpPr>
        <p:spPr bwMode="auto">
          <a:xfrm>
            <a:off x="685800" y="2057400"/>
            <a:ext cx="8001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1:10 (NASU) and to wait for His Son from heaven, whom He raised from the dead, [that is] Jesus, who rescues us from the wrath to come. </a:t>
            </a:r>
          </a:p>
        </p:txBody>
      </p:sp>
      <p:sp>
        <p:nvSpPr>
          <p:cNvPr id="26629" name="Text Box 5"/>
          <p:cNvSpPr txBox="1">
            <a:spLocks noChangeArrowheads="1"/>
          </p:cNvSpPr>
          <p:nvPr/>
        </p:nvSpPr>
        <p:spPr bwMode="auto">
          <a:xfrm>
            <a:off x="685800" y="3962400"/>
            <a:ext cx="8077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5:9 (NASU) For God has not destined us for wrath, but for obtaining salvation through our Lord Jesus Christ…</a:t>
            </a:r>
          </a:p>
        </p:txBody>
      </p:sp>
    </p:spTree>
    <p:custDataLst>
      <p:tags r:id="rId1"/>
    </p:custDataLst>
  </p:cSld>
  <p:clrMapOvr>
    <a:masterClrMapping/>
  </p:clrMapOvr>
  <p:transition advTm="265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checkerboard(across)">
                                      <p:cBhvr>
                                        <p:cTn id="7" dur="500"/>
                                        <p:tgtEl>
                                          <p:spTgt spid="26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629"/>
                                        </p:tgtEl>
                                        <p:attrNameLst>
                                          <p:attrName>style.visibility</p:attrName>
                                        </p:attrNameLst>
                                      </p:cBhvr>
                                      <p:to>
                                        <p:strVal val="visible"/>
                                      </p:to>
                                    </p:set>
                                    <p:animEffect transition="in" filter="checkerboard(across)">
                                      <p:cBhvr>
                                        <p:cTn id="12"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Revelation 3:10</a:t>
            </a:r>
          </a:p>
        </p:txBody>
      </p:sp>
      <p:sp>
        <p:nvSpPr>
          <p:cNvPr id="28676" name="Text Box 4"/>
          <p:cNvSpPr txBox="1">
            <a:spLocks noChangeArrowheads="1"/>
          </p:cNvSpPr>
          <p:nvPr/>
        </p:nvSpPr>
        <p:spPr bwMode="auto">
          <a:xfrm>
            <a:off x="685800" y="2362200"/>
            <a:ext cx="77724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t>(NASU) Because you have kept the word of My perseverance, I also will keep you from the hour of testing, that [hour] which is about to come upon the whole world, to test those who dwell on the earth. </a:t>
            </a:r>
          </a:p>
        </p:txBody>
      </p:sp>
    </p:spTree>
    <p:custDataLst>
      <p:tags r:id="rId1"/>
    </p:custDataLst>
  </p:cSld>
  <p:clrMapOvr>
    <a:masterClrMapping/>
  </p:clrMapOvr>
  <p:transition advTm="207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checkerboard(across)">
                                      <p:cBhvr>
                                        <p:cTn id="7"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Case for Mid-Trib Rapture</a:t>
            </a:r>
          </a:p>
        </p:txBody>
      </p:sp>
      <p:sp>
        <p:nvSpPr>
          <p:cNvPr id="30723" name="Rectangle 3"/>
          <p:cNvSpPr>
            <a:spLocks noGrp="1" noChangeArrowheads="1"/>
          </p:cNvSpPr>
          <p:nvPr>
            <p:ph type="body" idx="1"/>
          </p:nvPr>
        </p:nvSpPr>
        <p:spPr>
          <a:xfrm>
            <a:off x="566738" y="1981200"/>
            <a:ext cx="8001000" cy="4038600"/>
          </a:xfrm>
        </p:spPr>
        <p:txBody>
          <a:bodyPr/>
          <a:lstStyle/>
          <a:p>
            <a:pPr>
              <a:lnSpc>
                <a:spcPct val="90000"/>
              </a:lnSpc>
            </a:pPr>
            <a:r>
              <a:rPr lang="en-US" altLang="en-US"/>
              <a:t>Agrees with Pre-Trib re/ Christians avoiding God's wrath.</a:t>
            </a:r>
          </a:p>
          <a:p>
            <a:pPr>
              <a:lnSpc>
                <a:spcPct val="90000"/>
              </a:lnSpc>
            </a:pPr>
            <a:r>
              <a:rPr lang="en-US" altLang="en-US"/>
              <a:t>Points out that all the rapture passages have a trumpet, which Paul (1 Cor 15:52) calls the "last trumpet."</a:t>
            </a:r>
          </a:p>
          <a:p>
            <a:pPr>
              <a:lnSpc>
                <a:spcPct val="90000"/>
              </a:lnSpc>
            </a:pPr>
            <a:r>
              <a:rPr lang="en-US" altLang="en-US"/>
              <a:t>The last trumpet we know about is the seventh in Revelation, which is in the midst of the tribulation period.</a:t>
            </a:r>
          </a:p>
        </p:txBody>
      </p:sp>
    </p:spTree>
    <p:custDataLst>
      <p:tags r:id="rId1"/>
    </p:custDataLst>
  </p:cSld>
  <p:clrMapOvr>
    <a:masterClrMapping/>
  </p:clrMapOvr>
  <p:transition advTm="334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Case for Post-Trib Rapture</a:t>
            </a:r>
          </a:p>
        </p:txBody>
      </p:sp>
      <p:sp>
        <p:nvSpPr>
          <p:cNvPr id="31747" name="Rectangle 3"/>
          <p:cNvSpPr>
            <a:spLocks noGrp="1" noChangeArrowheads="1"/>
          </p:cNvSpPr>
          <p:nvPr>
            <p:ph type="body" idx="1"/>
          </p:nvPr>
        </p:nvSpPr>
        <p:spPr>
          <a:xfrm>
            <a:off x="566738" y="1981200"/>
            <a:ext cx="8001000" cy="4038600"/>
          </a:xfrm>
        </p:spPr>
        <p:txBody>
          <a:bodyPr/>
          <a:lstStyle/>
          <a:p>
            <a:r>
              <a:rPr lang="en-US" altLang="en-US"/>
              <a:t>The only rapture that is explicitly located in Scripture is the one that comes "immediately after the tribulation of those days" (Matt 24:29).</a:t>
            </a:r>
          </a:p>
          <a:p>
            <a:r>
              <a:rPr lang="en-US" altLang="en-US"/>
              <a:t>It looks like Paul's teaching on the rapture is drawn from this passage, in Jesus' Olivet Discourse.</a:t>
            </a:r>
          </a:p>
        </p:txBody>
      </p:sp>
    </p:spTree>
    <p:custDataLst>
      <p:tags r:id="rId1"/>
    </p:custDataLst>
  </p:cSld>
  <p:clrMapOvr>
    <a:masterClrMapping/>
  </p:clrMapOvr>
  <p:transition advTm="250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The Classic Passages</a:t>
            </a:r>
          </a:p>
        </p:txBody>
      </p:sp>
      <p:sp>
        <p:nvSpPr>
          <p:cNvPr id="12291" name="Rectangle 3"/>
          <p:cNvSpPr>
            <a:spLocks noGrp="1" noChangeArrowheads="1"/>
          </p:cNvSpPr>
          <p:nvPr>
            <p:ph type="body" idx="1"/>
          </p:nvPr>
        </p:nvSpPr>
        <p:spPr>
          <a:xfrm>
            <a:off x="566738" y="2133600"/>
            <a:ext cx="8001000" cy="3886200"/>
          </a:xfrm>
        </p:spPr>
        <p:txBody>
          <a:bodyPr/>
          <a:lstStyle/>
          <a:p>
            <a:r>
              <a:rPr lang="en-US" altLang="en-US"/>
              <a:t>Rapture:</a:t>
            </a:r>
          </a:p>
          <a:p>
            <a:pPr lvl="1"/>
            <a:r>
              <a:rPr lang="en-US" altLang="en-US"/>
              <a:t>1 Thessalonians 4:13-18</a:t>
            </a:r>
          </a:p>
          <a:p>
            <a:pPr lvl="1"/>
            <a:r>
              <a:rPr lang="en-US" altLang="en-US"/>
              <a:t>1 Corinthians 15:50-54</a:t>
            </a:r>
          </a:p>
          <a:p>
            <a:r>
              <a:rPr lang="en-US" altLang="en-US"/>
              <a:t>Tribulation:</a:t>
            </a:r>
          </a:p>
          <a:p>
            <a:pPr lvl="1"/>
            <a:r>
              <a:rPr lang="en-US" altLang="en-US"/>
              <a:t>Matthew 24:9-28</a:t>
            </a:r>
          </a:p>
        </p:txBody>
      </p:sp>
    </p:spTree>
    <p:custDataLst>
      <p:tags r:id="rId1"/>
    </p:custDataLst>
  </p:cSld>
  <p:clrMapOvr>
    <a:masterClrMapping/>
  </p:clrMapOvr>
  <p:transition advTm="251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1 Thessalonians 4:13-18</a:t>
            </a:r>
          </a:p>
        </p:txBody>
      </p:sp>
      <p:sp>
        <p:nvSpPr>
          <p:cNvPr id="13316" name="Text Box 4"/>
          <p:cNvSpPr txBox="1">
            <a:spLocks noChangeArrowheads="1"/>
          </p:cNvSpPr>
          <p:nvPr/>
        </p:nvSpPr>
        <p:spPr bwMode="auto">
          <a:xfrm>
            <a:off x="457200" y="1828800"/>
            <a:ext cx="84582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13 (NASU) But we do not want you to be uninformed, brethren, about those who are asleep, so that you will not grieve as do the rest who have no hope. 14 For if we believe that Jesus died and rose again, even so God will bring with Him those who have fallen asleep in Jesus. 15 For this we say to you by the word of the Lord, that we who are alive and remain until the coming of the Lord, will not precede those who have fallen asleep. 16 For the Lord Himself will descend from heaven with a shout, with the voice of [the] archangel and with the trumpet of God, and the dead in Christ will rise first. 17 Then we who are alive and remain will be caught up together with them in the clouds to meet the Lord in the air, and so we shall always be with the Lord. 18 Therefore comfort one another with these words. </a:t>
            </a:r>
          </a:p>
        </p:txBody>
      </p:sp>
    </p:spTree>
    <p:custDataLst>
      <p:tags r:id="rId1"/>
    </p:custDataLst>
  </p:cSld>
  <p:clrMapOvr>
    <a:masterClrMapping/>
  </p:clrMapOvr>
  <p:transition advTm="465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checkerboard(across)">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1 Corinthians 15:50-54</a:t>
            </a:r>
          </a:p>
        </p:txBody>
      </p:sp>
      <p:sp>
        <p:nvSpPr>
          <p:cNvPr id="15364" name="Text Box 4"/>
          <p:cNvSpPr txBox="1">
            <a:spLocks noChangeArrowheads="1"/>
          </p:cNvSpPr>
          <p:nvPr/>
        </p:nvSpPr>
        <p:spPr bwMode="auto">
          <a:xfrm>
            <a:off x="762000" y="1981200"/>
            <a:ext cx="76962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50 (NASU) Now I say this, brethren, that flesh and blood cannot inherit the kingdom of God; nor does the perishable inherit the imperishable. 51 Behold, I tell you a mystery; we will not all sleep, but we will all be changed, 52 in a moment, in the twinkling of an eye, at the last trumpet; for the trumpet will sound, and the dead will be raised imperishable, and we will be changed. 53 For this perishable must put on the imperishable, and this mortal must put on immortality. 54 But when this perishable will have put on the imperishable, and this mortal will have put on immortality, then will come about the saying that is written, "Death is swallowed up in victory." </a:t>
            </a:r>
          </a:p>
        </p:txBody>
      </p:sp>
    </p:spTree>
    <p:custDataLst>
      <p:tags r:id="rId1"/>
    </p:custDataLst>
  </p:cSld>
  <p:clrMapOvr>
    <a:masterClrMapping/>
  </p:clrMapOvr>
  <p:transition advTm="475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checkerboard(across)">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Matthew 24:9-28</a:t>
            </a:r>
          </a:p>
        </p:txBody>
      </p:sp>
      <p:sp>
        <p:nvSpPr>
          <p:cNvPr id="17411" name="Rectangle 3"/>
          <p:cNvSpPr>
            <a:spLocks noGrp="1" noChangeArrowheads="1"/>
          </p:cNvSpPr>
          <p:nvPr>
            <p:ph type="body" idx="1"/>
          </p:nvPr>
        </p:nvSpPr>
        <p:spPr/>
        <p:txBody>
          <a:bodyPr/>
          <a:lstStyle/>
          <a:p>
            <a:pPr>
              <a:lnSpc>
                <a:spcPct val="90000"/>
              </a:lnSpc>
            </a:pPr>
            <a:r>
              <a:rPr lang="en-US" altLang="en-US"/>
              <a:t>Persecution of believers (9-14)</a:t>
            </a:r>
          </a:p>
          <a:p>
            <a:pPr lvl="1">
              <a:lnSpc>
                <a:spcPct val="90000"/>
              </a:lnSpc>
            </a:pPr>
            <a:r>
              <a:rPr lang="en-US" altLang="en-US"/>
              <a:t>Believers hated, killed</a:t>
            </a:r>
          </a:p>
          <a:p>
            <a:pPr lvl="1">
              <a:lnSpc>
                <a:spcPct val="90000"/>
              </a:lnSpc>
            </a:pPr>
            <a:r>
              <a:rPr lang="en-US" altLang="en-US"/>
              <a:t>False prophets, increased wickedness</a:t>
            </a:r>
          </a:p>
          <a:p>
            <a:pPr lvl="1">
              <a:lnSpc>
                <a:spcPct val="90000"/>
              </a:lnSpc>
            </a:pPr>
            <a:r>
              <a:rPr lang="en-US" altLang="en-US"/>
              <a:t>Gospel to all the nations</a:t>
            </a:r>
          </a:p>
          <a:p>
            <a:pPr>
              <a:lnSpc>
                <a:spcPct val="90000"/>
              </a:lnSpc>
            </a:pPr>
            <a:r>
              <a:rPr lang="en-US" altLang="en-US"/>
              <a:t>Abomination of desolation (15-25)</a:t>
            </a:r>
          </a:p>
          <a:p>
            <a:pPr lvl="1">
              <a:lnSpc>
                <a:spcPct val="90000"/>
              </a:lnSpc>
            </a:pPr>
            <a:r>
              <a:rPr lang="en-US" altLang="en-US"/>
              <a:t>Get out of Jerusalem area!</a:t>
            </a:r>
          </a:p>
          <a:p>
            <a:pPr>
              <a:lnSpc>
                <a:spcPct val="90000"/>
              </a:lnSpc>
            </a:pPr>
            <a:r>
              <a:rPr lang="en-US" altLang="en-US"/>
              <a:t>Coming of Christ (26-28)</a:t>
            </a:r>
          </a:p>
          <a:p>
            <a:pPr lvl="1">
              <a:lnSpc>
                <a:spcPct val="90000"/>
              </a:lnSpc>
            </a:pPr>
            <a:r>
              <a:rPr lang="en-US" altLang="en-US"/>
              <a:t>Don't be misled!</a:t>
            </a:r>
          </a:p>
          <a:p>
            <a:pPr lvl="1">
              <a:lnSpc>
                <a:spcPct val="90000"/>
              </a:lnSpc>
            </a:pPr>
            <a:r>
              <a:rPr lang="en-US" altLang="en-US"/>
              <a:t>Unmistakable, like lightning, vultures</a:t>
            </a:r>
          </a:p>
        </p:txBody>
      </p:sp>
    </p:spTree>
    <p:custDataLst>
      <p:tags r:id="rId1"/>
    </p:custDataLst>
  </p:cSld>
  <p:clrMapOvr>
    <a:masterClrMapping/>
  </p:clrMapOvr>
  <p:transition advTm="553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411">
                                            <p:txEl>
                                              <p:pRg st="5" end="5"/>
                                            </p:txEl>
                                          </p:spTgt>
                                        </p:tgtEl>
                                        <p:attrNameLst>
                                          <p:attrName>style.visibility</p:attrName>
                                        </p:attrNameLst>
                                      </p:cBhvr>
                                      <p:to>
                                        <p:strVal val="visible"/>
                                      </p:to>
                                    </p:set>
                                    <p:anim calcmode="lin" valueType="num">
                                      <p:cBhvr additive="base">
                                        <p:cTn id="37"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411">
                                            <p:txEl>
                                              <p:pRg st="6" end="6"/>
                                            </p:txEl>
                                          </p:spTgt>
                                        </p:tgtEl>
                                        <p:attrNameLst>
                                          <p:attrName>style.visibility</p:attrName>
                                        </p:attrNameLst>
                                      </p:cBhvr>
                                      <p:to>
                                        <p:strVal val="visible"/>
                                      </p:to>
                                    </p:set>
                                    <p:anim calcmode="lin" valueType="num">
                                      <p:cBhvr additive="base">
                                        <p:cTn id="43"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4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411">
                                            <p:txEl>
                                              <p:pRg st="7" end="7"/>
                                            </p:txEl>
                                          </p:spTgt>
                                        </p:tgtEl>
                                        <p:attrNameLst>
                                          <p:attrName>style.visibility</p:attrName>
                                        </p:attrNameLst>
                                      </p:cBhvr>
                                      <p:to>
                                        <p:strVal val="visible"/>
                                      </p:to>
                                    </p:set>
                                    <p:anim calcmode="lin" valueType="num">
                                      <p:cBhvr additive="base">
                                        <p:cTn id="49" dur="5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4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411">
                                            <p:txEl>
                                              <p:pRg st="8" end="8"/>
                                            </p:txEl>
                                          </p:spTgt>
                                        </p:tgtEl>
                                        <p:attrNameLst>
                                          <p:attrName>style.visibility</p:attrName>
                                        </p:attrNameLst>
                                      </p:cBhvr>
                                      <p:to>
                                        <p:strVal val="visible"/>
                                      </p:to>
                                    </p:set>
                                    <p:anim calcmode="lin" valueType="num">
                                      <p:cBhvr additive="base">
                                        <p:cTn id="55" dur="500" fill="hold"/>
                                        <p:tgtEl>
                                          <p:spTgt spid="1741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4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The Rapture?</a:t>
            </a:r>
          </a:p>
        </p:txBody>
      </p:sp>
      <p:sp>
        <p:nvSpPr>
          <p:cNvPr id="18435" name="Rectangle 3"/>
          <p:cNvSpPr>
            <a:spLocks noGrp="1" noChangeArrowheads="1"/>
          </p:cNvSpPr>
          <p:nvPr>
            <p:ph type="body" idx="1"/>
          </p:nvPr>
        </p:nvSpPr>
        <p:spPr>
          <a:xfrm>
            <a:off x="609600" y="1981200"/>
            <a:ext cx="8001000" cy="4267200"/>
          </a:xfrm>
        </p:spPr>
        <p:txBody>
          <a:bodyPr/>
          <a:lstStyle/>
          <a:p>
            <a:r>
              <a:rPr lang="en-US" altLang="en-US"/>
              <a:t>Matthew 24:9-28 is immediately followed by what looks like a description of the rapture.</a:t>
            </a:r>
          </a:p>
          <a:p>
            <a:r>
              <a:rPr lang="en-US" altLang="en-US"/>
              <a:t>See Matthew 24:29-31 on following panel:</a:t>
            </a:r>
          </a:p>
        </p:txBody>
      </p:sp>
    </p:spTree>
    <p:custDataLst>
      <p:tags r:id="rId1"/>
    </p:custDataLst>
  </p:cSld>
  <p:clrMapOvr>
    <a:masterClrMapping/>
  </p:clrMapOvr>
  <p:transition advTm="185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The term "rapture"</a:t>
            </a:r>
          </a:p>
        </p:txBody>
      </p:sp>
      <p:sp>
        <p:nvSpPr>
          <p:cNvPr id="6147" name="Rectangle 3"/>
          <p:cNvSpPr>
            <a:spLocks noGrp="1" noChangeArrowheads="1"/>
          </p:cNvSpPr>
          <p:nvPr>
            <p:ph type="body" idx="1"/>
          </p:nvPr>
        </p:nvSpPr>
        <p:spPr>
          <a:xfrm>
            <a:off x="566738" y="2362200"/>
            <a:ext cx="8001000" cy="3657600"/>
          </a:xfrm>
        </p:spPr>
        <p:txBody>
          <a:bodyPr/>
          <a:lstStyle/>
          <a:p>
            <a:r>
              <a:rPr lang="en-US" altLang="en-US"/>
              <a:t>A very special use in theology</a:t>
            </a:r>
          </a:p>
          <a:p>
            <a:r>
              <a:rPr lang="en-US" altLang="en-US"/>
              <a:t>Not the usual "state of being carried away, by joy, love, etc."</a:t>
            </a:r>
          </a:p>
          <a:p>
            <a:r>
              <a:rPr lang="en-US" altLang="en-US"/>
              <a:t>Nor the common "expression of great joy"</a:t>
            </a:r>
          </a:p>
        </p:txBody>
      </p:sp>
    </p:spTree>
    <p:custDataLst>
      <p:tags r:id="rId1"/>
    </p:custDataLst>
  </p:cSld>
  <p:clrMapOvr>
    <a:masterClrMapping/>
  </p:clrMapOvr>
  <p:transition advTm="189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Matthew 24:29-31</a:t>
            </a:r>
          </a:p>
        </p:txBody>
      </p:sp>
      <p:sp>
        <p:nvSpPr>
          <p:cNvPr id="19460" name="Text Box 4"/>
          <p:cNvSpPr txBox="1">
            <a:spLocks noChangeArrowheads="1"/>
          </p:cNvSpPr>
          <p:nvPr/>
        </p:nvSpPr>
        <p:spPr bwMode="auto">
          <a:xfrm>
            <a:off x="381000" y="1905000"/>
            <a:ext cx="84582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29 (NASU) But immediately after the tribulation of those days the sun will be darkened, and the moon will not give its light, and the stars will fall from the sky, and the powers of the heavens will be shaken. 30 And then the sign of the Son of Man will appear in the sky, and then all the tribes of the earth will mourn, and they will see the Son of Man coming on the clouds of the sky with power and great glory. 31 And He will send forth His angels with a great trumpet and they will gather together His elect from the four winds, from one end of the sky to the other. </a:t>
            </a:r>
          </a:p>
        </p:txBody>
      </p:sp>
    </p:spTree>
    <p:custDataLst>
      <p:tags r:id="rId1"/>
    </p:custDataLst>
  </p:cSld>
  <p:clrMapOvr>
    <a:masterClrMapping/>
  </p:clrMapOvr>
  <p:transition advTm="315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checkerboard(across)">
                                      <p:cBhvr>
                                        <p:cTn id="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Note the parallels</a:t>
            </a:r>
          </a:p>
        </p:txBody>
      </p:sp>
      <p:sp>
        <p:nvSpPr>
          <p:cNvPr id="21507" name="Rectangle 3"/>
          <p:cNvSpPr>
            <a:spLocks noGrp="1" noChangeArrowheads="1"/>
          </p:cNvSpPr>
          <p:nvPr>
            <p:ph type="body" idx="1"/>
          </p:nvPr>
        </p:nvSpPr>
        <p:spPr>
          <a:xfrm>
            <a:off x="566738" y="1981200"/>
            <a:ext cx="8001000" cy="4038600"/>
          </a:xfrm>
        </p:spPr>
        <p:txBody>
          <a:bodyPr/>
          <a:lstStyle/>
          <a:p>
            <a:r>
              <a:rPr lang="en-US" altLang="en-US"/>
              <a:t>1 Thess 4:13-18 – Lord comes from heaven, with loud command, with voice of archangel, with trumpet call of God, dead in Christ &amp; those still alive caught up to be with him.</a:t>
            </a:r>
          </a:p>
          <a:p>
            <a:r>
              <a:rPr lang="en-US" altLang="en-US"/>
              <a:t>Matt 24:29-31 – Son of Man coming on clouds, sends his angels with loud trumpet call, gathers his elect.</a:t>
            </a:r>
          </a:p>
        </p:txBody>
      </p:sp>
    </p:spTree>
    <p:custDataLst>
      <p:tags r:id="rId1"/>
    </p:custDataLst>
  </p:cSld>
  <p:clrMapOvr>
    <a:masterClrMapping/>
  </p:clrMapOvr>
  <p:transition advTm="258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533400" y="304800"/>
            <a:ext cx="8001000" cy="1216025"/>
          </a:xfrm>
        </p:spPr>
        <p:txBody>
          <a:bodyPr/>
          <a:lstStyle/>
          <a:p>
            <a:r>
              <a:rPr lang="en-US" altLang="en-US"/>
              <a:t>Compare 1 Thess 4-5 &amp; </a:t>
            </a:r>
            <a:r>
              <a:rPr lang="en-US" altLang="en-US">
                <a:solidFill>
                  <a:schemeClr val="accent2"/>
                </a:solidFill>
              </a:rPr>
              <a:t>Matt 24</a:t>
            </a:r>
          </a:p>
        </p:txBody>
      </p:sp>
      <p:sp>
        <p:nvSpPr>
          <p:cNvPr id="22533" name="Rectangle 5"/>
          <p:cNvSpPr>
            <a:spLocks noGrp="1" noChangeArrowheads="1"/>
          </p:cNvSpPr>
          <p:nvPr>
            <p:ph type="body" idx="1"/>
          </p:nvPr>
        </p:nvSpPr>
        <p:spPr>
          <a:xfrm>
            <a:off x="533400" y="1981200"/>
            <a:ext cx="8001000" cy="4267200"/>
          </a:xfrm>
        </p:spPr>
        <p:txBody>
          <a:bodyPr/>
          <a:lstStyle/>
          <a:p>
            <a:pPr>
              <a:lnSpc>
                <a:spcPct val="90000"/>
              </a:lnSpc>
            </a:pPr>
            <a:r>
              <a:rPr lang="en-US" altLang="en-US"/>
              <a:t>Lord returns – 4:15, </a:t>
            </a:r>
            <a:r>
              <a:rPr lang="en-US" altLang="en-US">
                <a:solidFill>
                  <a:schemeClr val="accent2"/>
                </a:solidFill>
              </a:rPr>
              <a:t>30</a:t>
            </a:r>
          </a:p>
          <a:p>
            <a:pPr>
              <a:lnSpc>
                <a:spcPct val="90000"/>
              </a:lnSpc>
            </a:pPr>
            <a:r>
              <a:rPr lang="en-US" altLang="en-US"/>
              <a:t>Noticeably – 4:16,</a:t>
            </a:r>
            <a:r>
              <a:rPr lang="en-US" altLang="en-US">
                <a:solidFill>
                  <a:schemeClr val="accent2"/>
                </a:solidFill>
              </a:rPr>
              <a:t> 27, 30</a:t>
            </a:r>
          </a:p>
          <a:p>
            <a:pPr>
              <a:lnSpc>
                <a:spcPct val="90000"/>
              </a:lnSpc>
            </a:pPr>
            <a:r>
              <a:rPr lang="en-US" altLang="en-US"/>
              <a:t>With angels – 4:16,</a:t>
            </a:r>
            <a:r>
              <a:rPr lang="en-US" altLang="en-US">
                <a:solidFill>
                  <a:schemeClr val="accent2"/>
                </a:solidFill>
              </a:rPr>
              <a:t> 31</a:t>
            </a:r>
          </a:p>
          <a:p>
            <a:pPr>
              <a:lnSpc>
                <a:spcPct val="90000"/>
              </a:lnSpc>
            </a:pPr>
            <a:r>
              <a:rPr lang="en-US" altLang="en-US"/>
              <a:t>Trumpet – 4:16,</a:t>
            </a:r>
            <a:r>
              <a:rPr lang="en-US" altLang="en-US">
                <a:solidFill>
                  <a:schemeClr val="accent2"/>
                </a:solidFill>
              </a:rPr>
              <a:t> 31</a:t>
            </a:r>
          </a:p>
          <a:p>
            <a:pPr>
              <a:lnSpc>
                <a:spcPct val="90000"/>
              </a:lnSpc>
            </a:pPr>
            <a:r>
              <a:rPr lang="en-US" altLang="en-US"/>
              <a:t>Believers gathered – 4:15-17,</a:t>
            </a:r>
            <a:r>
              <a:rPr lang="en-US" altLang="en-US">
                <a:solidFill>
                  <a:schemeClr val="accent2"/>
                </a:solidFill>
              </a:rPr>
              <a:t> 31</a:t>
            </a:r>
          </a:p>
          <a:p>
            <a:pPr>
              <a:lnSpc>
                <a:spcPct val="90000"/>
              </a:lnSpc>
            </a:pPr>
            <a:r>
              <a:rPr lang="en-US" altLang="en-US"/>
              <a:t>Time unknown - 5:1,</a:t>
            </a:r>
            <a:r>
              <a:rPr lang="en-US" altLang="en-US">
                <a:solidFill>
                  <a:schemeClr val="accent2"/>
                </a:solidFill>
              </a:rPr>
              <a:t> 36</a:t>
            </a:r>
          </a:p>
          <a:p>
            <a:pPr>
              <a:lnSpc>
                <a:spcPct val="90000"/>
              </a:lnSpc>
            </a:pPr>
            <a:r>
              <a:rPr lang="en-US" altLang="en-US"/>
              <a:t>Compared to thief - 5:2,</a:t>
            </a:r>
            <a:r>
              <a:rPr lang="en-US" altLang="en-US">
                <a:solidFill>
                  <a:schemeClr val="accent2"/>
                </a:solidFill>
              </a:rPr>
              <a:t> 43-48</a:t>
            </a:r>
          </a:p>
          <a:p>
            <a:pPr>
              <a:lnSpc>
                <a:spcPct val="90000"/>
              </a:lnSpc>
            </a:pPr>
            <a:r>
              <a:rPr lang="en-US" altLang="en-US"/>
              <a:t>Compared to birth pains - 5:3,</a:t>
            </a:r>
            <a:r>
              <a:rPr lang="en-US" altLang="en-US">
                <a:solidFill>
                  <a:schemeClr val="accent2"/>
                </a:solidFill>
              </a:rPr>
              <a:t> 8</a:t>
            </a:r>
          </a:p>
        </p:txBody>
      </p:sp>
    </p:spTree>
    <p:custDataLst>
      <p:tags r:id="rId1"/>
    </p:custDataLst>
  </p:cSld>
  <p:clrMapOvr>
    <a:masterClrMapping/>
  </p:clrMapOvr>
  <p:transition advTm="637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 calcmode="lin" valueType="num">
                                      <p:cBhvr additive="base">
                                        <p:cTn id="7" dur="500" fill="hold"/>
                                        <p:tgtEl>
                                          <p:spTgt spid="2253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3">
                                            <p:txEl>
                                              <p:pRg st="1" end="1"/>
                                            </p:txEl>
                                          </p:spTgt>
                                        </p:tgtEl>
                                        <p:attrNameLst>
                                          <p:attrName>style.visibility</p:attrName>
                                        </p:attrNameLst>
                                      </p:cBhvr>
                                      <p:to>
                                        <p:strVal val="visible"/>
                                      </p:to>
                                    </p:set>
                                    <p:anim calcmode="lin" valueType="num">
                                      <p:cBhvr additive="base">
                                        <p:cTn id="13" dur="500" fill="hold"/>
                                        <p:tgtEl>
                                          <p:spTgt spid="2253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3">
                                            <p:txEl>
                                              <p:pRg st="2" end="2"/>
                                            </p:txEl>
                                          </p:spTgt>
                                        </p:tgtEl>
                                        <p:attrNameLst>
                                          <p:attrName>style.visibility</p:attrName>
                                        </p:attrNameLst>
                                      </p:cBhvr>
                                      <p:to>
                                        <p:strVal val="visible"/>
                                      </p:to>
                                    </p:set>
                                    <p:anim calcmode="lin" valueType="num">
                                      <p:cBhvr additive="base">
                                        <p:cTn id="19" dur="500" fill="hold"/>
                                        <p:tgtEl>
                                          <p:spTgt spid="2253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3">
                                            <p:txEl>
                                              <p:pRg st="3" end="3"/>
                                            </p:txEl>
                                          </p:spTgt>
                                        </p:tgtEl>
                                        <p:attrNameLst>
                                          <p:attrName>style.visibility</p:attrName>
                                        </p:attrNameLst>
                                      </p:cBhvr>
                                      <p:to>
                                        <p:strVal val="visible"/>
                                      </p:to>
                                    </p:set>
                                    <p:anim calcmode="lin" valueType="num">
                                      <p:cBhvr additive="base">
                                        <p:cTn id="25" dur="500" fill="hold"/>
                                        <p:tgtEl>
                                          <p:spTgt spid="2253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3">
                                            <p:txEl>
                                              <p:pRg st="4" end="4"/>
                                            </p:txEl>
                                          </p:spTgt>
                                        </p:tgtEl>
                                        <p:attrNameLst>
                                          <p:attrName>style.visibility</p:attrName>
                                        </p:attrNameLst>
                                      </p:cBhvr>
                                      <p:to>
                                        <p:strVal val="visible"/>
                                      </p:to>
                                    </p:set>
                                    <p:anim calcmode="lin" valueType="num">
                                      <p:cBhvr additive="base">
                                        <p:cTn id="31" dur="500" fill="hold"/>
                                        <p:tgtEl>
                                          <p:spTgt spid="2253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533">
                                            <p:txEl>
                                              <p:pRg st="5" end="5"/>
                                            </p:txEl>
                                          </p:spTgt>
                                        </p:tgtEl>
                                        <p:attrNameLst>
                                          <p:attrName>style.visibility</p:attrName>
                                        </p:attrNameLst>
                                      </p:cBhvr>
                                      <p:to>
                                        <p:strVal val="visible"/>
                                      </p:to>
                                    </p:set>
                                    <p:anim calcmode="lin" valueType="num">
                                      <p:cBhvr additive="base">
                                        <p:cTn id="37" dur="500" fill="hold"/>
                                        <p:tgtEl>
                                          <p:spTgt spid="2253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533">
                                            <p:txEl>
                                              <p:pRg st="6" end="6"/>
                                            </p:txEl>
                                          </p:spTgt>
                                        </p:tgtEl>
                                        <p:attrNameLst>
                                          <p:attrName>style.visibility</p:attrName>
                                        </p:attrNameLst>
                                      </p:cBhvr>
                                      <p:to>
                                        <p:strVal val="visible"/>
                                      </p:to>
                                    </p:set>
                                    <p:anim calcmode="lin" valueType="num">
                                      <p:cBhvr additive="base">
                                        <p:cTn id="43" dur="500" fill="hold"/>
                                        <p:tgtEl>
                                          <p:spTgt spid="2253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3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533">
                                            <p:txEl>
                                              <p:pRg st="7" end="7"/>
                                            </p:txEl>
                                          </p:spTgt>
                                        </p:tgtEl>
                                        <p:attrNameLst>
                                          <p:attrName>style.visibility</p:attrName>
                                        </p:attrNameLst>
                                      </p:cBhvr>
                                      <p:to>
                                        <p:strVal val="visible"/>
                                      </p:to>
                                    </p:set>
                                    <p:anim calcmode="lin" valueType="num">
                                      <p:cBhvr additive="base">
                                        <p:cTn id="49" dur="500" fill="hold"/>
                                        <p:tgtEl>
                                          <p:spTgt spid="2253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53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Conclusions</a:t>
            </a:r>
          </a:p>
        </p:txBody>
      </p:sp>
      <p:sp>
        <p:nvSpPr>
          <p:cNvPr id="24579" name="Rectangle 3"/>
          <p:cNvSpPr>
            <a:spLocks noGrp="1" noChangeArrowheads="1"/>
          </p:cNvSpPr>
          <p:nvPr>
            <p:ph type="body" idx="1"/>
          </p:nvPr>
        </p:nvSpPr>
        <p:spPr>
          <a:xfrm>
            <a:off x="533400" y="1905000"/>
            <a:ext cx="8001000" cy="4267200"/>
          </a:xfrm>
        </p:spPr>
        <p:txBody>
          <a:bodyPr/>
          <a:lstStyle/>
          <a:p>
            <a:pPr>
              <a:lnSpc>
                <a:spcPct val="90000"/>
              </a:lnSpc>
            </a:pPr>
            <a:r>
              <a:rPr lang="en-US" altLang="en-US"/>
              <a:t>These and other parallels suggest that Paul is repeating Jesus' teaching here in 1 Thessalonians.</a:t>
            </a:r>
          </a:p>
          <a:p>
            <a:pPr>
              <a:lnSpc>
                <a:spcPct val="90000"/>
              </a:lnSpc>
            </a:pPr>
            <a:r>
              <a:rPr lang="en-US" altLang="en-US"/>
              <a:t>See Paul's remark in 1 Thess 4:15.</a:t>
            </a:r>
          </a:p>
          <a:p>
            <a:pPr>
              <a:lnSpc>
                <a:spcPct val="90000"/>
              </a:lnSpc>
            </a:pPr>
            <a:r>
              <a:rPr lang="en-US" altLang="en-US"/>
              <a:t>See the </a:t>
            </a:r>
            <a:r>
              <a:rPr lang="en-US" altLang="en-US" i="1"/>
              <a:t>JETS</a:t>
            </a:r>
            <a:r>
              <a:rPr lang="en-US" altLang="en-US"/>
              <a:t> article by Henry G. Waterman, vol. 18 (1975), pages 105-113.</a:t>
            </a:r>
          </a:p>
          <a:p>
            <a:pPr>
              <a:lnSpc>
                <a:spcPct val="90000"/>
              </a:lnSpc>
            </a:pPr>
            <a:r>
              <a:rPr lang="en-US" altLang="en-US"/>
              <a:t>If so, then Matthew 24 expressly teaches a post-trib rapture.</a:t>
            </a:r>
          </a:p>
        </p:txBody>
      </p:sp>
    </p:spTree>
    <p:custDataLst>
      <p:tags r:id="rId1"/>
    </p:custDataLst>
  </p:cSld>
  <p:clrMapOvr>
    <a:masterClrMapping/>
  </p:clrMapOvr>
  <p:transition advTm="307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1 Thessalonians 4:15</a:t>
            </a:r>
          </a:p>
        </p:txBody>
      </p:sp>
      <p:sp>
        <p:nvSpPr>
          <p:cNvPr id="46084" name="Text Box 4"/>
          <p:cNvSpPr txBox="1">
            <a:spLocks noChangeArrowheads="1"/>
          </p:cNvSpPr>
          <p:nvPr/>
        </p:nvSpPr>
        <p:spPr bwMode="auto">
          <a:xfrm>
            <a:off x="762000" y="2057400"/>
            <a:ext cx="78486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1The 4:15 (NASU) For this we say to you </a:t>
            </a:r>
            <a:r>
              <a:rPr lang="en-US" altLang="en-US" sz="2800">
                <a:solidFill>
                  <a:schemeClr val="accent2"/>
                </a:solidFill>
              </a:rPr>
              <a:t>by the word of the Lord</a:t>
            </a:r>
            <a:r>
              <a:rPr lang="en-US" altLang="en-US" sz="2800"/>
              <a:t>, that we who are alive and remain until the coming of the Lord, will not precede those who have fallen asleep. 16 For the Lord Himself will descend from heaven with a shout, with the voice of [the] archangel and with the trumpet of God, and the dead in Christ will rise first. </a:t>
            </a:r>
          </a:p>
        </p:txBody>
      </p:sp>
    </p:spTree>
  </p:cSld>
  <p:clrMapOvr>
    <a:masterClrMapping/>
  </p:clrMapOvr>
  <p:transition advTm="44935"/>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Case for a Partial Rapture</a:t>
            </a:r>
          </a:p>
        </p:txBody>
      </p:sp>
      <p:sp>
        <p:nvSpPr>
          <p:cNvPr id="32771" name="Rectangle 3"/>
          <p:cNvSpPr>
            <a:spLocks noGrp="1" noChangeArrowheads="1"/>
          </p:cNvSpPr>
          <p:nvPr>
            <p:ph type="body" idx="1"/>
          </p:nvPr>
        </p:nvSpPr>
        <p:spPr>
          <a:xfrm>
            <a:off x="566738" y="2057400"/>
            <a:ext cx="8001000" cy="3962400"/>
          </a:xfrm>
        </p:spPr>
        <p:txBody>
          <a:bodyPr/>
          <a:lstStyle/>
          <a:p>
            <a:r>
              <a:rPr lang="en-US" altLang="en-US"/>
              <a:t>Mainly directed against Pre-Trib rapture, by citing passages emphasizing the need to be ready.</a:t>
            </a:r>
          </a:p>
          <a:p>
            <a:r>
              <a:rPr lang="en-US" altLang="en-US"/>
              <a:t>If the rapture is after the tribulation, it probably doesn't make much difference whether it is partial or not.</a:t>
            </a:r>
          </a:p>
        </p:txBody>
      </p:sp>
    </p:spTree>
    <p:custDataLst>
      <p:tags r:id="rId1"/>
    </p:custDataLst>
  </p:cSld>
  <p:clrMapOvr>
    <a:masterClrMapping/>
  </p:clrMapOvr>
  <p:transition advTm="175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For Further Reading</a:t>
            </a:r>
          </a:p>
        </p:txBody>
      </p:sp>
      <p:sp>
        <p:nvSpPr>
          <p:cNvPr id="40964" name="Rectangle 4"/>
          <p:cNvSpPr>
            <a:spLocks noGrp="1" noChangeArrowheads="1"/>
          </p:cNvSpPr>
          <p:nvPr>
            <p:ph type="body" sz="half" idx="1"/>
          </p:nvPr>
        </p:nvSpPr>
        <p:spPr/>
        <p:txBody>
          <a:bodyPr/>
          <a:lstStyle/>
          <a:p>
            <a:pPr>
              <a:buFont typeface="Wingdings" pitchFamily="2" charset="2"/>
              <a:buNone/>
            </a:pPr>
            <a:r>
              <a:rPr lang="en-US" altLang="en-US" sz="2600" i="1"/>
              <a:t>Three Views on the Rapture</a:t>
            </a:r>
          </a:p>
          <a:p>
            <a:r>
              <a:rPr lang="en-US" altLang="en-US" sz="2600"/>
              <a:t>Feinberg: Pre-Trib</a:t>
            </a:r>
          </a:p>
          <a:p>
            <a:r>
              <a:rPr lang="en-US" altLang="en-US" sz="2600"/>
              <a:t>Archer: Mid-Trib</a:t>
            </a:r>
          </a:p>
          <a:p>
            <a:r>
              <a:rPr lang="en-US" altLang="en-US" sz="2600"/>
              <a:t>Moo: Post-Trib</a:t>
            </a:r>
          </a:p>
          <a:p>
            <a:r>
              <a:rPr lang="en-US" altLang="en-US" sz="2600"/>
              <a:t>Reiter: History of the Positions</a:t>
            </a:r>
          </a:p>
          <a:p>
            <a:endParaRPr lang="en-US" altLang="en-US" sz="2600"/>
          </a:p>
        </p:txBody>
      </p:sp>
      <p:pic>
        <p:nvPicPr>
          <p:cNvPr id="40966" name="Picture 6" descr="3ViewsRaptur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87950" y="1752600"/>
            <a:ext cx="2833688" cy="426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54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anim calcmode="lin" valueType="num">
                                      <p:cBhvr additive="base">
                                        <p:cTn id="7" dur="500" fill="hold"/>
                                        <p:tgtEl>
                                          <p:spTgt spid="409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4">
                                            <p:txEl>
                                              <p:pRg st="1" end="1"/>
                                            </p:txEl>
                                          </p:spTgt>
                                        </p:tgtEl>
                                        <p:attrNameLst>
                                          <p:attrName>style.visibility</p:attrName>
                                        </p:attrNameLst>
                                      </p:cBhvr>
                                      <p:to>
                                        <p:strVal val="visible"/>
                                      </p:to>
                                    </p:set>
                                    <p:anim calcmode="lin" valueType="num">
                                      <p:cBhvr additive="base">
                                        <p:cTn id="13" dur="500" fill="hold"/>
                                        <p:tgtEl>
                                          <p:spTgt spid="4096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64">
                                            <p:txEl>
                                              <p:pRg st="2" end="2"/>
                                            </p:txEl>
                                          </p:spTgt>
                                        </p:tgtEl>
                                        <p:attrNameLst>
                                          <p:attrName>style.visibility</p:attrName>
                                        </p:attrNameLst>
                                      </p:cBhvr>
                                      <p:to>
                                        <p:strVal val="visible"/>
                                      </p:to>
                                    </p:set>
                                    <p:anim calcmode="lin" valueType="num">
                                      <p:cBhvr additive="base">
                                        <p:cTn id="19" dur="500" fill="hold"/>
                                        <p:tgtEl>
                                          <p:spTgt spid="4096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64">
                                            <p:txEl>
                                              <p:pRg st="3" end="3"/>
                                            </p:txEl>
                                          </p:spTgt>
                                        </p:tgtEl>
                                        <p:attrNameLst>
                                          <p:attrName>style.visibility</p:attrName>
                                        </p:attrNameLst>
                                      </p:cBhvr>
                                      <p:to>
                                        <p:strVal val="visible"/>
                                      </p:to>
                                    </p:set>
                                    <p:anim calcmode="lin" valueType="num">
                                      <p:cBhvr additive="base">
                                        <p:cTn id="25" dur="500" fill="hold"/>
                                        <p:tgtEl>
                                          <p:spTgt spid="4096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6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64">
                                            <p:txEl>
                                              <p:pRg st="4" end="4"/>
                                            </p:txEl>
                                          </p:spTgt>
                                        </p:tgtEl>
                                        <p:attrNameLst>
                                          <p:attrName>style.visibility</p:attrName>
                                        </p:attrNameLst>
                                      </p:cBhvr>
                                      <p:to>
                                        <p:strVal val="visible"/>
                                      </p:to>
                                    </p:set>
                                    <p:anim calcmode="lin" valueType="num">
                                      <p:cBhvr additive="base">
                                        <p:cTn id="31" dur="500" fill="hold"/>
                                        <p:tgtEl>
                                          <p:spTgt spid="4096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6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For Further Reading</a:t>
            </a:r>
          </a:p>
        </p:txBody>
      </p:sp>
      <p:sp>
        <p:nvSpPr>
          <p:cNvPr id="43012" name="Rectangle 4"/>
          <p:cNvSpPr>
            <a:spLocks noGrp="1" noChangeArrowheads="1"/>
          </p:cNvSpPr>
          <p:nvPr>
            <p:ph type="body" sz="half" idx="1"/>
          </p:nvPr>
        </p:nvSpPr>
        <p:spPr>
          <a:xfrm>
            <a:off x="566738" y="1752600"/>
            <a:ext cx="4233862" cy="4267200"/>
          </a:xfrm>
        </p:spPr>
        <p:txBody>
          <a:bodyPr/>
          <a:lstStyle/>
          <a:p>
            <a:pPr>
              <a:buFont typeface="Wingdings" pitchFamily="2" charset="2"/>
              <a:buNone/>
            </a:pPr>
            <a:r>
              <a:rPr lang="en-US" altLang="en-US" sz="2600" i="1"/>
              <a:t>A Post-Trib Alternative to the Pre-Trib Rapture</a:t>
            </a:r>
          </a:p>
          <a:p>
            <a:r>
              <a:rPr lang="en-US" altLang="en-US" sz="2600"/>
              <a:t>Douglas &amp; Virginia Chinn</a:t>
            </a:r>
          </a:p>
        </p:txBody>
      </p:sp>
      <p:pic>
        <p:nvPicPr>
          <p:cNvPr id="43014" name="Picture 6" descr="PTrib"/>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259388" y="1752600"/>
            <a:ext cx="2692400" cy="426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68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 calcmode="lin" valueType="num">
                                      <p:cBhvr additive="base">
                                        <p:cTn id="7" dur="500" fill="hold"/>
                                        <p:tgtEl>
                                          <p:spTgt spid="430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2">
                                            <p:txEl>
                                              <p:pRg st="1" end="1"/>
                                            </p:txEl>
                                          </p:spTgt>
                                        </p:tgtEl>
                                        <p:attrNameLst>
                                          <p:attrName>style.visibility</p:attrName>
                                        </p:attrNameLst>
                                      </p:cBhvr>
                                      <p:to>
                                        <p:strVal val="visible"/>
                                      </p:to>
                                    </p:set>
                                    <p:anim calcmode="lin" valueType="num">
                                      <p:cBhvr additive="base">
                                        <p:cTn id="13" dur="500" fill="hold"/>
                                        <p:tgtEl>
                                          <p:spTgt spid="430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ctrTitle"/>
          </p:nvPr>
        </p:nvSpPr>
        <p:spPr/>
        <p:txBody>
          <a:bodyPr/>
          <a:lstStyle/>
          <a:p>
            <a:r>
              <a:rPr lang="en-US" altLang="en-US" sz="6600"/>
              <a:t>The End</a:t>
            </a:r>
          </a:p>
        </p:txBody>
      </p:sp>
      <p:sp>
        <p:nvSpPr>
          <p:cNvPr id="33797" name="Rectangle 5"/>
          <p:cNvSpPr>
            <a:spLocks noGrp="1" noChangeArrowheads="1"/>
          </p:cNvSpPr>
          <p:nvPr>
            <p:ph type="subTitle" idx="1"/>
          </p:nvPr>
        </p:nvSpPr>
        <p:spPr>
          <a:xfrm>
            <a:off x="1371600" y="4191000"/>
            <a:ext cx="7010400" cy="1600200"/>
          </a:xfrm>
        </p:spPr>
        <p:txBody>
          <a:bodyPr/>
          <a:lstStyle/>
          <a:p>
            <a:r>
              <a:rPr lang="en-US" altLang="en-US"/>
              <a:t>We will find out one day who is right; in the meantime, we need to be ready to face God.</a:t>
            </a:r>
          </a:p>
        </p:txBody>
      </p:sp>
      <p:pic>
        <p:nvPicPr>
          <p:cNvPr id="33798" name="Picture 6" descr="rapture2"/>
          <p:cNvPicPr>
            <a:picLocks noChangeAspect="1" noChangeArrowheads="1"/>
          </p:cNvPicPr>
          <p:nvPr/>
        </p:nvPicPr>
        <p:blipFill>
          <a:blip r:embed="rId3">
            <a:extLst>
              <a:ext uri="{28A0092B-C50C-407E-A947-70E740481C1C}">
                <a14:useLocalDpi xmlns:a14="http://schemas.microsoft.com/office/drawing/2010/main" val="0"/>
              </a:ext>
            </a:extLst>
          </a:blip>
          <a:srcRect r="10001"/>
          <a:stretch>
            <a:fillRect/>
          </a:stretch>
        </p:blipFill>
        <p:spPr bwMode="auto">
          <a:xfrm>
            <a:off x="4343400" y="381000"/>
            <a:ext cx="4343400" cy="3619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64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500" fill="hold"/>
                                        <p:tgtEl>
                                          <p:spTgt spid="33796"/>
                                        </p:tgtEl>
                                        <p:attrNameLst>
                                          <p:attrName>ppt_w</p:attrName>
                                        </p:attrNameLst>
                                      </p:cBhvr>
                                      <p:tavLst>
                                        <p:tav tm="0">
                                          <p:val>
                                            <p:fltVal val="0"/>
                                          </p:val>
                                        </p:tav>
                                        <p:tav tm="100000">
                                          <p:val>
                                            <p:strVal val="#ppt_w"/>
                                          </p:val>
                                        </p:tav>
                                      </p:tavLst>
                                    </p:anim>
                                    <p:anim calcmode="lin" valueType="num">
                                      <p:cBhvr>
                                        <p:cTn id="8" dur="500" fill="hold"/>
                                        <p:tgtEl>
                                          <p:spTgt spid="3379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7">
                                            <p:txEl>
                                              <p:pRg st="0" end="0"/>
                                            </p:txEl>
                                          </p:spTgt>
                                        </p:tgtEl>
                                        <p:attrNameLst>
                                          <p:attrName>style.visibility</p:attrName>
                                        </p:attrNameLst>
                                      </p:cBhvr>
                                      <p:to>
                                        <p:strVal val="visible"/>
                                      </p:to>
                                    </p:set>
                                    <p:anim calcmode="lin" valueType="num">
                                      <p:cBhvr additive="base">
                                        <p:cTn id="13" dur="500" fill="hold"/>
                                        <p:tgtEl>
                                          <p:spTgt spid="3379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3379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z="3400"/>
              <a:t>What are the practical values </a:t>
            </a:r>
            <a:br>
              <a:rPr lang="en-US" altLang="en-US" sz="3400"/>
            </a:br>
            <a:r>
              <a:rPr lang="en-US" altLang="en-US" sz="3400"/>
              <a:t>of the rapture?</a:t>
            </a:r>
          </a:p>
        </p:txBody>
      </p:sp>
      <p:sp>
        <p:nvSpPr>
          <p:cNvPr id="35843" name="Rectangle 3"/>
          <p:cNvSpPr>
            <a:spLocks noGrp="1" noChangeArrowheads="1"/>
          </p:cNvSpPr>
          <p:nvPr>
            <p:ph type="body" idx="1"/>
          </p:nvPr>
        </p:nvSpPr>
        <p:spPr/>
        <p:txBody>
          <a:bodyPr/>
          <a:lstStyle/>
          <a:p>
            <a:r>
              <a:rPr lang="en-US" altLang="en-US"/>
              <a:t>If pre-trib, those Christians who are alive will escape the great tribulation.</a:t>
            </a:r>
          </a:p>
          <a:p>
            <a:r>
              <a:rPr lang="en-US" altLang="en-US"/>
              <a:t>If mid-trib (&amp; some post-trib), they will escape the bowls of wrath.</a:t>
            </a:r>
          </a:p>
          <a:p>
            <a:r>
              <a:rPr lang="en-US" altLang="en-US"/>
              <a:t>God will intervene, and will not let all of his saints die at the hands of Antichrist.</a:t>
            </a:r>
          </a:p>
          <a:p>
            <a:r>
              <a:rPr lang="en-US" altLang="en-US"/>
              <a:t>The story has a good ending!</a:t>
            </a:r>
          </a:p>
        </p:txBody>
      </p:sp>
    </p:spTree>
    <p:custDataLst>
      <p:tags r:id="rId1"/>
    </p:custDataLst>
  </p:cSld>
  <p:clrMapOvr>
    <a:masterClrMapping/>
  </p:clrMapOvr>
  <p:transition advTm="354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The term "rapture"</a:t>
            </a:r>
          </a:p>
        </p:txBody>
      </p:sp>
      <p:sp>
        <p:nvSpPr>
          <p:cNvPr id="7171" name="Rectangle 3"/>
          <p:cNvSpPr>
            <a:spLocks noGrp="1" noChangeArrowheads="1"/>
          </p:cNvSpPr>
          <p:nvPr>
            <p:ph type="body" idx="1"/>
          </p:nvPr>
        </p:nvSpPr>
        <p:spPr>
          <a:xfrm>
            <a:off x="566738" y="2209800"/>
            <a:ext cx="8001000" cy="3810000"/>
          </a:xfrm>
        </p:spPr>
        <p:txBody>
          <a:bodyPr/>
          <a:lstStyle/>
          <a:p>
            <a:r>
              <a:rPr lang="en-US" altLang="en-US"/>
              <a:t>But an older (now archaic) literal meaning, "being carried away physically" (from Latin </a:t>
            </a:r>
            <a:r>
              <a:rPr lang="en-US" altLang="en-US" i="1"/>
              <a:t>rapere</a:t>
            </a:r>
            <a:r>
              <a:rPr lang="en-US" altLang="en-US"/>
              <a:t>)</a:t>
            </a:r>
          </a:p>
          <a:p>
            <a:r>
              <a:rPr lang="en-US" altLang="en-US"/>
              <a:t>In theology, this term is specialized to the snatching away of believers at the Lord’s coming, to be with him.</a:t>
            </a:r>
          </a:p>
        </p:txBody>
      </p:sp>
    </p:spTree>
    <p:custDataLst>
      <p:tags r:id="rId1"/>
    </p:custDataLst>
  </p:cSld>
  <p:clrMapOvr>
    <a:masterClrMapping/>
  </p:clrMapOvr>
  <p:transition advTm="225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The Rapture Debate</a:t>
            </a:r>
          </a:p>
        </p:txBody>
      </p:sp>
      <p:sp>
        <p:nvSpPr>
          <p:cNvPr id="8195" name="Rectangle 3"/>
          <p:cNvSpPr>
            <a:spLocks noGrp="1" noChangeArrowheads="1"/>
          </p:cNvSpPr>
          <p:nvPr>
            <p:ph type="body" idx="1"/>
          </p:nvPr>
        </p:nvSpPr>
        <p:spPr>
          <a:xfrm>
            <a:off x="566738" y="2133600"/>
            <a:ext cx="8001000" cy="3886200"/>
          </a:xfrm>
        </p:spPr>
        <p:txBody>
          <a:bodyPr/>
          <a:lstStyle/>
          <a:p>
            <a:r>
              <a:rPr lang="en-US" altLang="en-US"/>
              <a:t>Christians disagree on when the rapture will take place relative to the tribulation:</a:t>
            </a:r>
          </a:p>
          <a:p>
            <a:r>
              <a:rPr lang="en-US" altLang="en-US"/>
              <a:t>Will it occur before, during or after the great tribulation?</a:t>
            </a:r>
          </a:p>
          <a:p>
            <a:r>
              <a:rPr lang="en-US" altLang="en-US"/>
              <a:t>Will it involve all or only part of the saints then living on earth?</a:t>
            </a:r>
          </a:p>
        </p:txBody>
      </p:sp>
    </p:spTree>
    <p:custDataLst>
      <p:tags r:id="rId1"/>
    </p:custDataLst>
  </p:cSld>
  <p:clrMapOvr>
    <a:masterClrMapping/>
  </p:clrMapOvr>
  <p:transition advTm="221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The term "tribulation"</a:t>
            </a:r>
          </a:p>
        </p:txBody>
      </p:sp>
      <p:sp>
        <p:nvSpPr>
          <p:cNvPr id="9219" name="Rectangle 3"/>
          <p:cNvSpPr>
            <a:spLocks noGrp="1" noChangeArrowheads="1"/>
          </p:cNvSpPr>
          <p:nvPr>
            <p:ph type="body" idx="1"/>
          </p:nvPr>
        </p:nvSpPr>
        <p:spPr>
          <a:xfrm>
            <a:off x="566738" y="2057400"/>
            <a:ext cx="8001000" cy="3962400"/>
          </a:xfrm>
        </p:spPr>
        <p:txBody>
          <a:bodyPr/>
          <a:lstStyle/>
          <a:p>
            <a:r>
              <a:rPr lang="en-US" altLang="en-US"/>
              <a:t>A general word, defined in the dictionary as "great misery or distress, as from oppression; deep sorrow; something that causes suffering or distress."</a:t>
            </a:r>
          </a:p>
          <a:p>
            <a:r>
              <a:rPr lang="en-US" altLang="en-US"/>
              <a:t>In theology, the word is often used this way, but it also has a narrower, specialized meaning.</a:t>
            </a:r>
          </a:p>
        </p:txBody>
      </p:sp>
    </p:spTree>
    <p:custDataLst>
      <p:tags r:id="rId1"/>
    </p:custDataLst>
  </p:cSld>
  <p:clrMapOvr>
    <a:masterClrMapping/>
  </p:clrMapOvr>
  <p:transition advTm="267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The term "tribulation"</a:t>
            </a:r>
          </a:p>
        </p:txBody>
      </p:sp>
      <p:sp>
        <p:nvSpPr>
          <p:cNvPr id="10243" name="Rectangle 3"/>
          <p:cNvSpPr>
            <a:spLocks noGrp="1" noChangeArrowheads="1"/>
          </p:cNvSpPr>
          <p:nvPr>
            <p:ph type="body" idx="1"/>
          </p:nvPr>
        </p:nvSpPr>
        <p:spPr>
          <a:xfrm>
            <a:off x="566738" y="2209800"/>
            <a:ext cx="8001000" cy="3810000"/>
          </a:xfrm>
        </p:spPr>
        <p:txBody>
          <a:bodyPr/>
          <a:lstStyle/>
          <a:p>
            <a:r>
              <a:rPr lang="en-US" altLang="en-US"/>
              <a:t>This narrower, specialized meaning is applied to the worst time of disaster that will occur on earth… </a:t>
            </a:r>
          </a:p>
          <a:p>
            <a:pPr lvl="1"/>
            <a:r>
              <a:rPr lang="en-US" altLang="en-US"/>
              <a:t>usually called "the great tribulation," </a:t>
            </a:r>
          </a:p>
          <a:p>
            <a:pPr lvl="1"/>
            <a:r>
              <a:rPr lang="en-US" altLang="en-US"/>
              <a:t>sometimes (from Jeremiah 30:7) the "time of Jacob's trouble."</a:t>
            </a:r>
          </a:p>
        </p:txBody>
      </p:sp>
    </p:spTree>
    <p:custDataLst>
      <p:tags r:id="rId1"/>
    </p:custDataLst>
  </p:cSld>
  <p:clrMapOvr>
    <a:masterClrMapping/>
  </p:clrMapOvr>
  <p:transition advTm="173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The Great Tribulation</a:t>
            </a:r>
          </a:p>
        </p:txBody>
      </p:sp>
      <p:sp>
        <p:nvSpPr>
          <p:cNvPr id="36868" name="Text Box 4"/>
          <p:cNvSpPr txBox="1">
            <a:spLocks noChangeArrowheads="1"/>
          </p:cNvSpPr>
          <p:nvPr/>
        </p:nvSpPr>
        <p:spPr bwMode="auto">
          <a:xfrm>
            <a:off x="838200" y="1981200"/>
            <a:ext cx="77724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Matthew 24:20 (NASU) But pray that your flight will not be in the winter, or on a Sabbath. 21 For then there will be a </a:t>
            </a:r>
            <a:r>
              <a:rPr lang="en-US" altLang="en-US" sz="2800">
                <a:solidFill>
                  <a:schemeClr val="accent2"/>
                </a:solidFill>
              </a:rPr>
              <a:t>great tribulation</a:t>
            </a:r>
            <a:r>
              <a:rPr lang="en-US" altLang="en-US" sz="2800"/>
              <a:t>, such as has not occurred since the beginning of the world until now, nor ever will. 22 Unless those days had been cut short, no life would have been saved; but for the sake of the elect those days will be cut short. </a:t>
            </a:r>
          </a:p>
        </p:txBody>
      </p:sp>
    </p:spTree>
    <p:custDataLst>
      <p:tags r:id="rId1"/>
    </p:custDataLst>
  </p:cSld>
  <p:clrMapOvr>
    <a:masterClrMapping/>
  </p:clrMapOvr>
  <p:transition advTm="350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Effect transition="in" filter="checkerboard(across)">
                                      <p:cBhvr>
                                        <p:cTn id="7" dur="500"/>
                                        <p:tgtEl>
                                          <p:spTgt spid="368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The Time of Jacob's Trouble</a:t>
            </a:r>
          </a:p>
        </p:txBody>
      </p:sp>
      <p:sp>
        <p:nvSpPr>
          <p:cNvPr id="38916" name="Text Box 4"/>
          <p:cNvSpPr txBox="1">
            <a:spLocks noChangeArrowheads="1"/>
          </p:cNvSpPr>
          <p:nvPr/>
        </p:nvSpPr>
        <p:spPr bwMode="auto">
          <a:xfrm>
            <a:off x="762000" y="2286000"/>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38917" name="Text Box 5"/>
          <p:cNvSpPr txBox="1">
            <a:spLocks noChangeArrowheads="1"/>
          </p:cNvSpPr>
          <p:nvPr/>
        </p:nvSpPr>
        <p:spPr bwMode="auto">
          <a:xfrm>
            <a:off x="838200" y="2286000"/>
            <a:ext cx="75438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Jeremiah 30:7 (NIV) </a:t>
            </a:r>
          </a:p>
          <a:p>
            <a:r>
              <a:rPr lang="en-US" altLang="en-US" sz="2800"/>
              <a:t>How awful that day will be! </a:t>
            </a:r>
          </a:p>
          <a:p>
            <a:r>
              <a:rPr lang="en-US" altLang="en-US" sz="2800"/>
              <a:t>None will be like it. </a:t>
            </a:r>
          </a:p>
          <a:p>
            <a:r>
              <a:rPr lang="en-US" altLang="en-US" sz="2800"/>
              <a:t>It will be a time of trouble for Jacob, </a:t>
            </a:r>
          </a:p>
          <a:p>
            <a:r>
              <a:rPr lang="en-US" altLang="en-US" sz="2800"/>
              <a:t>but he will be saved out of it. </a:t>
            </a:r>
          </a:p>
        </p:txBody>
      </p:sp>
    </p:spTree>
    <p:custDataLst>
      <p:tags r:id="rId1"/>
    </p:custDataLst>
  </p:cSld>
  <p:clrMapOvr>
    <a:masterClrMapping/>
  </p:clrMapOvr>
  <p:transition advTm="193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checkerboard(across)">
                                      <p:cBhvr>
                                        <p:cTn id="7"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The Various Views</a:t>
            </a:r>
          </a:p>
        </p:txBody>
      </p:sp>
      <p:sp>
        <p:nvSpPr>
          <p:cNvPr id="11267" name="Rectangle 3"/>
          <p:cNvSpPr>
            <a:spLocks noGrp="1" noChangeArrowheads="1"/>
          </p:cNvSpPr>
          <p:nvPr>
            <p:ph type="body" idx="1"/>
          </p:nvPr>
        </p:nvSpPr>
        <p:spPr>
          <a:xfrm>
            <a:off x="566738" y="1905000"/>
            <a:ext cx="8001000" cy="4114800"/>
          </a:xfrm>
        </p:spPr>
        <p:txBody>
          <a:bodyPr/>
          <a:lstStyle/>
          <a:p>
            <a:r>
              <a:rPr lang="en-US" altLang="en-US" sz="2600"/>
              <a:t>Pre-Trib Rapture – the rapture occurs (shortly) before the great tribulation</a:t>
            </a:r>
          </a:p>
          <a:p>
            <a:r>
              <a:rPr lang="en-US" altLang="en-US" sz="2600"/>
              <a:t>Mid-Trib Rapture – occurs during the great tribulation</a:t>
            </a:r>
          </a:p>
          <a:p>
            <a:r>
              <a:rPr lang="en-US" altLang="en-US" sz="2600"/>
              <a:t>Post-Trib Rapture – occurs (just) after the great tribulation</a:t>
            </a:r>
          </a:p>
          <a:p>
            <a:r>
              <a:rPr lang="en-US" altLang="en-US" sz="2600"/>
              <a:t>Partial Rapture – only certain of the saints will be raptured before the great tribulation; the others will go through it.</a:t>
            </a:r>
          </a:p>
        </p:txBody>
      </p:sp>
    </p:spTree>
    <p:custDataLst>
      <p:tags r:id="rId1"/>
    </p:custDataLst>
  </p:cSld>
  <p:clrMapOvr>
    <a:masterClrMapping/>
  </p:clrMapOvr>
  <p:transition advTm="273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6.6"/>
</p:tagLst>
</file>

<file path=ppt/tags/tag10.xml><?xml version="1.0" encoding="utf-8"?>
<p:tagLst xmlns:a="http://schemas.openxmlformats.org/drawingml/2006/main" xmlns:r="http://schemas.openxmlformats.org/officeDocument/2006/relationships" xmlns:p="http://schemas.openxmlformats.org/presentationml/2006/main">
  <p:tag name="TIMING" val="|0.6|13.1|5.4|8.5"/>
</p:tagLst>
</file>

<file path=ppt/tags/tag11.xml><?xml version="1.0" encoding="utf-8"?>
<p:tagLst xmlns:a="http://schemas.openxmlformats.org/drawingml/2006/main" xmlns:r="http://schemas.openxmlformats.org/officeDocument/2006/relationships" xmlns:p="http://schemas.openxmlformats.org/presentationml/2006/main">
  <p:tag name="TIMING" val="|0.6|13.7"/>
</p:tagLst>
</file>

<file path=ppt/tags/tag12.xml><?xml version="1.0" encoding="utf-8"?>
<p:tagLst xmlns:a="http://schemas.openxmlformats.org/drawingml/2006/main" xmlns:r="http://schemas.openxmlformats.org/officeDocument/2006/relationships" xmlns:p="http://schemas.openxmlformats.org/presentationml/2006/main">
  <p:tag name="TIMING" val="|0.4"/>
</p:tagLst>
</file>

<file path=ppt/tags/tag13.xml><?xml version="1.0" encoding="utf-8"?>
<p:tagLst xmlns:a="http://schemas.openxmlformats.org/drawingml/2006/main" xmlns:r="http://schemas.openxmlformats.org/officeDocument/2006/relationships" xmlns:p="http://schemas.openxmlformats.org/presentationml/2006/main">
  <p:tag name="TIMING" val="|4.4|5.6|10.3"/>
</p:tagLst>
</file>

<file path=ppt/tags/tag14.xml><?xml version="1.0" encoding="utf-8"?>
<p:tagLst xmlns:a="http://schemas.openxmlformats.org/drawingml/2006/main" xmlns:r="http://schemas.openxmlformats.org/officeDocument/2006/relationships" xmlns:p="http://schemas.openxmlformats.org/presentationml/2006/main">
  <p:tag name="TIMING" val="|0.6|14.3"/>
</p:tagLst>
</file>

<file path=ppt/tags/tag15.xml><?xml version="1.0" encoding="utf-8"?>
<p:tagLst xmlns:a="http://schemas.openxmlformats.org/drawingml/2006/main" xmlns:r="http://schemas.openxmlformats.org/officeDocument/2006/relationships" xmlns:p="http://schemas.openxmlformats.org/presentationml/2006/main">
  <p:tag name="TIMING" val="|0.4|2.3|3.2|5.1|2.3"/>
</p:tagLst>
</file>

<file path=ppt/tags/tag16.xml><?xml version="1.0" encoding="utf-8"?>
<p:tagLst xmlns:a="http://schemas.openxmlformats.org/drawingml/2006/main" xmlns:r="http://schemas.openxmlformats.org/officeDocument/2006/relationships" xmlns:p="http://schemas.openxmlformats.org/presentationml/2006/main">
  <p:tag name="TIMING" val="|0.4"/>
</p:tagLst>
</file>

<file path=ppt/tags/tag17.xml><?xml version="1.0" encoding="utf-8"?>
<p:tagLst xmlns:a="http://schemas.openxmlformats.org/drawingml/2006/main" xmlns:r="http://schemas.openxmlformats.org/officeDocument/2006/relationships" xmlns:p="http://schemas.openxmlformats.org/presentationml/2006/main">
  <p:tag name="TIMING" val="|0.5"/>
</p:tagLst>
</file>

<file path=ppt/tags/tag18.xml><?xml version="1.0" encoding="utf-8"?>
<p:tagLst xmlns:a="http://schemas.openxmlformats.org/drawingml/2006/main" xmlns:r="http://schemas.openxmlformats.org/officeDocument/2006/relationships" xmlns:p="http://schemas.openxmlformats.org/presentationml/2006/main">
  <p:tag name="TIMING" val="|1.1|6.8|3.3|3.8|14.6|3.2|1.4|3.3|2.7"/>
</p:tagLst>
</file>

<file path=ppt/tags/tag19.xml><?xml version="1.0" encoding="utf-8"?>
<p:tagLst xmlns:a="http://schemas.openxmlformats.org/drawingml/2006/main" xmlns:r="http://schemas.openxmlformats.org/officeDocument/2006/relationships" xmlns:p="http://schemas.openxmlformats.org/presentationml/2006/main">
  <p:tag name="TIMING" val="|0.6|12"/>
</p:tagLst>
</file>

<file path=ppt/tags/tag2.xml><?xml version="1.0" encoding="utf-8"?>
<p:tagLst xmlns:a="http://schemas.openxmlformats.org/drawingml/2006/main" xmlns:r="http://schemas.openxmlformats.org/officeDocument/2006/relationships" xmlns:p="http://schemas.openxmlformats.org/presentationml/2006/main">
  <p:tag name="TIMING" val="|1.1|5.4|6.3"/>
</p:tagLst>
</file>

<file path=ppt/tags/tag20.xml><?xml version="1.0" encoding="utf-8"?>
<p:tagLst xmlns:a="http://schemas.openxmlformats.org/drawingml/2006/main" xmlns:r="http://schemas.openxmlformats.org/officeDocument/2006/relationships" xmlns:p="http://schemas.openxmlformats.org/presentationml/2006/main">
  <p:tag name="TIMING" val="|1.5"/>
</p:tagLst>
</file>

<file path=ppt/tags/tag21.xml><?xml version="1.0" encoding="utf-8"?>
<p:tagLst xmlns:a="http://schemas.openxmlformats.org/drawingml/2006/main" xmlns:r="http://schemas.openxmlformats.org/officeDocument/2006/relationships" xmlns:p="http://schemas.openxmlformats.org/presentationml/2006/main">
  <p:tag name="TIMING" val="|1.4|11.8"/>
</p:tagLst>
</file>

<file path=ppt/tags/tag22.xml><?xml version="1.0" encoding="utf-8"?>
<p:tagLst xmlns:a="http://schemas.openxmlformats.org/drawingml/2006/main" xmlns:r="http://schemas.openxmlformats.org/officeDocument/2006/relationships" xmlns:p="http://schemas.openxmlformats.org/presentationml/2006/main">
  <p:tag name="TIMING" val="|3.7|12.8|12.8|5.4|4.3|5.9|6.1|5.8"/>
</p:tagLst>
</file>

<file path=ppt/tags/tag23.xml><?xml version="1.0" encoding="utf-8"?>
<p:tagLst xmlns:a="http://schemas.openxmlformats.org/drawingml/2006/main" xmlns:r="http://schemas.openxmlformats.org/officeDocument/2006/relationships" xmlns:p="http://schemas.openxmlformats.org/presentationml/2006/main">
  <p:tag name="TIMING" val="|0.2|7.7|4.8|10.9"/>
</p:tagLst>
</file>

<file path=ppt/tags/tag24.xml><?xml version="1.0" encoding="utf-8"?>
<p:tagLst xmlns:a="http://schemas.openxmlformats.org/drawingml/2006/main" xmlns:r="http://schemas.openxmlformats.org/officeDocument/2006/relationships" xmlns:p="http://schemas.openxmlformats.org/presentationml/2006/main">
  <p:tag name="TIMING" val="|1.6|7.5"/>
</p:tagLst>
</file>

<file path=ppt/tags/tag25.xml><?xml version="1.0" encoding="utf-8"?>
<p:tagLst xmlns:a="http://schemas.openxmlformats.org/drawingml/2006/main" xmlns:r="http://schemas.openxmlformats.org/officeDocument/2006/relationships" xmlns:p="http://schemas.openxmlformats.org/presentationml/2006/main">
  <p:tag name="TIMING" val="|3.6|3|2|1.4|1.5"/>
</p:tagLst>
</file>

<file path=ppt/tags/tag26.xml><?xml version="1.0" encoding="utf-8"?>
<p:tagLst xmlns:a="http://schemas.openxmlformats.org/drawingml/2006/main" xmlns:r="http://schemas.openxmlformats.org/officeDocument/2006/relationships" xmlns:p="http://schemas.openxmlformats.org/presentationml/2006/main">
  <p:tag name="TIMING" val="|0.5|2.2"/>
</p:tagLst>
</file>

<file path=ppt/tags/tag27.xml><?xml version="1.0" encoding="utf-8"?>
<p:tagLst xmlns:a="http://schemas.openxmlformats.org/drawingml/2006/main" xmlns:r="http://schemas.openxmlformats.org/officeDocument/2006/relationships" xmlns:p="http://schemas.openxmlformats.org/presentationml/2006/main">
  <p:tag name="TIMING" val="|1.4|3"/>
</p:tagLst>
</file>

<file path=ppt/tags/tag28.xml><?xml version="1.0" encoding="utf-8"?>
<p:tagLst xmlns:a="http://schemas.openxmlformats.org/drawingml/2006/main" xmlns:r="http://schemas.openxmlformats.org/officeDocument/2006/relationships" xmlns:p="http://schemas.openxmlformats.org/presentationml/2006/main">
  <p:tag name="TIMING" val="|2.1|7.9|7.4|11.2"/>
</p:tagLst>
</file>

<file path=ppt/tags/tag3.xml><?xml version="1.0" encoding="utf-8"?>
<p:tagLst xmlns:a="http://schemas.openxmlformats.org/drawingml/2006/main" xmlns:r="http://schemas.openxmlformats.org/officeDocument/2006/relationships" xmlns:p="http://schemas.openxmlformats.org/presentationml/2006/main">
  <p:tag name="TIMING" val="|0.7|12.5"/>
</p:tagLst>
</file>

<file path=ppt/tags/tag4.xml><?xml version="1.0" encoding="utf-8"?>
<p:tagLst xmlns:a="http://schemas.openxmlformats.org/drawingml/2006/main" xmlns:r="http://schemas.openxmlformats.org/officeDocument/2006/relationships" xmlns:p="http://schemas.openxmlformats.org/presentationml/2006/main">
  <p:tag name="TIMING" val="|0.6|9.3|6.3"/>
</p:tagLst>
</file>

<file path=ppt/tags/tag5.xml><?xml version="1.0" encoding="utf-8"?>
<p:tagLst xmlns:a="http://schemas.openxmlformats.org/drawingml/2006/main" xmlns:r="http://schemas.openxmlformats.org/officeDocument/2006/relationships" xmlns:p="http://schemas.openxmlformats.org/presentationml/2006/main">
  <p:tag name="TIMING" val="|0.8|15.7"/>
</p:tagLst>
</file>

<file path=ppt/tags/tag6.xml><?xml version="1.0" encoding="utf-8"?>
<p:tagLst xmlns:a="http://schemas.openxmlformats.org/drawingml/2006/main" xmlns:r="http://schemas.openxmlformats.org/officeDocument/2006/relationships" xmlns:p="http://schemas.openxmlformats.org/presentationml/2006/main">
  <p:tag name="TIMING" val="|0.5|2.9|2.7"/>
</p:tagLst>
</file>

<file path=ppt/tags/tag7.xml><?xml version="1.0" encoding="utf-8"?>
<p:tagLst xmlns:a="http://schemas.openxmlformats.org/drawingml/2006/main" xmlns:r="http://schemas.openxmlformats.org/officeDocument/2006/relationships" xmlns:p="http://schemas.openxmlformats.org/presentationml/2006/main">
  <p:tag name="TIMING" val="|1.1"/>
</p:tagLst>
</file>

<file path=ppt/tags/tag8.xml><?xml version="1.0" encoding="utf-8"?>
<p:tagLst xmlns:a="http://schemas.openxmlformats.org/drawingml/2006/main" xmlns:r="http://schemas.openxmlformats.org/officeDocument/2006/relationships" xmlns:p="http://schemas.openxmlformats.org/presentationml/2006/main">
  <p:tag name="TIMING" val="|0.9"/>
</p:tagLst>
</file>

<file path=ppt/tags/tag9.xml><?xml version="1.0" encoding="utf-8"?>
<p:tagLst xmlns:a="http://schemas.openxmlformats.org/drawingml/2006/main" xmlns:r="http://schemas.openxmlformats.org/officeDocument/2006/relationships" xmlns:p="http://schemas.openxmlformats.org/presentationml/2006/main">
  <p:tag name="TIMING" val="|0.5|6.3|4.9|6.3"/>
</p:tagLst>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Profile</Template>
  <TotalTime>237</TotalTime>
  <Words>1668</Words>
  <Application>Microsoft Office PowerPoint</Application>
  <PresentationFormat>On-screen Show (4:3)</PresentationFormat>
  <Paragraphs>113</Paragraphs>
  <Slides>29</Slides>
  <Notes>0</Notes>
  <HiddenSlides>0</HiddenSlides>
  <MMClips>1</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Profile</vt:lpstr>
      <vt:lpstr>The Rapture</vt:lpstr>
      <vt:lpstr>The term "rapture"</vt:lpstr>
      <vt:lpstr>The term "rapture"</vt:lpstr>
      <vt:lpstr>The Rapture Debate</vt:lpstr>
      <vt:lpstr>The term "tribulation"</vt:lpstr>
      <vt:lpstr>The term "tribulation"</vt:lpstr>
      <vt:lpstr>The Great Tribulation</vt:lpstr>
      <vt:lpstr>The Time of Jacob's Trouble</vt:lpstr>
      <vt:lpstr>The Various Views</vt:lpstr>
      <vt:lpstr>Case for Pre-Trib Rapture</vt:lpstr>
      <vt:lpstr>1 Thessalonians</vt:lpstr>
      <vt:lpstr>Revelation 3:10</vt:lpstr>
      <vt:lpstr>Case for Mid-Trib Rapture</vt:lpstr>
      <vt:lpstr>Case for Post-Trib Rapture</vt:lpstr>
      <vt:lpstr>The Classic Passages</vt:lpstr>
      <vt:lpstr>1 Thessalonians 4:13-18</vt:lpstr>
      <vt:lpstr>1 Corinthians 15:50-54</vt:lpstr>
      <vt:lpstr>Matthew 24:9-28</vt:lpstr>
      <vt:lpstr>The Rapture?</vt:lpstr>
      <vt:lpstr>Matthew 24:29-31</vt:lpstr>
      <vt:lpstr>Note the parallels</vt:lpstr>
      <vt:lpstr>Compare 1 Thess 4-5 &amp; Matt 24</vt:lpstr>
      <vt:lpstr>Conclusions</vt:lpstr>
      <vt:lpstr>1 Thessalonians 4:15</vt:lpstr>
      <vt:lpstr>Case for a Partial Rapture</vt:lpstr>
      <vt:lpstr>For Further Reading</vt:lpstr>
      <vt:lpstr>For Further Reading</vt:lpstr>
      <vt:lpstr>The End</vt:lpstr>
      <vt:lpstr>What are the practical values  of the rapture?</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dc:title>
  <dc:creator>Robert C. Newman</dc:creator>
  <cp:lastModifiedBy>Newman</cp:lastModifiedBy>
  <cp:revision>140</cp:revision>
  <dcterms:created xsi:type="dcterms:W3CDTF">2004-09-14T17:35:23Z</dcterms:created>
  <dcterms:modified xsi:type="dcterms:W3CDTF">2015-07-07T15:03:06Z</dcterms:modified>
</cp:coreProperties>
</file>