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handoutMasterIdLst>
    <p:handoutMasterId r:id="rId87"/>
  </p:handoutMasterIdLst>
  <p:sldIdLst>
    <p:sldId id="256" r:id="rId2"/>
    <p:sldId id="257" r:id="rId3"/>
    <p:sldId id="258" r:id="rId4"/>
    <p:sldId id="259" r:id="rId5"/>
    <p:sldId id="260" r:id="rId6"/>
    <p:sldId id="261" r:id="rId7"/>
    <p:sldId id="262" r:id="rId8"/>
    <p:sldId id="263" r:id="rId9"/>
    <p:sldId id="321" r:id="rId10"/>
    <p:sldId id="264"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1136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1136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1136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FB064CB-BBDC-4C4D-8296-2DE71F259E04}" type="slidenum">
              <a:rPr lang="en-US" altLang="en-US"/>
              <a:pPr/>
              <a:t>‹#›</a:t>
            </a:fld>
            <a:endParaRPr lang="en-US" altLang="en-US"/>
          </a:p>
        </p:txBody>
      </p:sp>
    </p:spTree>
    <p:extLst>
      <p:ext uri="{BB962C8B-B14F-4D97-AF65-F5344CB8AC3E}">
        <p14:creationId xmlns:p14="http://schemas.microsoft.com/office/powerpoint/2010/main" val="35192770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290" name="Group 2"/>
          <p:cNvGrpSpPr>
            <a:grpSpLocks/>
          </p:cNvGrpSpPr>
          <p:nvPr/>
        </p:nvGrpSpPr>
        <p:grpSpPr bwMode="auto">
          <a:xfrm>
            <a:off x="-3222625" y="304800"/>
            <a:ext cx="11909425" cy="4724400"/>
            <a:chOff x="-2030" y="192"/>
            <a:chExt cx="7502" cy="2976"/>
          </a:xfrm>
        </p:grpSpPr>
        <p:sp>
          <p:nvSpPr>
            <p:cNvPr id="1229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1229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grpSp>
      <p:sp>
        <p:nvSpPr>
          <p:cNvPr id="12294" name="Rectangle 6"/>
          <p:cNvSpPr>
            <a:spLocks noGrp="1" noChangeArrowheads="1"/>
          </p:cNvSpPr>
          <p:nvPr>
            <p:ph type="ctrTitle"/>
          </p:nvPr>
        </p:nvSpPr>
        <p:spPr>
          <a:xfrm>
            <a:off x="1443038" y="985838"/>
            <a:ext cx="7239000" cy="1444625"/>
          </a:xfrm>
        </p:spPr>
        <p:txBody>
          <a:bodyPr/>
          <a:lstStyle>
            <a:lvl1pPr>
              <a:defRPr sz="4000"/>
            </a:lvl1pPr>
          </a:lstStyle>
          <a:p>
            <a:pPr lvl="0"/>
            <a:r>
              <a:rPr lang="en-US" altLang="en-US" noProof="0" smtClean="0"/>
              <a:t>Click to edit Master title style</a:t>
            </a:r>
          </a:p>
        </p:txBody>
      </p:sp>
      <p:sp>
        <p:nvSpPr>
          <p:cNvPr id="1229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12296" name="Rectangle 8"/>
          <p:cNvSpPr>
            <a:spLocks noGrp="1" noChangeArrowheads="1"/>
          </p:cNvSpPr>
          <p:nvPr>
            <p:ph type="dt" sz="half" idx="2"/>
          </p:nvPr>
        </p:nvSpPr>
        <p:spPr/>
        <p:txBody>
          <a:bodyPr/>
          <a:lstStyle>
            <a:lvl1pPr>
              <a:defRPr/>
            </a:lvl1pPr>
          </a:lstStyle>
          <a:p>
            <a:endParaRPr lang="en-US" altLang="en-US"/>
          </a:p>
        </p:txBody>
      </p:sp>
      <p:sp>
        <p:nvSpPr>
          <p:cNvPr id="12297" name="Rectangle 9"/>
          <p:cNvSpPr>
            <a:spLocks noGrp="1" noChangeArrowheads="1"/>
          </p:cNvSpPr>
          <p:nvPr>
            <p:ph type="ftr" sz="quarter" idx="3"/>
          </p:nvPr>
        </p:nvSpPr>
        <p:spPr/>
        <p:txBody>
          <a:bodyPr/>
          <a:lstStyle>
            <a:lvl1pPr>
              <a:defRPr/>
            </a:lvl1pPr>
          </a:lstStyle>
          <a:p>
            <a:endParaRPr lang="en-US" altLang="en-US"/>
          </a:p>
        </p:txBody>
      </p:sp>
      <p:sp>
        <p:nvSpPr>
          <p:cNvPr id="12298" name="Rectangle 10"/>
          <p:cNvSpPr>
            <a:spLocks noGrp="1" noChangeArrowheads="1"/>
          </p:cNvSpPr>
          <p:nvPr>
            <p:ph type="sldNum" sz="quarter" idx="4"/>
          </p:nvPr>
        </p:nvSpPr>
        <p:spPr/>
        <p:txBody>
          <a:bodyPr/>
          <a:lstStyle>
            <a:lvl1pPr>
              <a:defRPr/>
            </a:lvl1pPr>
          </a:lstStyle>
          <a:p>
            <a:fld id="{0DB9B2F4-5260-4C7D-A1FE-187DC8206C7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487FE4-E002-42EB-8C7D-56AC46DB4446}" type="slidenum">
              <a:rPr lang="en-US" altLang="en-US"/>
              <a:pPr/>
              <a:t>‹#›</a:t>
            </a:fld>
            <a:endParaRPr lang="en-US" altLang="en-US"/>
          </a:p>
        </p:txBody>
      </p:sp>
    </p:spTree>
    <p:extLst>
      <p:ext uri="{BB962C8B-B14F-4D97-AF65-F5344CB8AC3E}">
        <p14:creationId xmlns:p14="http://schemas.microsoft.com/office/powerpoint/2010/main" val="382823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D4A98E-AF9B-4DDD-8BEC-3FF784A04E4E}" type="slidenum">
              <a:rPr lang="en-US" altLang="en-US"/>
              <a:pPr/>
              <a:t>‹#›</a:t>
            </a:fld>
            <a:endParaRPr lang="en-US" altLang="en-US"/>
          </a:p>
        </p:txBody>
      </p:sp>
    </p:spTree>
    <p:extLst>
      <p:ext uri="{BB962C8B-B14F-4D97-AF65-F5344CB8AC3E}">
        <p14:creationId xmlns:p14="http://schemas.microsoft.com/office/powerpoint/2010/main" val="3294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21DA94-8A17-4572-8279-EBC25FBA156E}" type="slidenum">
              <a:rPr lang="en-US" altLang="en-US"/>
              <a:pPr/>
              <a:t>‹#›</a:t>
            </a:fld>
            <a:endParaRPr lang="en-US" altLang="en-US"/>
          </a:p>
        </p:txBody>
      </p:sp>
    </p:spTree>
    <p:extLst>
      <p:ext uri="{BB962C8B-B14F-4D97-AF65-F5344CB8AC3E}">
        <p14:creationId xmlns:p14="http://schemas.microsoft.com/office/powerpoint/2010/main" val="302611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5099A5-A78C-461A-A2E6-9C9F3342B40A}" type="slidenum">
              <a:rPr lang="en-US" altLang="en-US"/>
              <a:pPr/>
              <a:t>‹#›</a:t>
            </a:fld>
            <a:endParaRPr lang="en-US" altLang="en-US"/>
          </a:p>
        </p:txBody>
      </p:sp>
    </p:spTree>
    <p:extLst>
      <p:ext uri="{BB962C8B-B14F-4D97-AF65-F5344CB8AC3E}">
        <p14:creationId xmlns:p14="http://schemas.microsoft.com/office/powerpoint/2010/main" val="194720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E4B19D0-AEBC-4342-B7D2-0FA823E0448E}" type="slidenum">
              <a:rPr lang="en-US" altLang="en-US"/>
              <a:pPr/>
              <a:t>‹#›</a:t>
            </a:fld>
            <a:endParaRPr lang="en-US" altLang="en-US"/>
          </a:p>
        </p:txBody>
      </p:sp>
    </p:spTree>
    <p:extLst>
      <p:ext uri="{BB962C8B-B14F-4D97-AF65-F5344CB8AC3E}">
        <p14:creationId xmlns:p14="http://schemas.microsoft.com/office/powerpoint/2010/main" val="318208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CD1CD43-351A-476B-BF6C-5FB65CF6A826}" type="slidenum">
              <a:rPr lang="en-US" altLang="en-US"/>
              <a:pPr/>
              <a:t>‹#›</a:t>
            </a:fld>
            <a:endParaRPr lang="en-US" altLang="en-US"/>
          </a:p>
        </p:txBody>
      </p:sp>
    </p:spTree>
    <p:extLst>
      <p:ext uri="{BB962C8B-B14F-4D97-AF65-F5344CB8AC3E}">
        <p14:creationId xmlns:p14="http://schemas.microsoft.com/office/powerpoint/2010/main" val="110268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FE3A308-129E-414F-A087-A64B2E36FE1E}" type="slidenum">
              <a:rPr lang="en-US" altLang="en-US"/>
              <a:pPr/>
              <a:t>‹#›</a:t>
            </a:fld>
            <a:endParaRPr lang="en-US" altLang="en-US"/>
          </a:p>
        </p:txBody>
      </p:sp>
    </p:spTree>
    <p:extLst>
      <p:ext uri="{BB962C8B-B14F-4D97-AF65-F5344CB8AC3E}">
        <p14:creationId xmlns:p14="http://schemas.microsoft.com/office/powerpoint/2010/main" val="39963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F1B944E-A844-4581-BC88-E8A35D888169}" type="slidenum">
              <a:rPr lang="en-US" altLang="en-US"/>
              <a:pPr/>
              <a:t>‹#›</a:t>
            </a:fld>
            <a:endParaRPr lang="en-US" altLang="en-US"/>
          </a:p>
        </p:txBody>
      </p:sp>
    </p:spTree>
    <p:extLst>
      <p:ext uri="{BB962C8B-B14F-4D97-AF65-F5344CB8AC3E}">
        <p14:creationId xmlns:p14="http://schemas.microsoft.com/office/powerpoint/2010/main" val="79194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6513A3-28D1-4CF7-B1A1-0E67446E764E}" type="slidenum">
              <a:rPr lang="en-US" altLang="en-US"/>
              <a:pPr/>
              <a:t>‹#›</a:t>
            </a:fld>
            <a:endParaRPr lang="en-US" altLang="en-US"/>
          </a:p>
        </p:txBody>
      </p:sp>
    </p:spTree>
    <p:extLst>
      <p:ext uri="{BB962C8B-B14F-4D97-AF65-F5344CB8AC3E}">
        <p14:creationId xmlns:p14="http://schemas.microsoft.com/office/powerpoint/2010/main" val="103059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63A428D-8227-4754-8148-8A44F6515F41}" type="slidenum">
              <a:rPr lang="en-US" altLang="en-US"/>
              <a:pPr/>
              <a:t>‹#›</a:t>
            </a:fld>
            <a:endParaRPr lang="en-US" altLang="en-US"/>
          </a:p>
        </p:txBody>
      </p:sp>
    </p:spTree>
    <p:extLst>
      <p:ext uri="{BB962C8B-B14F-4D97-AF65-F5344CB8AC3E}">
        <p14:creationId xmlns:p14="http://schemas.microsoft.com/office/powerpoint/2010/main" val="189615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3238500" y="0"/>
            <a:ext cx="11925300" cy="3810000"/>
            <a:chOff x="-2040" y="0"/>
            <a:chExt cx="7512" cy="2400"/>
          </a:xfrm>
        </p:grpSpPr>
        <p:sp>
          <p:nvSpPr>
            <p:cNvPr id="1126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1126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
          <p:nvSpPr>
            <p:cNvPr id="1126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7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127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7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127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1127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13B7D63-BBB1-42F4-B5F4-921EE37F25D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The Psalms in the </a:t>
            </a:r>
            <a:br>
              <a:rPr lang="en-US" altLang="en-US"/>
            </a:br>
            <a:r>
              <a:rPr lang="en-US" altLang="en-US"/>
              <a:t>New Testament</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052" name="Picture 4" descr="MCj035205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500" y="2819400"/>
            <a:ext cx="3330575"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 name="PsinN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33400" y="5763883"/>
            <a:ext cx="609600" cy="609600"/>
          </a:xfrm>
          <a:prstGeom prst="rect">
            <a:avLst/>
          </a:prstGeom>
        </p:spPr>
      </p:pic>
    </p:spTree>
    <p:custDataLst>
      <p:tags r:id="rId1"/>
    </p:custDataLst>
  </p:cSld>
  <p:clrMapOvr>
    <a:masterClrMapping/>
  </p:clrMapOvr>
  <p:transition advTm="1884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2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Fulfillment</a:t>
            </a:r>
          </a:p>
        </p:txBody>
      </p:sp>
      <p:sp>
        <p:nvSpPr>
          <p:cNvPr id="21507" name="Rectangle 3"/>
          <p:cNvSpPr>
            <a:spLocks noGrp="1" noChangeArrowheads="1"/>
          </p:cNvSpPr>
          <p:nvPr>
            <p:ph type="body" idx="1"/>
          </p:nvPr>
        </p:nvSpPr>
        <p:spPr/>
        <p:txBody>
          <a:bodyPr/>
          <a:lstStyle/>
          <a:p>
            <a:r>
              <a:rPr lang="en-US" altLang="en-US"/>
              <a:t>Fulfilled – by time NT writer uses the passage</a:t>
            </a:r>
          </a:p>
          <a:p>
            <a:r>
              <a:rPr lang="en-US" altLang="en-US"/>
              <a:t>Generic – predicting a class of future events</a:t>
            </a:r>
          </a:p>
          <a:p>
            <a:r>
              <a:rPr lang="en-US" altLang="en-US"/>
              <a:t>Interpretive – additional revelation is given re/ fulfillment</a:t>
            </a:r>
          </a:p>
          <a:p>
            <a:r>
              <a:rPr lang="en-US" altLang="en-US"/>
              <a:t>Future – still to be fulfilled when NT writer or speaker uses passage</a:t>
            </a:r>
          </a:p>
        </p:txBody>
      </p:sp>
    </p:spTree>
    <p:custDataLst>
      <p:tags r:id="rId1"/>
    </p:custDataLst>
  </p:cSld>
  <p:clrMapOvr>
    <a:masterClrMapping/>
  </p:clrMapOvr>
  <p:transition advTm="462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p:txBody>
          <a:bodyPr/>
          <a:lstStyle/>
          <a:p>
            <a:r>
              <a:rPr lang="en-US" altLang="en-US"/>
              <a:t>Fulfilled Prophecy</a:t>
            </a:r>
          </a:p>
        </p:txBody>
      </p:sp>
      <p:sp>
        <p:nvSpPr>
          <p:cNvPr id="23557" name="Rectangle 5"/>
          <p:cNvSpPr>
            <a:spLocks noGrp="1" noChangeArrowheads="1"/>
          </p:cNvSpPr>
          <p:nvPr>
            <p:ph type="subTitle" idx="1"/>
          </p:nvPr>
        </p:nvSpPr>
        <p:spPr/>
        <p:txBody>
          <a:bodyPr/>
          <a:lstStyle/>
          <a:p>
            <a:r>
              <a:rPr lang="en-US" altLang="en-US"/>
              <a:t>Psalm has been fulfilled by time NT writer uses passage</a:t>
            </a:r>
          </a:p>
        </p:txBody>
      </p:sp>
    </p:spTree>
    <p:custDataLst>
      <p:tags r:id="rId1"/>
    </p:custDataLst>
  </p:cSld>
  <p:clrMapOvr>
    <a:masterClrMapping/>
  </p:clrMapOvr>
  <p:transition advTm="74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557">
                                            <p:txEl>
                                              <p:pRg st="0" end="0"/>
                                            </p:txEl>
                                          </p:spTgt>
                                        </p:tgtEl>
                                        <p:attrNameLst>
                                          <p:attrName>style.visibility</p:attrName>
                                        </p:attrNameLst>
                                      </p:cBhvr>
                                      <p:to>
                                        <p:strVal val="visible"/>
                                      </p:to>
                                    </p:set>
                                    <p:animEffect transition="in" filter="checkerboard(across)">
                                      <p:cBhvr>
                                        <p:cTn id="13" dur="500"/>
                                        <p:tgtEl>
                                          <p:spTgt spid="235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Psalm 16:8-11 in Acts 2</a:t>
            </a:r>
          </a:p>
        </p:txBody>
      </p:sp>
      <p:sp>
        <p:nvSpPr>
          <p:cNvPr id="22531" name="Rectangle 3"/>
          <p:cNvSpPr>
            <a:spLocks noGrp="1" noChangeArrowheads="1"/>
          </p:cNvSpPr>
          <p:nvPr>
            <p:ph type="body" idx="1"/>
          </p:nvPr>
        </p:nvSpPr>
        <p:spPr>
          <a:xfrm>
            <a:off x="1370013" y="1827213"/>
            <a:ext cx="7313612" cy="4497387"/>
          </a:xfrm>
        </p:spPr>
        <p:txBody>
          <a:bodyPr/>
          <a:lstStyle/>
          <a:p>
            <a:pPr>
              <a:lnSpc>
                <a:spcPct val="80000"/>
              </a:lnSpc>
            </a:pPr>
            <a:r>
              <a:rPr lang="en-US" altLang="en-US" sz="2500"/>
              <a:t>8 (NIV) I have set the LORD always before me. Because he is at my right hand, I will not be shaken. 9 Therefore my heart is glad and my tongue rejoices; my body also will rest secure, 10 because you will not abandon me to the grave, nor will you let your Holy One see decay. 11 You have made known to me the path of life; you will fill me with joy in your presence, with eternal pleasures at your right hand.</a:t>
            </a:r>
          </a:p>
          <a:p>
            <a:pPr>
              <a:lnSpc>
                <a:spcPct val="80000"/>
              </a:lnSpc>
            </a:pPr>
            <a:r>
              <a:rPr lang="en-US" altLang="en-US" sz="2500"/>
              <a:t>Quoted by Peter at Pentecost (Acts 2:25-31) as fulfilled in the resurrection of Jesus. </a:t>
            </a:r>
          </a:p>
          <a:p>
            <a:pPr>
              <a:lnSpc>
                <a:spcPct val="80000"/>
              </a:lnSpc>
              <a:buFont typeface="Wingdings" pitchFamily="2" charset="2"/>
              <a:buNone/>
            </a:pPr>
            <a:endParaRPr lang="en-US" altLang="en-US" sz="2500"/>
          </a:p>
        </p:txBody>
      </p:sp>
    </p:spTree>
    <p:custDataLst>
      <p:tags r:id="rId1"/>
    </p:custDataLst>
  </p:cSld>
  <p:clrMapOvr>
    <a:masterClrMapping/>
  </p:clrMapOvr>
  <p:transition advTm="472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Psalm 16:10 in Acts 13</a:t>
            </a:r>
          </a:p>
        </p:txBody>
      </p:sp>
      <p:sp>
        <p:nvSpPr>
          <p:cNvPr id="25603" name="Rectangle 3"/>
          <p:cNvSpPr>
            <a:spLocks noGrp="1" noChangeArrowheads="1"/>
          </p:cNvSpPr>
          <p:nvPr>
            <p:ph type="body" idx="1"/>
          </p:nvPr>
        </p:nvSpPr>
        <p:spPr/>
        <p:txBody>
          <a:bodyPr/>
          <a:lstStyle/>
          <a:p>
            <a:r>
              <a:rPr lang="en-US" altLang="en-US"/>
              <a:t>10 (NIV) because you will not abandon me to the grave, nor will you let your Holy One see decay. </a:t>
            </a:r>
          </a:p>
          <a:p>
            <a:r>
              <a:rPr lang="en-US" altLang="en-US"/>
              <a:t>Quoted by Paul also at Pisidian Antioch as fulfilled in the resurrection of Jesus.</a:t>
            </a:r>
          </a:p>
        </p:txBody>
      </p:sp>
    </p:spTree>
    <p:custDataLst>
      <p:tags r:id="rId1"/>
    </p:custDataLst>
  </p:cSld>
  <p:clrMapOvr>
    <a:masterClrMapping/>
  </p:clrMapOvr>
  <p:transition advTm="592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2"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Psalm 22:1 in Matt 27 &amp; Mark 14</a:t>
            </a:r>
          </a:p>
        </p:txBody>
      </p:sp>
      <p:sp>
        <p:nvSpPr>
          <p:cNvPr id="26627" name="Rectangle 3"/>
          <p:cNvSpPr>
            <a:spLocks noGrp="1" noChangeArrowheads="1"/>
          </p:cNvSpPr>
          <p:nvPr>
            <p:ph type="body" idx="1"/>
          </p:nvPr>
        </p:nvSpPr>
        <p:spPr/>
        <p:txBody>
          <a:bodyPr/>
          <a:lstStyle/>
          <a:p>
            <a:r>
              <a:rPr lang="en-US" altLang="en-US"/>
              <a:t>1 (NIV) My God, my God, why have you forsaken me? Why are you so far from saving me, so far from the words of my groaning? </a:t>
            </a:r>
          </a:p>
          <a:p>
            <a:r>
              <a:rPr lang="en-US" altLang="en-US"/>
              <a:t>Jesus' words from the cross, noted as fulfilled by Matthew &amp; Mark.</a:t>
            </a:r>
          </a:p>
        </p:txBody>
      </p:sp>
    </p:spTree>
    <p:custDataLst>
      <p:tags r:id="rId1"/>
    </p:custDataLst>
  </p:cSld>
  <p:clrMapOvr>
    <a:masterClrMapping/>
  </p:clrMapOvr>
  <p:transition advTm="340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Psalm 22:18 in John 19</a:t>
            </a:r>
          </a:p>
        </p:txBody>
      </p:sp>
      <p:sp>
        <p:nvSpPr>
          <p:cNvPr id="27651" name="Rectangle 3"/>
          <p:cNvSpPr>
            <a:spLocks noGrp="1" noChangeArrowheads="1"/>
          </p:cNvSpPr>
          <p:nvPr>
            <p:ph type="body" idx="1"/>
          </p:nvPr>
        </p:nvSpPr>
        <p:spPr/>
        <p:txBody>
          <a:bodyPr/>
          <a:lstStyle/>
          <a:p>
            <a:r>
              <a:rPr lang="en-US" altLang="en-US"/>
              <a:t>18 (NIV) They divide my garments among them and cast lots for my clothing. </a:t>
            </a:r>
          </a:p>
          <a:p>
            <a:r>
              <a:rPr lang="en-US" altLang="en-US"/>
              <a:t>John reports that this was fulfilled during Jesus' crucifixion.</a:t>
            </a:r>
          </a:p>
        </p:txBody>
      </p:sp>
    </p:spTree>
    <p:custDataLst>
      <p:tags r:id="rId1"/>
    </p:custDataLst>
  </p:cSld>
  <p:clrMapOvr>
    <a:masterClrMapping/>
  </p:clrMapOvr>
  <p:transition advTm="151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Psalm 40:6-8 in Hebrews 10</a:t>
            </a:r>
          </a:p>
        </p:txBody>
      </p:sp>
      <p:sp>
        <p:nvSpPr>
          <p:cNvPr id="28675" name="Rectangle 3"/>
          <p:cNvSpPr>
            <a:spLocks noGrp="1" noChangeArrowheads="1"/>
          </p:cNvSpPr>
          <p:nvPr>
            <p:ph type="body" idx="1"/>
          </p:nvPr>
        </p:nvSpPr>
        <p:spPr/>
        <p:txBody>
          <a:bodyPr/>
          <a:lstStyle/>
          <a:p>
            <a:r>
              <a:rPr lang="en-US" altLang="en-US" sz="2500"/>
              <a:t>6 (NIV) Sacrifice and offering you did not desire, but my ears you have pierced; burnt offerings and sin offerings you did not require. 7 Then I said, "Here I am, I have come–it is written about me in the scroll. 8 I desire to do your will, O my God; your law is within my heart." </a:t>
            </a:r>
          </a:p>
          <a:p>
            <a:r>
              <a:rPr lang="en-US" altLang="en-US" sz="2500"/>
              <a:t>Christ is seen as the fulfillment here, the replacement for animal sacrifice.</a:t>
            </a:r>
          </a:p>
        </p:txBody>
      </p:sp>
    </p:spTree>
    <p:custDataLst>
      <p:tags r:id="rId1"/>
    </p:custDataLst>
  </p:cSld>
  <p:clrMapOvr>
    <a:masterClrMapping/>
  </p:clrMapOvr>
  <p:transition advTm="489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Psalm 110:1 in Acts 2</a:t>
            </a:r>
          </a:p>
        </p:txBody>
      </p:sp>
      <p:sp>
        <p:nvSpPr>
          <p:cNvPr id="29699" name="Rectangle 3"/>
          <p:cNvSpPr>
            <a:spLocks noGrp="1" noChangeArrowheads="1"/>
          </p:cNvSpPr>
          <p:nvPr>
            <p:ph type="body" idx="1"/>
          </p:nvPr>
        </p:nvSpPr>
        <p:spPr/>
        <p:txBody>
          <a:bodyPr/>
          <a:lstStyle/>
          <a:p>
            <a:r>
              <a:rPr lang="en-US" altLang="en-US"/>
              <a:t>1 (NIV) The LORD says to my Lord: "Sit at my right hand until I make your enemies a footstool for your feet." </a:t>
            </a:r>
          </a:p>
          <a:p>
            <a:r>
              <a:rPr lang="en-US" altLang="en-US"/>
              <a:t>Peter applies this to Jesus in his sermon in the temple at Pentecost.</a:t>
            </a:r>
          </a:p>
        </p:txBody>
      </p:sp>
    </p:spTree>
    <p:custDataLst>
      <p:tags r:id="rId1"/>
    </p:custDataLst>
  </p:cSld>
  <p:clrMapOvr>
    <a:masterClrMapping/>
  </p:clrMapOvr>
  <p:transition advTm="139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3200"/>
              <a:t>Psalm 118:22-23 in Acts 4, 1 Peter 2</a:t>
            </a:r>
          </a:p>
        </p:txBody>
      </p:sp>
      <p:sp>
        <p:nvSpPr>
          <p:cNvPr id="30723" name="Rectangle 3"/>
          <p:cNvSpPr>
            <a:spLocks noGrp="1" noChangeArrowheads="1"/>
          </p:cNvSpPr>
          <p:nvPr>
            <p:ph type="body" idx="1"/>
          </p:nvPr>
        </p:nvSpPr>
        <p:spPr/>
        <p:txBody>
          <a:bodyPr/>
          <a:lstStyle/>
          <a:p>
            <a:r>
              <a:rPr lang="en-US" altLang="en-US"/>
              <a:t>22 (NIV) The stone the builders rejected has become the capstone; 23 the LORD has done this, and it is marvelous in our eyes. </a:t>
            </a:r>
          </a:p>
          <a:p>
            <a:r>
              <a:rPr lang="en-US" altLang="en-US"/>
              <a:t>Peter applies this to Jesus in regard to his rejection by the Jewish leadership.</a:t>
            </a:r>
          </a:p>
          <a:p>
            <a:pPr>
              <a:buFont typeface="Wingdings" pitchFamily="2" charset="2"/>
              <a:buNone/>
            </a:pPr>
            <a:endParaRPr lang="en-US" altLang="en-US"/>
          </a:p>
        </p:txBody>
      </p:sp>
    </p:spTree>
    <p:custDataLst>
      <p:tags r:id="rId1"/>
    </p:custDataLst>
  </p:cSld>
  <p:clrMapOvr>
    <a:masterClrMapping/>
  </p:clrMapOvr>
  <p:transition advTm="215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2"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3200"/>
              <a:t>Psalm 118:25-26 in Matthew 21, Mark 11, Luke 19 and John 12</a:t>
            </a:r>
          </a:p>
        </p:txBody>
      </p:sp>
      <p:sp>
        <p:nvSpPr>
          <p:cNvPr id="31747" name="Rectangle 3"/>
          <p:cNvSpPr>
            <a:spLocks noGrp="1" noChangeArrowheads="1"/>
          </p:cNvSpPr>
          <p:nvPr>
            <p:ph type="body" idx="1"/>
          </p:nvPr>
        </p:nvSpPr>
        <p:spPr/>
        <p:txBody>
          <a:bodyPr/>
          <a:lstStyle/>
          <a:p>
            <a:r>
              <a:rPr lang="en-US" altLang="en-US"/>
              <a:t>25 (NIV) O LORD, save us; O LORD, grant us success. 26 Blessed is he who comes in the name of the LORD. From the house of the LORD we bless you.</a:t>
            </a:r>
          </a:p>
          <a:p>
            <a:r>
              <a:rPr lang="en-US" altLang="en-US"/>
              <a:t>The shouting of the crowds re/ Jesus at his triumphal entry into Jerusalem.</a:t>
            </a:r>
          </a:p>
        </p:txBody>
      </p:sp>
    </p:spTree>
    <p:custDataLst>
      <p:tags r:id="rId1"/>
    </p:custDataLst>
  </p:cSld>
  <p:clrMapOvr>
    <a:masterClrMapping/>
  </p:clrMapOvr>
  <p:transition advTm="290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12"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Introduction</a:t>
            </a:r>
          </a:p>
        </p:txBody>
      </p:sp>
      <p:sp>
        <p:nvSpPr>
          <p:cNvPr id="13315" name="Rectangle 3"/>
          <p:cNvSpPr>
            <a:spLocks noGrp="1" noChangeArrowheads="1"/>
          </p:cNvSpPr>
          <p:nvPr>
            <p:ph type="body" idx="1"/>
          </p:nvPr>
        </p:nvSpPr>
        <p:spPr/>
        <p:txBody>
          <a:bodyPr/>
          <a:lstStyle/>
          <a:p>
            <a:r>
              <a:rPr lang="en-US" altLang="en-US"/>
              <a:t>The Psalms are the hymn book of the OT people of God, and they were also heavily used in the early Church.</a:t>
            </a:r>
          </a:p>
          <a:p>
            <a:r>
              <a:rPr lang="en-US" altLang="en-US"/>
              <a:t>Here we give a survey of the various OT Psalms used in the NT.</a:t>
            </a:r>
          </a:p>
        </p:txBody>
      </p:sp>
    </p:spTree>
    <p:custDataLst>
      <p:tags r:id="rId1"/>
    </p:custDataLst>
  </p:cSld>
  <p:clrMapOvr>
    <a:masterClrMapping/>
  </p:clrMapOvr>
  <p:transition advTm="13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p:txBody>
          <a:bodyPr/>
          <a:lstStyle/>
          <a:p>
            <a:r>
              <a:rPr lang="en-US" altLang="en-US"/>
              <a:t>Generic Fulfillment</a:t>
            </a:r>
          </a:p>
        </p:txBody>
      </p:sp>
      <p:sp>
        <p:nvSpPr>
          <p:cNvPr id="32773" name="Rectangle 5"/>
          <p:cNvSpPr>
            <a:spLocks noGrp="1" noChangeArrowheads="1"/>
          </p:cNvSpPr>
          <p:nvPr>
            <p:ph type="subTitle" idx="1"/>
          </p:nvPr>
        </p:nvSpPr>
        <p:spPr/>
        <p:txBody>
          <a:bodyPr/>
          <a:lstStyle/>
          <a:p>
            <a:r>
              <a:rPr lang="en-US" altLang="en-US"/>
              <a:t>Psalm is predicting a class of events rather than one single fulfillment</a:t>
            </a:r>
          </a:p>
        </p:txBody>
      </p:sp>
    </p:spTree>
    <p:custDataLst>
      <p:tags r:id="rId1"/>
    </p:custDataLst>
  </p:cSld>
  <p:clrMapOvr>
    <a:masterClrMapping/>
  </p:clrMapOvr>
  <p:transition advTm="152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2773">
                                            <p:txEl>
                                              <p:pRg st="0" end="0"/>
                                            </p:txEl>
                                          </p:spTgt>
                                        </p:tgtEl>
                                        <p:attrNameLst>
                                          <p:attrName>style.visibility</p:attrName>
                                        </p:attrNameLst>
                                      </p:cBhvr>
                                      <p:to>
                                        <p:strVal val="visible"/>
                                      </p:to>
                                    </p:set>
                                    <p:animEffect transition="in" filter="checkerboard(across)">
                                      <p:cBhvr>
                                        <p:cTn id="13"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Psalm 2:1-2 in Acts 4</a:t>
            </a:r>
          </a:p>
        </p:txBody>
      </p:sp>
      <p:sp>
        <p:nvSpPr>
          <p:cNvPr id="34819" name="Rectangle 3"/>
          <p:cNvSpPr>
            <a:spLocks noGrp="1" noChangeArrowheads="1"/>
          </p:cNvSpPr>
          <p:nvPr>
            <p:ph type="body" idx="1"/>
          </p:nvPr>
        </p:nvSpPr>
        <p:spPr/>
        <p:txBody>
          <a:bodyPr/>
          <a:lstStyle/>
          <a:p>
            <a:r>
              <a:rPr lang="en-US" altLang="en-US"/>
              <a:t>1 (NIV) Why do the nations conspire and the peoples plot in vain? 2 The kings of the earth take their stand and the rulers gather together against the LORD and against his Anointed One. </a:t>
            </a:r>
          </a:p>
          <a:p>
            <a:r>
              <a:rPr lang="en-US" altLang="en-US"/>
              <a:t>Applied by believers to the trial and crucifixion of Jesus.</a:t>
            </a:r>
          </a:p>
        </p:txBody>
      </p:sp>
    </p:spTree>
    <p:custDataLst>
      <p:tags r:id="rId1"/>
    </p:custDataLst>
  </p:cSld>
  <p:clrMapOvr>
    <a:masterClrMapping/>
  </p:clrMapOvr>
  <p:transition advTm="474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2"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Psalm 8:2 in Matthew 21</a:t>
            </a:r>
          </a:p>
        </p:txBody>
      </p:sp>
      <p:sp>
        <p:nvSpPr>
          <p:cNvPr id="35843" name="Rectangle 3"/>
          <p:cNvSpPr>
            <a:spLocks noGrp="1" noChangeArrowheads="1"/>
          </p:cNvSpPr>
          <p:nvPr>
            <p:ph type="body" idx="1"/>
          </p:nvPr>
        </p:nvSpPr>
        <p:spPr/>
        <p:txBody>
          <a:bodyPr/>
          <a:lstStyle/>
          <a:p>
            <a:r>
              <a:rPr lang="en-US" altLang="en-US"/>
              <a:t>2 (NIV) From the lips of children and infants you have ordained praise because of your enemies, to silence the foe and the avenger. </a:t>
            </a:r>
          </a:p>
          <a:p>
            <a:r>
              <a:rPr lang="en-US" altLang="en-US"/>
              <a:t>Applied by Jesus to the behavior of the crowds at his triumphal entry.</a:t>
            </a:r>
          </a:p>
          <a:p>
            <a:pPr>
              <a:buFont typeface="Wingdings" pitchFamily="2" charset="2"/>
              <a:buNone/>
            </a:pPr>
            <a:endParaRPr lang="en-US" altLang="en-US"/>
          </a:p>
        </p:txBody>
      </p:sp>
    </p:spTree>
    <p:custDataLst>
      <p:tags r:id="rId1"/>
    </p:custDataLst>
  </p:cSld>
  <p:clrMapOvr>
    <a:masterClrMapping/>
  </p:clrMapOvr>
  <p:transition advTm="398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checkerboard(across)">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Psalm 22:22 in Hebrews 2</a:t>
            </a:r>
          </a:p>
        </p:txBody>
      </p:sp>
      <p:sp>
        <p:nvSpPr>
          <p:cNvPr id="36867" name="Rectangle 3"/>
          <p:cNvSpPr>
            <a:spLocks noGrp="1" noChangeArrowheads="1"/>
          </p:cNvSpPr>
          <p:nvPr>
            <p:ph type="body" idx="1"/>
          </p:nvPr>
        </p:nvSpPr>
        <p:spPr/>
        <p:txBody>
          <a:bodyPr/>
          <a:lstStyle/>
          <a:p>
            <a:r>
              <a:rPr lang="en-US" altLang="en-US"/>
              <a:t>22 (NIV) I will declare your name to my brothers; in the congregation I will praise you. </a:t>
            </a:r>
          </a:p>
          <a:p>
            <a:r>
              <a:rPr lang="en-US" altLang="en-US"/>
              <a:t>Applied to Jesus by author of Hebrews when he notes that Jesus is not ashamed to call believers his brothers.</a:t>
            </a:r>
          </a:p>
        </p:txBody>
      </p:sp>
    </p:spTree>
    <p:custDataLst>
      <p:tags r:id="rId1"/>
    </p:custDataLst>
  </p:cSld>
  <p:clrMapOvr>
    <a:masterClrMapping/>
  </p:clrMapOvr>
  <p:transition advTm="385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Psalm 31:5 in Luke 23</a:t>
            </a:r>
          </a:p>
        </p:txBody>
      </p:sp>
      <p:sp>
        <p:nvSpPr>
          <p:cNvPr id="37891" name="Rectangle 3"/>
          <p:cNvSpPr>
            <a:spLocks noGrp="1" noChangeArrowheads="1"/>
          </p:cNvSpPr>
          <p:nvPr>
            <p:ph type="body" idx="1"/>
          </p:nvPr>
        </p:nvSpPr>
        <p:spPr/>
        <p:txBody>
          <a:bodyPr/>
          <a:lstStyle/>
          <a:p>
            <a:r>
              <a:rPr lang="en-US" altLang="en-US"/>
              <a:t>5 (NIV) Into your hands I commit my spirit; redeem me, O LORD, the God of truth. </a:t>
            </a:r>
          </a:p>
          <a:p>
            <a:r>
              <a:rPr lang="en-US" altLang="en-US"/>
              <a:t>Spoken by Jesus on the cross.</a:t>
            </a:r>
          </a:p>
        </p:txBody>
      </p:sp>
    </p:spTree>
    <p:custDataLst>
      <p:tags r:id="rId1"/>
    </p:custDataLst>
  </p:cSld>
  <p:clrMapOvr>
    <a:masterClrMapping/>
  </p:clrMapOvr>
  <p:transition advTm="174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Psalm 35:19 in John 15</a:t>
            </a:r>
          </a:p>
        </p:txBody>
      </p:sp>
      <p:sp>
        <p:nvSpPr>
          <p:cNvPr id="38915" name="Rectangle 3"/>
          <p:cNvSpPr>
            <a:spLocks noGrp="1" noChangeArrowheads="1"/>
          </p:cNvSpPr>
          <p:nvPr>
            <p:ph type="body" idx="1"/>
          </p:nvPr>
        </p:nvSpPr>
        <p:spPr/>
        <p:txBody>
          <a:bodyPr/>
          <a:lstStyle/>
          <a:p>
            <a:r>
              <a:rPr lang="en-US" altLang="en-US"/>
              <a:t>19 (NIV) Let not those gloat over me who are my enemies without cause; let not those who hate me without reason maliciously wink the eye. </a:t>
            </a:r>
          </a:p>
          <a:p>
            <a:r>
              <a:rPr lang="en-US" altLang="en-US"/>
              <a:t>Jesus applies this to himself.</a:t>
            </a:r>
          </a:p>
          <a:p>
            <a:pPr>
              <a:buFont typeface="Wingdings" pitchFamily="2" charset="2"/>
              <a:buNone/>
            </a:pPr>
            <a:endParaRPr lang="en-US" altLang="en-US"/>
          </a:p>
        </p:txBody>
      </p:sp>
    </p:spTree>
    <p:custDataLst>
      <p:tags r:id="rId1"/>
    </p:custDataLst>
  </p:cSld>
  <p:clrMapOvr>
    <a:masterClrMapping/>
  </p:clrMapOvr>
  <p:transition advTm="253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12"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Psalm 41:9 in John 13</a:t>
            </a:r>
          </a:p>
        </p:txBody>
      </p:sp>
      <p:sp>
        <p:nvSpPr>
          <p:cNvPr id="39939" name="Rectangle 3"/>
          <p:cNvSpPr>
            <a:spLocks noGrp="1" noChangeArrowheads="1"/>
          </p:cNvSpPr>
          <p:nvPr>
            <p:ph type="body" idx="1"/>
          </p:nvPr>
        </p:nvSpPr>
        <p:spPr/>
        <p:txBody>
          <a:bodyPr/>
          <a:lstStyle/>
          <a:p>
            <a:r>
              <a:rPr lang="en-US" altLang="en-US"/>
              <a:t>9 (NIV) Even my close friend, whom I trusted, he who shared my bread, has lifted up his heel against me. </a:t>
            </a:r>
          </a:p>
          <a:p>
            <a:r>
              <a:rPr lang="en-US" altLang="en-US"/>
              <a:t>Jesus applies this to Judas.</a:t>
            </a:r>
          </a:p>
        </p:txBody>
      </p:sp>
    </p:spTree>
    <p:custDataLst>
      <p:tags r:id="rId1"/>
    </p:custDataLst>
  </p:cSld>
  <p:clrMapOvr>
    <a:masterClrMapping/>
  </p:clrMapOvr>
  <p:transition advTm="157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checkerboard(across)">
                                      <p:cBhvr>
                                        <p:cTn id="12"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Psalm 44:22 in Romans 8</a:t>
            </a:r>
          </a:p>
        </p:txBody>
      </p:sp>
      <p:sp>
        <p:nvSpPr>
          <p:cNvPr id="40963" name="Rectangle 3"/>
          <p:cNvSpPr>
            <a:spLocks noGrp="1" noChangeArrowheads="1"/>
          </p:cNvSpPr>
          <p:nvPr>
            <p:ph type="body" idx="1"/>
          </p:nvPr>
        </p:nvSpPr>
        <p:spPr/>
        <p:txBody>
          <a:bodyPr/>
          <a:lstStyle/>
          <a:p>
            <a:r>
              <a:rPr lang="en-US" altLang="en-US"/>
              <a:t>22 (NIV) Yet for your sake we face death all day long; we are considered as sheep to be slaughtered. </a:t>
            </a:r>
          </a:p>
          <a:p>
            <a:r>
              <a:rPr lang="en-US" altLang="en-US"/>
              <a:t>Paul applies this to the persecution of God's people.</a:t>
            </a:r>
          </a:p>
        </p:txBody>
      </p:sp>
    </p:spTree>
    <p:custDataLst>
      <p:tags r:id="rId1"/>
    </p:custDataLst>
  </p:cSld>
  <p:clrMapOvr>
    <a:masterClrMapping/>
  </p:clrMapOvr>
  <p:transition advTm="179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2"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Psalm 69:4 in John 15</a:t>
            </a:r>
          </a:p>
        </p:txBody>
      </p:sp>
      <p:sp>
        <p:nvSpPr>
          <p:cNvPr id="41987" name="Rectangle 3"/>
          <p:cNvSpPr>
            <a:spLocks noGrp="1" noChangeArrowheads="1"/>
          </p:cNvSpPr>
          <p:nvPr>
            <p:ph type="body" idx="1"/>
          </p:nvPr>
        </p:nvSpPr>
        <p:spPr/>
        <p:txBody>
          <a:bodyPr/>
          <a:lstStyle/>
          <a:p>
            <a:r>
              <a:rPr lang="en-US" altLang="en-US"/>
              <a:t>4 (NIV) Those who hate me without reason outnumber the hairs of my head; many are my enemies without cause, those who seek to destroy me. I am forced to restore what I did not steal. </a:t>
            </a:r>
          </a:p>
          <a:p>
            <a:r>
              <a:rPr lang="en-US" altLang="en-US"/>
              <a:t>Jesus applies this to himself.</a:t>
            </a:r>
          </a:p>
        </p:txBody>
      </p:sp>
    </p:spTree>
    <p:custDataLst>
      <p:tags r:id="rId1"/>
    </p:custDataLst>
  </p:cSld>
  <p:clrMapOvr>
    <a:masterClrMapping/>
  </p:clrMapOvr>
  <p:transition advTm="190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checkerboard(across)">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checkerboard(across)">
                                      <p:cBhvr>
                                        <p:cTn id="12"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Psalm 69:6 in John 2</a:t>
            </a:r>
          </a:p>
        </p:txBody>
      </p:sp>
      <p:sp>
        <p:nvSpPr>
          <p:cNvPr id="43011" name="Rectangle 3"/>
          <p:cNvSpPr>
            <a:spLocks noGrp="1" noChangeArrowheads="1"/>
          </p:cNvSpPr>
          <p:nvPr>
            <p:ph type="body" idx="1"/>
          </p:nvPr>
        </p:nvSpPr>
        <p:spPr/>
        <p:txBody>
          <a:bodyPr/>
          <a:lstStyle/>
          <a:p>
            <a:r>
              <a:rPr lang="en-US" altLang="en-US"/>
              <a:t>9 (NIV) for zeal for your house consumes me, and the insults of those who insult you fall on me. </a:t>
            </a:r>
          </a:p>
          <a:p>
            <a:r>
              <a:rPr lang="en-US" altLang="en-US"/>
              <a:t>Disciples apply 1</a:t>
            </a:r>
            <a:r>
              <a:rPr lang="en-US" altLang="en-US" baseline="30000"/>
              <a:t>st</a:t>
            </a:r>
            <a:r>
              <a:rPr lang="en-US" altLang="en-US"/>
              <a:t> half of this verse to Jesus at early cleansing of temple.</a:t>
            </a:r>
          </a:p>
        </p:txBody>
      </p:sp>
    </p:spTree>
    <p:custDataLst>
      <p:tags r:id="rId1"/>
    </p:custDataLst>
  </p:cSld>
  <p:clrMapOvr>
    <a:masterClrMapping/>
  </p:clrMapOvr>
  <p:transition advTm="356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checkerboard(across)">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checkerboard(across)">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Some Statistics</a:t>
            </a:r>
          </a:p>
        </p:txBody>
      </p:sp>
      <p:sp>
        <p:nvSpPr>
          <p:cNvPr id="14339" name="Rectangle 3"/>
          <p:cNvSpPr>
            <a:spLocks noGrp="1" noChangeArrowheads="1"/>
          </p:cNvSpPr>
          <p:nvPr>
            <p:ph type="body" idx="1"/>
          </p:nvPr>
        </p:nvSpPr>
        <p:spPr>
          <a:xfrm>
            <a:off x="1370013" y="1827213"/>
            <a:ext cx="7313612" cy="4573587"/>
          </a:xfrm>
        </p:spPr>
        <p:txBody>
          <a:bodyPr/>
          <a:lstStyle/>
          <a:p>
            <a:pPr>
              <a:lnSpc>
                <a:spcPct val="90000"/>
              </a:lnSpc>
            </a:pPr>
            <a:r>
              <a:rPr lang="en-US" altLang="en-US"/>
              <a:t>The book of Psalms makes up only about 10% of the OT by length.</a:t>
            </a:r>
          </a:p>
          <a:p>
            <a:pPr>
              <a:lnSpc>
                <a:spcPct val="90000"/>
              </a:lnSpc>
            </a:pPr>
            <a:r>
              <a:rPr lang="en-US" altLang="en-US"/>
              <a:t>However, about 25% of the OT quotations in the NT come from the Psalms, more than any other OT book.</a:t>
            </a:r>
          </a:p>
          <a:p>
            <a:pPr>
              <a:lnSpc>
                <a:spcPct val="90000"/>
              </a:lnSpc>
            </a:pPr>
            <a:r>
              <a:rPr lang="en-US" altLang="en-US"/>
              <a:t>According to the UBS Greek NT (3</a:t>
            </a:r>
            <a:r>
              <a:rPr lang="en-US" altLang="en-US" baseline="30000"/>
              <a:t>rd</a:t>
            </a:r>
            <a:r>
              <a:rPr lang="en-US" altLang="en-US"/>
              <a:t> ed.), there are:</a:t>
            </a:r>
          </a:p>
          <a:p>
            <a:pPr lvl="1">
              <a:lnSpc>
                <a:spcPct val="90000"/>
              </a:lnSpc>
            </a:pPr>
            <a:r>
              <a:rPr lang="en-US" altLang="en-US"/>
              <a:t>79 quotations from Psalms in NT</a:t>
            </a:r>
          </a:p>
          <a:p>
            <a:pPr lvl="1">
              <a:lnSpc>
                <a:spcPct val="90000"/>
              </a:lnSpc>
            </a:pPr>
            <a:r>
              <a:rPr lang="en-US" altLang="en-US"/>
              <a:t>335 allusions or verbal parallels</a:t>
            </a:r>
          </a:p>
        </p:txBody>
      </p:sp>
    </p:spTree>
    <p:custDataLst>
      <p:tags r:id="rId1"/>
    </p:custDataLst>
  </p:cSld>
  <p:clrMapOvr>
    <a:masterClrMapping/>
  </p:clrMapOvr>
  <p:transition advTm="306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Psalm 69:6 in Romans 15</a:t>
            </a:r>
          </a:p>
        </p:txBody>
      </p:sp>
      <p:sp>
        <p:nvSpPr>
          <p:cNvPr id="44035" name="Rectangle 3"/>
          <p:cNvSpPr>
            <a:spLocks noGrp="1" noChangeArrowheads="1"/>
          </p:cNvSpPr>
          <p:nvPr>
            <p:ph type="body" idx="1"/>
          </p:nvPr>
        </p:nvSpPr>
        <p:spPr/>
        <p:txBody>
          <a:bodyPr/>
          <a:lstStyle/>
          <a:p>
            <a:r>
              <a:rPr lang="en-US" altLang="en-US"/>
              <a:t>9 (NIV) for zeal for your house consumes me, and the insults of those who insult you fall on me. </a:t>
            </a:r>
          </a:p>
          <a:p>
            <a:r>
              <a:rPr lang="en-US" altLang="en-US"/>
              <a:t>Paul applies 2</a:t>
            </a:r>
            <a:r>
              <a:rPr lang="en-US" altLang="en-US" baseline="30000"/>
              <a:t>nd</a:t>
            </a:r>
            <a:r>
              <a:rPr lang="en-US" altLang="en-US"/>
              <a:t> half of verse to Jesus.</a:t>
            </a:r>
          </a:p>
        </p:txBody>
      </p:sp>
    </p:spTree>
    <p:custDataLst>
      <p:tags r:id="rId1"/>
    </p:custDataLst>
  </p:cSld>
  <p:clrMapOvr>
    <a:masterClrMapping/>
  </p:clrMapOvr>
  <p:transition advTm="296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2"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Psalm 69:22-23 in Romans 11</a:t>
            </a:r>
          </a:p>
        </p:txBody>
      </p:sp>
      <p:sp>
        <p:nvSpPr>
          <p:cNvPr id="45059" name="Rectangle 3"/>
          <p:cNvSpPr>
            <a:spLocks noGrp="1" noChangeArrowheads="1"/>
          </p:cNvSpPr>
          <p:nvPr>
            <p:ph type="body" idx="1"/>
          </p:nvPr>
        </p:nvSpPr>
        <p:spPr/>
        <p:txBody>
          <a:bodyPr/>
          <a:lstStyle/>
          <a:p>
            <a:r>
              <a:rPr lang="en-US" altLang="en-US"/>
              <a:t>22 (NIV) May the table set before them become a snare; may it become retribution and a trap. 23 May their eyes be darkened so they cannot see, and their backs be bent forever. </a:t>
            </a:r>
          </a:p>
          <a:p>
            <a:r>
              <a:rPr lang="en-US" altLang="en-US"/>
              <a:t>Paul applies this to the Jews for rejecting Jesus.</a:t>
            </a:r>
          </a:p>
        </p:txBody>
      </p:sp>
    </p:spTree>
    <p:custDataLst>
      <p:tags r:id="rId1"/>
    </p:custDataLst>
  </p:cSld>
  <p:clrMapOvr>
    <a:masterClrMapping/>
  </p:clrMapOvr>
  <p:transition advTm="356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checkerboard(across)">
                                      <p:cBhvr>
                                        <p:cTn id="12"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Psalm 69:25 in Acts 1</a:t>
            </a:r>
          </a:p>
        </p:txBody>
      </p:sp>
      <p:sp>
        <p:nvSpPr>
          <p:cNvPr id="46083" name="Rectangle 3"/>
          <p:cNvSpPr>
            <a:spLocks noGrp="1" noChangeArrowheads="1"/>
          </p:cNvSpPr>
          <p:nvPr>
            <p:ph type="body" idx="1"/>
          </p:nvPr>
        </p:nvSpPr>
        <p:spPr/>
        <p:txBody>
          <a:bodyPr/>
          <a:lstStyle/>
          <a:p>
            <a:r>
              <a:rPr lang="en-US" altLang="en-US"/>
              <a:t>25 (NIV) May their place be deserted; let there be no one to dwell in their tents. </a:t>
            </a:r>
          </a:p>
          <a:p>
            <a:r>
              <a:rPr lang="en-US" altLang="en-US"/>
              <a:t>Peter applies this to Judas as a consequence of his betraying Jesus.</a:t>
            </a:r>
          </a:p>
        </p:txBody>
      </p:sp>
    </p:spTree>
    <p:custDataLst>
      <p:tags r:id="rId1"/>
    </p:custDataLst>
  </p:cSld>
  <p:clrMapOvr>
    <a:masterClrMapping/>
  </p:clrMapOvr>
  <p:transition advTm="190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checkerboard(across)">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checkerboard(across)">
                                      <p:cBhvr>
                                        <p:cTn id="12"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Psalm 78:2 in Matthew 13</a:t>
            </a:r>
          </a:p>
        </p:txBody>
      </p:sp>
      <p:sp>
        <p:nvSpPr>
          <p:cNvPr id="47107" name="Rectangle 3"/>
          <p:cNvSpPr>
            <a:spLocks noGrp="1" noChangeArrowheads="1"/>
          </p:cNvSpPr>
          <p:nvPr>
            <p:ph type="body" idx="1"/>
          </p:nvPr>
        </p:nvSpPr>
        <p:spPr/>
        <p:txBody>
          <a:bodyPr/>
          <a:lstStyle/>
          <a:p>
            <a:r>
              <a:rPr lang="en-US" altLang="en-US"/>
              <a:t>2 (NIV) I will open my mouth in parables, I will utter hidden things, things from of old…</a:t>
            </a:r>
          </a:p>
          <a:p>
            <a:r>
              <a:rPr lang="en-US" altLang="en-US"/>
              <a:t>Matthew applies this to Jesus speaking in parables.</a:t>
            </a:r>
          </a:p>
        </p:txBody>
      </p:sp>
    </p:spTree>
    <p:custDataLst>
      <p:tags r:id="rId1"/>
    </p:custDataLst>
  </p:cSld>
  <p:clrMapOvr>
    <a:masterClrMapping/>
  </p:clrMapOvr>
  <p:transition advTm="125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checkerboard(across)">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checkerboard(across)">
                                      <p:cBhvr>
                                        <p:cTn id="12"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Psalm 109:8 in Acts 1</a:t>
            </a:r>
          </a:p>
        </p:txBody>
      </p:sp>
      <p:sp>
        <p:nvSpPr>
          <p:cNvPr id="48131" name="Rectangle 3"/>
          <p:cNvSpPr>
            <a:spLocks noGrp="1" noChangeArrowheads="1"/>
          </p:cNvSpPr>
          <p:nvPr>
            <p:ph type="body" idx="1"/>
          </p:nvPr>
        </p:nvSpPr>
        <p:spPr/>
        <p:txBody>
          <a:bodyPr/>
          <a:lstStyle/>
          <a:p>
            <a:r>
              <a:rPr lang="en-US" altLang="en-US"/>
              <a:t>8 (NIV) May his days be few; may another take his place of leadership. </a:t>
            </a:r>
          </a:p>
          <a:p>
            <a:r>
              <a:rPr lang="en-US" altLang="en-US"/>
              <a:t>Peter applies this to Judas as a result of his betraying Jesus, and pointing to need for a replacement as apostle.</a:t>
            </a:r>
          </a:p>
        </p:txBody>
      </p:sp>
    </p:spTree>
    <p:custDataLst>
      <p:tags r:id="rId1"/>
    </p:custDataLst>
  </p:cSld>
  <p:clrMapOvr>
    <a:masterClrMapping/>
  </p:clrMapOvr>
  <p:transition advTm="152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checkerboard(across)">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checkerboard(across)">
                                      <p:cBhvr>
                                        <p:cTn id="12" dur="5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Psalm 112:9 in 2 Corinthians 9</a:t>
            </a:r>
          </a:p>
        </p:txBody>
      </p:sp>
      <p:sp>
        <p:nvSpPr>
          <p:cNvPr id="49155" name="Rectangle 3"/>
          <p:cNvSpPr>
            <a:spLocks noGrp="1" noChangeArrowheads="1"/>
          </p:cNvSpPr>
          <p:nvPr>
            <p:ph type="body" idx="1"/>
          </p:nvPr>
        </p:nvSpPr>
        <p:spPr/>
        <p:txBody>
          <a:bodyPr/>
          <a:lstStyle/>
          <a:p>
            <a:r>
              <a:rPr lang="en-US" altLang="en-US"/>
              <a:t>9 (NIV) He has scattered abroad his gifts to the poor, his righteousness endures forever; his horn will be lifted high in honor. </a:t>
            </a:r>
          </a:p>
          <a:p>
            <a:r>
              <a:rPr lang="en-US" altLang="en-US"/>
              <a:t>Paul notes that God has given gifts to believers in order for them to share with the needy.</a:t>
            </a:r>
          </a:p>
        </p:txBody>
      </p:sp>
    </p:spTree>
    <p:custDataLst>
      <p:tags r:id="rId1"/>
    </p:custDataLst>
  </p:cSld>
  <p:clrMapOvr>
    <a:masterClrMapping/>
  </p:clrMapOvr>
  <p:transition advTm="233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checkerboard(across)">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checkerboard(across)">
                                      <p:cBhvr>
                                        <p:cTn id="12" dur="5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ctrTitle"/>
          </p:nvPr>
        </p:nvSpPr>
        <p:spPr/>
        <p:txBody>
          <a:bodyPr/>
          <a:lstStyle/>
          <a:p>
            <a:r>
              <a:rPr lang="en-US" altLang="en-US"/>
              <a:t>Interpretive Prophecy</a:t>
            </a:r>
          </a:p>
        </p:txBody>
      </p:sp>
      <p:sp>
        <p:nvSpPr>
          <p:cNvPr id="50181" name="Rectangle 5"/>
          <p:cNvSpPr>
            <a:spLocks noGrp="1" noChangeArrowheads="1"/>
          </p:cNvSpPr>
          <p:nvPr>
            <p:ph type="subTitle" idx="1"/>
          </p:nvPr>
        </p:nvSpPr>
        <p:spPr/>
        <p:txBody>
          <a:bodyPr/>
          <a:lstStyle/>
          <a:p>
            <a:r>
              <a:rPr lang="en-US" altLang="en-US"/>
              <a:t>The NT writer uses a Psalm, but gives additional revelation re/ its fulfillment</a:t>
            </a:r>
          </a:p>
        </p:txBody>
      </p:sp>
    </p:spTree>
    <p:custDataLst>
      <p:tags r:id="rId1"/>
    </p:custDataLst>
  </p:cSld>
  <p:clrMapOvr>
    <a:masterClrMapping/>
  </p:clrMapOvr>
  <p:transition advTm="77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500" fill="hold"/>
                                        <p:tgtEl>
                                          <p:spTgt spid="50180"/>
                                        </p:tgtEl>
                                        <p:attrNameLst>
                                          <p:attrName>ppt_w</p:attrName>
                                        </p:attrNameLst>
                                      </p:cBhvr>
                                      <p:tavLst>
                                        <p:tav tm="0">
                                          <p:val>
                                            <p:fltVal val="0"/>
                                          </p:val>
                                        </p:tav>
                                        <p:tav tm="100000">
                                          <p:val>
                                            <p:strVal val="#ppt_w"/>
                                          </p:val>
                                        </p:tav>
                                      </p:tavLst>
                                    </p:anim>
                                    <p:anim calcmode="lin" valueType="num">
                                      <p:cBhvr>
                                        <p:cTn id="8" dur="500" fill="hold"/>
                                        <p:tgtEl>
                                          <p:spTgt spid="501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0181">
                                            <p:txEl>
                                              <p:pRg st="0" end="0"/>
                                            </p:txEl>
                                          </p:spTgt>
                                        </p:tgtEl>
                                        <p:attrNameLst>
                                          <p:attrName>style.visibility</p:attrName>
                                        </p:attrNameLst>
                                      </p:cBhvr>
                                      <p:to>
                                        <p:strVal val="visible"/>
                                      </p:to>
                                    </p:set>
                                    <p:animEffect transition="in" filter="checkerboard(across)">
                                      <p:cBhvr>
                                        <p:cTn id="13" dur="500"/>
                                        <p:tgtEl>
                                          <p:spTgt spid="50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Psalm 2:7 in Acts 13</a:t>
            </a:r>
          </a:p>
        </p:txBody>
      </p:sp>
      <p:sp>
        <p:nvSpPr>
          <p:cNvPr id="52227" name="Rectangle 3"/>
          <p:cNvSpPr>
            <a:spLocks noGrp="1" noChangeArrowheads="1"/>
          </p:cNvSpPr>
          <p:nvPr>
            <p:ph type="body" idx="1"/>
          </p:nvPr>
        </p:nvSpPr>
        <p:spPr/>
        <p:txBody>
          <a:bodyPr/>
          <a:lstStyle/>
          <a:p>
            <a:r>
              <a:rPr lang="en-US" altLang="en-US"/>
              <a:t>7 (NIV) I will proclaim the decree of the LORD: He said to me, "You are my Son; today I have become your Father." </a:t>
            </a:r>
          </a:p>
          <a:p>
            <a:r>
              <a:rPr lang="en-US" altLang="en-US"/>
              <a:t>Paul says that this passage is fulfilled when Jesus is raised from the dead.</a:t>
            </a:r>
          </a:p>
        </p:txBody>
      </p:sp>
    </p:spTree>
    <p:custDataLst>
      <p:tags r:id="rId1"/>
    </p:custDataLst>
  </p:cSld>
  <p:clrMapOvr>
    <a:masterClrMapping/>
  </p:clrMapOvr>
  <p:transition advTm="387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checkerboard(across)">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checkerboard(across)">
                                      <p:cBhvr>
                                        <p:cTn id="12" dur="5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Psalm 2:7 in Hebrews 1</a:t>
            </a:r>
          </a:p>
        </p:txBody>
      </p:sp>
      <p:sp>
        <p:nvSpPr>
          <p:cNvPr id="53251" name="Rectangle 3"/>
          <p:cNvSpPr>
            <a:spLocks noGrp="1" noChangeArrowheads="1"/>
          </p:cNvSpPr>
          <p:nvPr>
            <p:ph type="body" idx="1"/>
          </p:nvPr>
        </p:nvSpPr>
        <p:spPr/>
        <p:txBody>
          <a:bodyPr/>
          <a:lstStyle/>
          <a:p>
            <a:r>
              <a:rPr lang="en-US" altLang="en-US"/>
              <a:t>7 (NIV) I will proclaim the decree of the LORD: He said to me, "You are my Son; today I have become your Father." </a:t>
            </a:r>
          </a:p>
          <a:p>
            <a:r>
              <a:rPr lang="en-US" altLang="en-US"/>
              <a:t>The author of Hebrews says that God spoke this to Jesus, time unspecified.</a:t>
            </a:r>
          </a:p>
        </p:txBody>
      </p:sp>
    </p:spTree>
    <p:custDataLst>
      <p:tags r:id="rId1"/>
    </p:custDataLst>
  </p:cSld>
  <p:clrMapOvr>
    <a:masterClrMapping/>
  </p:clrMapOvr>
  <p:transition advTm="138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checkerboard(across)">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checkerboard(across)">
                                      <p:cBhvr>
                                        <p:cTn id="12" dur="500"/>
                                        <p:tgtEl>
                                          <p:spTgt spid="53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Psalm 2:7 in Hebrews 5</a:t>
            </a:r>
          </a:p>
        </p:txBody>
      </p:sp>
      <p:sp>
        <p:nvSpPr>
          <p:cNvPr id="54275" name="Rectangle 3"/>
          <p:cNvSpPr>
            <a:spLocks noGrp="1" noChangeArrowheads="1"/>
          </p:cNvSpPr>
          <p:nvPr>
            <p:ph type="body" idx="1"/>
          </p:nvPr>
        </p:nvSpPr>
        <p:spPr/>
        <p:txBody>
          <a:bodyPr/>
          <a:lstStyle/>
          <a:p>
            <a:r>
              <a:rPr lang="en-US" altLang="en-US"/>
              <a:t>7 (NIV) I will proclaim the decree of the LORD: He said to me, "You are my Son; today I have become your Father." </a:t>
            </a:r>
          </a:p>
          <a:p>
            <a:r>
              <a:rPr lang="en-US" altLang="en-US"/>
              <a:t>The author of Hebrews says that God spoke this to Jesus in appointing him as high priest.</a:t>
            </a:r>
          </a:p>
        </p:txBody>
      </p:sp>
    </p:spTree>
    <p:custDataLst>
      <p:tags r:id="rId1"/>
    </p:custDataLst>
  </p:cSld>
  <p:clrMapOvr>
    <a:masterClrMapping/>
  </p:clrMapOvr>
  <p:transition advTm="403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2"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More Statistics</a:t>
            </a:r>
          </a:p>
        </p:txBody>
      </p:sp>
      <p:sp>
        <p:nvSpPr>
          <p:cNvPr id="15363" name="Rectangle 3"/>
          <p:cNvSpPr>
            <a:spLocks noGrp="1" noChangeArrowheads="1"/>
          </p:cNvSpPr>
          <p:nvPr>
            <p:ph type="body" idx="1"/>
          </p:nvPr>
        </p:nvSpPr>
        <p:spPr>
          <a:xfrm>
            <a:off x="1370013" y="1827213"/>
            <a:ext cx="7313612" cy="4573587"/>
          </a:xfrm>
        </p:spPr>
        <p:txBody>
          <a:bodyPr/>
          <a:lstStyle/>
          <a:p>
            <a:pPr>
              <a:lnSpc>
                <a:spcPct val="90000"/>
              </a:lnSpc>
            </a:pPr>
            <a:r>
              <a:rPr lang="en-US" altLang="en-US"/>
              <a:t>The NT has quotations from 39 different Psalms:</a:t>
            </a:r>
          </a:p>
          <a:p>
            <a:pPr lvl="1">
              <a:lnSpc>
                <a:spcPct val="90000"/>
              </a:lnSpc>
            </a:pPr>
            <a:r>
              <a:rPr lang="en-US" altLang="en-US"/>
              <a:t>Ps 118 most frequent (12x)</a:t>
            </a:r>
          </a:p>
          <a:p>
            <a:pPr lvl="1">
              <a:lnSpc>
                <a:spcPct val="90000"/>
              </a:lnSpc>
            </a:pPr>
            <a:r>
              <a:rPr lang="en-US" altLang="en-US"/>
              <a:t>Then Ps 110 (11x)</a:t>
            </a:r>
          </a:p>
          <a:p>
            <a:pPr lvl="1">
              <a:lnSpc>
                <a:spcPct val="90000"/>
              </a:lnSpc>
            </a:pPr>
            <a:r>
              <a:rPr lang="en-US" altLang="en-US"/>
              <a:t>Ps 69 (5x)</a:t>
            </a:r>
          </a:p>
          <a:p>
            <a:pPr lvl="1">
              <a:lnSpc>
                <a:spcPct val="90000"/>
              </a:lnSpc>
            </a:pPr>
            <a:r>
              <a:rPr lang="en-US" altLang="en-US"/>
              <a:t>Pss 2, 22, 95 (4x each)</a:t>
            </a:r>
          </a:p>
          <a:p>
            <a:pPr>
              <a:lnSpc>
                <a:spcPct val="90000"/>
              </a:lnSpc>
            </a:pPr>
            <a:r>
              <a:rPr lang="en-US" altLang="en-US"/>
              <a:t>Quotations in 11 NT books:</a:t>
            </a:r>
          </a:p>
          <a:p>
            <a:pPr lvl="1">
              <a:lnSpc>
                <a:spcPct val="90000"/>
              </a:lnSpc>
            </a:pPr>
            <a:r>
              <a:rPr lang="en-US" altLang="en-US"/>
              <a:t>Most in Hebrews (17x)</a:t>
            </a:r>
          </a:p>
          <a:p>
            <a:pPr lvl="1">
              <a:lnSpc>
                <a:spcPct val="90000"/>
              </a:lnSpc>
            </a:pPr>
            <a:r>
              <a:rPr lang="en-US" altLang="en-US"/>
              <a:t>Then Romans (14x)</a:t>
            </a:r>
          </a:p>
          <a:p>
            <a:pPr lvl="1">
              <a:lnSpc>
                <a:spcPct val="90000"/>
              </a:lnSpc>
            </a:pPr>
            <a:r>
              <a:rPr lang="en-US" altLang="en-US"/>
              <a:t>Then Acts (11x)</a:t>
            </a:r>
          </a:p>
        </p:txBody>
      </p:sp>
    </p:spTree>
    <p:custDataLst>
      <p:tags r:id="rId1"/>
    </p:custDataLst>
  </p:cSld>
  <p:clrMapOvr>
    <a:masterClrMapping/>
  </p:clrMapOvr>
  <p:transition advTm="469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363">
                                            <p:txEl>
                                              <p:pRg st="8" end="8"/>
                                            </p:txEl>
                                          </p:spTgt>
                                        </p:tgtEl>
                                        <p:attrNameLst>
                                          <p:attrName>style.visibility</p:attrName>
                                        </p:attrNameLst>
                                      </p:cBhvr>
                                      <p:to>
                                        <p:strVal val="visible"/>
                                      </p:to>
                                    </p:set>
                                    <p:anim calcmode="lin" valueType="num">
                                      <p:cBhvr additive="base">
                                        <p:cTn id="55"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Psalm 132:11 in Acts 2</a:t>
            </a:r>
          </a:p>
        </p:txBody>
      </p:sp>
      <p:sp>
        <p:nvSpPr>
          <p:cNvPr id="55299" name="Rectangle 3"/>
          <p:cNvSpPr>
            <a:spLocks noGrp="1" noChangeArrowheads="1"/>
          </p:cNvSpPr>
          <p:nvPr>
            <p:ph type="body" idx="1"/>
          </p:nvPr>
        </p:nvSpPr>
        <p:spPr/>
        <p:txBody>
          <a:bodyPr/>
          <a:lstStyle/>
          <a:p>
            <a:r>
              <a:rPr lang="en-US" altLang="en-US"/>
              <a:t>11 (NIV) The LORD swore an oath to David, a sure oath that he will not revoke: "One of your own descendants I will place on your throne…"</a:t>
            </a:r>
          </a:p>
          <a:p>
            <a:r>
              <a:rPr lang="en-US" altLang="en-US"/>
              <a:t>Peter says David knew this in predicting the resurrection of the Messiah.</a:t>
            </a:r>
          </a:p>
        </p:txBody>
      </p:sp>
    </p:spTree>
    <p:custDataLst>
      <p:tags r:id="rId1"/>
    </p:custDataLst>
  </p:cSld>
  <p:clrMapOvr>
    <a:masterClrMapping/>
  </p:clrMapOvr>
  <p:transition advTm="211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checkerboard(across)">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checkerboard(across)">
                                      <p:cBhvr>
                                        <p:cTn id="12"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ctrTitle"/>
          </p:nvPr>
        </p:nvSpPr>
        <p:spPr/>
        <p:txBody>
          <a:bodyPr/>
          <a:lstStyle/>
          <a:p>
            <a:r>
              <a:rPr lang="en-US" altLang="en-US"/>
              <a:t>Future Prophecy</a:t>
            </a:r>
          </a:p>
        </p:txBody>
      </p:sp>
      <p:sp>
        <p:nvSpPr>
          <p:cNvPr id="56325" name="Rectangle 5"/>
          <p:cNvSpPr>
            <a:spLocks noGrp="1" noChangeArrowheads="1"/>
          </p:cNvSpPr>
          <p:nvPr>
            <p:ph type="subTitle" idx="1"/>
          </p:nvPr>
        </p:nvSpPr>
        <p:spPr/>
        <p:txBody>
          <a:bodyPr/>
          <a:lstStyle/>
          <a:p>
            <a:r>
              <a:rPr lang="en-US" altLang="en-US"/>
              <a:t>Psalm is still to be fulfilled when the NT writer or speaker is speaking</a:t>
            </a:r>
          </a:p>
        </p:txBody>
      </p:sp>
    </p:spTree>
    <p:custDataLst>
      <p:tags r:id="rId1"/>
    </p:custDataLst>
  </p:cSld>
  <p:clrMapOvr>
    <a:masterClrMapping/>
  </p:clrMapOvr>
  <p:transition advTm="99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p:cTn id="7" dur="500" fill="hold"/>
                                        <p:tgtEl>
                                          <p:spTgt spid="56324"/>
                                        </p:tgtEl>
                                        <p:attrNameLst>
                                          <p:attrName>ppt_w</p:attrName>
                                        </p:attrNameLst>
                                      </p:cBhvr>
                                      <p:tavLst>
                                        <p:tav tm="0">
                                          <p:val>
                                            <p:fltVal val="0"/>
                                          </p:val>
                                        </p:tav>
                                        <p:tav tm="100000">
                                          <p:val>
                                            <p:strVal val="#ppt_w"/>
                                          </p:val>
                                        </p:tav>
                                      </p:tavLst>
                                    </p:anim>
                                    <p:anim calcmode="lin" valueType="num">
                                      <p:cBhvr>
                                        <p:cTn id="8" dur="500" fill="hold"/>
                                        <p:tgtEl>
                                          <p:spTgt spid="563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6325">
                                            <p:txEl>
                                              <p:pRg st="0" end="0"/>
                                            </p:txEl>
                                          </p:spTgt>
                                        </p:tgtEl>
                                        <p:attrNameLst>
                                          <p:attrName>style.visibility</p:attrName>
                                        </p:attrNameLst>
                                      </p:cBhvr>
                                      <p:to>
                                        <p:strVal val="visible"/>
                                      </p:to>
                                    </p:set>
                                    <p:animEffect transition="in" filter="checkerboard(across)">
                                      <p:cBhvr>
                                        <p:cTn id="13" dur="500"/>
                                        <p:tgtEl>
                                          <p:spTgt spid="563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Psalm 8:4-6 in Hebrews 2</a:t>
            </a:r>
          </a:p>
        </p:txBody>
      </p:sp>
      <p:sp>
        <p:nvSpPr>
          <p:cNvPr id="58371" name="Rectangle 3"/>
          <p:cNvSpPr>
            <a:spLocks noGrp="1" noChangeArrowheads="1"/>
          </p:cNvSpPr>
          <p:nvPr>
            <p:ph type="body" idx="1"/>
          </p:nvPr>
        </p:nvSpPr>
        <p:spPr>
          <a:xfrm>
            <a:off x="1370013" y="1827213"/>
            <a:ext cx="7313612" cy="4573587"/>
          </a:xfrm>
        </p:spPr>
        <p:txBody>
          <a:bodyPr/>
          <a:lstStyle/>
          <a:p>
            <a:pPr>
              <a:lnSpc>
                <a:spcPct val="90000"/>
              </a:lnSpc>
            </a:pPr>
            <a:r>
              <a:rPr lang="en-US" altLang="en-US"/>
              <a:t>4 (NIV) …what is man that you are mindful of him, the son of man that you care for him? 5 You made him a little lower than the heavenly beings and crowned him with glory and honor. 6 You made him ruler over the works of your hands; you put everything under his feet.</a:t>
            </a:r>
          </a:p>
          <a:p>
            <a:pPr>
              <a:lnSpc>
                <a:spcPct val="90000"/>
              </a:lnSpc>
            </a:pPr>
            <a:r>
              <a:rPr lang="en-US" altLang="en-US"/>
              <a:t>Author of Hebrews applies this to Jesus as accomplishing this for us. </a:t>
            </a:r>
          </a:p>
        </p:txBody>
      </p:sp>
    </p:spTree>
    <p:custDataLst>
      <p:tags r:id="rId1"/>
    </p:custDataLst>
  </p:cSld>
  <p:clrMapOvr>
    <a:masterClrMapping/>
  </p:clrMapOvr>
  <p:transition advTm="414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checkerboard(across)">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checkerboard(across)">
                                      <p:cBhvr>
                                        <p:cTn id="12"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Psalm 8:6 in 1 Corinthians 15</a:t>
            </a:r>
          </a:p>
        </p:txBody>
      </p:sp>
      <p:sp>
        <p:nvSpPr>
          <p:cNvPr id="59395" name="Rectangle 3"/>
          <p:cNvSpPr>
            <a:spLocks noGrp="1" noChangeArrowheads="1"/>
          </p:cNvSpPr>
          <p:nvPr>
            <p:ph type="body" idx="1"/>
          </p:nvPr>
        </p:nvSpPr>
        <p:spPr/>
        <p:txBody>
          <a:bodyPr/>
          <a:lstStyle/>
          <a:p>
            <a:r>
              <a:rPr lang="en-US" altLang="en-US"/>
              <a:t>6 (NIV) You made him ruler over the works of your hands; you put everything under his feet.</a:t>
            </a:r>
          </a:p>
          <a:p>
            <a:r>
              <a:rPr lang="en-US" altLang="en-US"/>
              <a:t>Paul applies this to Jesus following his 2</a:t>
            </a:r>
            <a:r>
              <a:rPr lang="en-US" altLang="en-US" baseline="30000"/>
              <a:t>nd</a:t>
            </a:r>
            <a:r>
              <a:rPr lang="en-US" altLang="en-US"/>
              <a:t> coming to earth. </a:t>
            </a:r>
          </a:p>
        </p:txBody>
      </p:sp>
    </p:spTree>
    <p:custDataLst>
      <p:tags r:id="rId1"/>
    </p:custDataLst>
  </p:cSld>
  <p:clrMapOvr>
    <a:masterClrMapping/>
  </p:clrMapOvr>
  <p:transition advTm="15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checkerboard(across)">
                                      <p:cBhvr>
                                        <p:cTn id="12"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3200"/>
              <a:t>Psalm 110:1 in Matthew 26, </a:t>
            </a:r>
            <a:br>
              <a:rPr lang="en-US" altLang="en-US" sz="3200"/>
            </a:br>
            <a:r>
              <a:rPr lang="en-US" altLang="en-US" sz="3200"/>
              <a:t>Mark 14 and Luke 22</a:t>
            </a:r>
          </a:p>
        </p:txBody>
      </p:sp>
      <p:sp>
        <p:nvSpPr>
          <p:cNvPr id="60419" name="Rectangle 3"/>
          <p:cNvSpPr>
            <a:spLocks noGrp="1" noChangeArrowheads="1"/>
          </p:cNvSpPr>
          <p:nvPr>
            <p:ph type="body" idx="1"/>
          </p:nvPr>
        </p:nvSpPr>
        <p:spPr/>
        <p:txBody>
          <a:bodyPr/>
          <a:lstStyle/>
          <a:p>
            <a:r>
              <a:rPr lang="en-US" altLang="en-US"/>
              <a:t>1 (NIV) The LORD says to my Lord: "Sit at my right hand until I make your enemies a footstool for your feet." </a:t>
            </a:r>
          </a:p>
          <a:p>
            <a:r>
              <a:rPr lang="en-US" altLang="en-US"/>
              <a:t>Jesus claims at his trial before the Sanhedrin that this will soon apply to him.</a:t>
            </a:r>
          </a:p>
        </p:txBody>
      </p:sp>
    </p:spTree>
    <p:custDataLst>
      <p:tags r:id="rId1"/>
    </p:custDataLst>
  </p:cSld>
  <p:clrMapOvr>
    <a:masterClrMapping/>
  </p:clrMapOvr>
  <p:transition advTm="422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checkerboard(across)">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checkerboard(across)">
                                      <p:cBhvr>
                                        <p:cTn id="12" dur="5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3200"/>
              <a:t>Psalm 118:22-23 in Matthew 21, </a:t>
            </a:r>
            <a:br>
              <a:rPr lang="en-US" altLang="en-US" sz="3200"/>
            </a:br>
            <a:r>
              <a:rPr lang="en-US" altLang="en-US" sz="3200"/>
              <a:t>Mark 12 and Luke 20</a:t>
            </a:r>
          </a:p>
        </p:txBody>
      </p:sp>
      <p:sp>
        <p:nvSpPr>
          <p:cNvPr id="61443" name="Rectangle 3"/>
          <p:cNvSpPr>
            <a:spLocks noGrp="1" noChangeArrowheads="1"/>
          </p:cNvSpPr>
          <p:nvPr>
            <p:ph type="body" idx="1"/>
          </p:nvPr>
        </p:nvSpPr>
        <p:spPr/>
        <p:txBody>
          <a:bodyPr/>
          <a:lstStyle/>
          <a:p>
            <a:r>
              <a:rPr lang="en-US" altLang="en-US"/>
              <a:t>22 (NIV) The stone the builders rejected has become the capstone; 23 the LORD has done this, and it is marvelous in our eyes. </a:t>
            </a:r>
          </a:p>
          <a:p>
            <a:r>
              <a:rPr lang="en-US" altLang="en-US"/>
              <a:t>Jesus applies this to himself at the end of the Parable of the Tenants.</a:t>
            </a:r>
          </a:p>
        </p:txBody>
      </p:sp>
    </p:spTree>
    <p:custDataLst>
      <p:tags r:id="rId1"/>
    </p:custDataLst>
  </p:cSld>
  <p:clrMapOvr>
    <a:masterClrMapping/>
  </p:clrMapOvr>
  <p:transition advTm="600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checkerboard(across)">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checkerboard(across)">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3200"/>
              <a:t>Psalm 118:25-26 in Matthew 23 and Luke 13</a:t>
            </a:r>
          </a:p>
        </p:txBody>
      </p:sp>
      <p:sp>
        <p:nvSpPr>
          <p:cNvPr id="62467" name="Rectangle 3"/>
          <p:cNvSpPr>
            <a:spLocks noGrp="1" noChangeArrowheads="1"/>
          </p:cNvSpPr>
          <p:nvPr>
            <p:ph type="body" idx="1"/>
          </p:nvPr>
        </p:nvSpPr>
        <p:spPr/>
        <p:txBody>
          <a:bodyPr/>
          <a:lstStyle/>
          <a:p>
            <a:pPr>
              <a:lnSpc>
                <a:spcPct val="90000"/>
              </a:lnSpc>
            </a:pPr>
            <a:r>
              <a:rPr lang="en-US" altLang="en-US"/>
              <a:t>25 (NIV) O LORD, save us; O LORD, grant us success. 26 Blessed is he who comes in the name of the LORD. From the house of the LORD we bless you.</a:t>
            </a:r>
          </a:p>
          <a:p>
            <a:pPr>
              <a:lnSpc>
                <a:spcPct val="90000"/>
              </a:lnSpc>
            </a:pPr>
            <a:r>
              <a:rPr lang="en-US" altLang="en-US"/>
              <a:t>Jesus uses this passage in calling upon the Jews to repent, predicting they will not say this until he comes back again.</a:t>
            </a:r>
          </a:p>
        </p:txBody>
      </p:sp>
    </p:spTree>
    <p:custDataLst>
      <p:tags r:id="rId1"/>
    </p:custDataLst>
  </p:cSld>
  <p:clrMapOvr>
    <a:masterClrMapping/>
  </p:clrMapOvr>
  <p:transition advTm="343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checkerboard(across)">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checkerboard(across)">
                                      <p:cBhvr>
                                        <p:cTn id="12" dur="5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p:txBody>
          <a:bodyPr/>
          <a:lstStyle/>
          <a:p>
            <a:r>
              <a:rPr lang="en-US" altLang="en-US"/>
              <a:t>Confirmation</a:t>
            </a:r>
          </a:p>
        </p:txBody>
      </p:sp>
      <p:sp>
        <p:nvSpPr>
          <p:cNvPr id="63493" name="Rectangle 5"/>
          <p:cNvSpPr>
            <a:spLocks noGrp="1" noChangeArrowheads="1"/>
          </p:cNvSpPr>
          <p:nvPr>
            <p:ph type="subTitle" idx="1"/>
          </p:nvPr>
        </p:nvSpPr>
        <p:spPr/>
        <p:txBody>
          <a:bodyPr/>
          <a:lstStyle/>
          <a:p>
            <a:r>
              <a:rPr lang="en-US" altLang="en-US"/>
              <a:t>Psalm is used to validate a theological point</a:t>
            </a:r>
          </a:p>
        </p:txBody>
      </p:sp>
    </p:spTree>
    <p:custDataLst>
      <p:tags r:id="rId1"/>
    </p:custDataLst>
  </p:cSld>
  <p:clrMapOvr>
    <a:masterClrMapping/>
  </p:clrMapOvr>
  <p:transition advTm="172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p:cTn id="7" dur="500" fill="hold"/>
                                        <p:tgtEl>
                                          <p:spTgt spid="63492"/>
                                        </p:tgtEl>
                                        <p:attrNameLst>
                                          <p:attrName>ppt_w</p:attrName>
                                        </p:attrNameLst>
                                      </p:cBhvr>
                                      <p:tavLst>
                                        <p:tav tm="0">
                                          <p:val>
                                            <p:fltVal val="0"/>
                                          </p:val>
                                        </p:tav>
                                        <p:tav tm="100000">
                                          <p:val>
                                            <p:strVal val="#ppt_w"/>
                                          </p:val>
                                        </p:tav>
                                      </p:tavLst>
                                    </p:anim>
                                    <p:anim calcmode="lin" valueType="num">
                                      <p:cBhvr>
                                        <p:cTn id="8" dur="500" fill="hold"/>
                                        <p:tgtEl>
                                          <p:spTgt spid="634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3493">
                                            <p:txEl>
                                              <p:pRg st="0" end="0"/>
                                            </p:txEl>
                                          </p:spTgt>
                                        </p:tgtEl>
                                        <p:attrNameLst>
                                          <p:attrName>style.visibility</p:attrName>
                                        </p:attrNameLst>
                                      </p:cBhvr>
                                      <p:to>
                                        <p:strVal val="visible"/>
                                      </p:to>
                                    </p:set>
                                    <p:animEffect transition="in" filter="checkerboard(across)">
                                      <p:cBhvr>
                                        <p:cTn id="13" dur="500"/>
                                        <p:tgtEl>
                                          <p:spTgt spid="634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Psalm 19:4 in Romans 10</a:t>
            </a:r>
          </a:p>
        </p:txBody>
      </p:sp>
      <p:sp>
        <p:nvSpPr>
          <p:cNvPr id="65539" name="Rectangle 3"/>
          <p:cNvSpPr>
            <a:spLocks noGrp="1" noChangeArrowheads="1"/>
          </p:cNvSpPr>
          <p:nvPr>
            <p:ph type="body" idx="1"/>
          </p:nvPr>
        </p:nvSpPr>
        <p:spPr/>
        <p:txBody>
          <a:bodyPr/>
          <a:lstStyle/>
          <a:p>
            <a:r>
              <a:rPr lang="en-US" altLang="en-US"/>
              <a:t>4 (NIV) Their voice goes out into all the earth, their words to the ends of the world. </a:t>
            </a:r>
          </a:p>
          <a:p>
            <a:r>
              <a:rPr lang="en-US" altLang="en-US"/>
              <a:t>Paul cites this verse, and asks "Did they not hear?" and answers "Yes!"</a:t>
            </a:r>
          </a:p>
        </p:txBody>
      </p:sp>
    </p:spTree>
    <p:custDataLst>
      <p:tags r:id="rId1"/>
    </p:custDataLst>
  </p:cSld>
  <p:clrMapOvr>
    <a:masterClrMapping/>
  </p:clrMapOvr>
  <p:transition advTm="353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checkerboard(across)">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checkerboard(across)">
                                      <p:cBhvr>
                                        <p:cTn id="12"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Psalm 22:22 in Hebrews 2</a:t>
            </a:r>
          </a:p>
        </p:txBody>
      </p:sp>
      <p:sp>
        <p:nvSpPr>
          <p:cNvPr id="66563" name="Rectangle 3"/>
          <p:cNvSpPr>
            <a:spLocks noGrp="1" noChangeArrowheads="1"/>
          </p:cNvSpPr>
          <p:nvPr>
            <p:ph type="body" idx="1"/>
          </p:nvPr>
        </p:nvSpPr>
        <p:spPr/>
        <p:txBody>
          <a:bodyPr/>
          <a:lstStyle/>
          <a:p>
            <a:r>
              <a:rPr lang="en-US" altLang="en-US"/>
              <a:t>22 (NIV) I will declare your name to my brothers; in the congregation I will praise you. </a:t>
            </a:r>
          </a:p>
          <a:p>
            <a:r>
              <a:rPr lang="en-US" altLang="en-US"/>
              <a:t>Author of Hebrews notes that Jesus is not ashamed to call believers his brothers.</a:t>
            </a:r>
          </a:p>
        </p:txBody>
      </p:sp>
    </p:spTree>
    <p:custDataLst>
      <p:tags r:id="rId1"/>
    </p:custDataLst>
  </p:cSld>
  <p:clrMapOvr>
    <a:masterClrMapping/>
  </p:clrMapOvr>
  <p:transition advTm="385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checkerboard(across)">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checkerboard(across)">
                                      <p:cBhvr>
                                        <p:cTn id="12" dur="5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Still More Statistics</a:t>
            </a:r>
          </a:p>
        </p:txBody>
      </p:sp>
      <p:sp>
        <p:nvSpPr>
          <p:cNvPr id="16387" name="Rectangle 3"/>
          <p:cNvSpPr>
            <a:spLocks noGrp="1" noChangeArrowheads="1"/>
          </p:cNvSpPr>
          <p:nvPr>
            <p:ph type="body" idx="1"/>
          </p:nvPr>
        </p:nvSpPr>
        <p:spPr>
          <a:xfrm>
            <a:off x="1370013" y="1827213"/>
            <a:ext cx="7313612" cy="4421187"/>
          </a:xfrm>
        </p:spPr>
        <p:txBody>
          <a:bodyPr/>
          <a:lstStyle/>
          <a:p>
            <a:pPr>
              <a:lnSpc>
                <a:spcPct val="90000"/>
              </a:lnSpc>
            </a:pPr>
            <a:r>
              <a:rPr lang="en-US" altLang="en-US"/>
              <a:t>Allusions from 96 Psalms:</a:t>
            </a:r>
          </a:p>
          <a:p>
            <a:pPr lvl="1">
              <a:lnSpc>
                <a:spcPct val="90000"/>
              </a:lnSpc>
            </a:pPr>
            <a:r>
              <a:rPr lang="en-US" altLang="en-US"/>
              <a:t>Ps 22 most frequent (20x)</a:t>
            </a:r>
          </a:p>
          <a:p>
            <a:pPr lvl="1">
              <a:lnSpc>
                <a:spcPct val="90000"/>
              </a:lnSpc>
            </a:pPr>
            <a:r>
              <a:rPr lang="en-US" altLang="en-US"/>
              <a:t>Then Pss 2, 69, 110 (14x each)</a:t>
            </a:r>
          </a:p>
          <a:p>
            <a:pPr>
              <a:lnSpc>
                <a:spcPct val="90000"/>
              </a:lnSpc>
            </a:pPr>
            <a:r>
              <a:rPr lang="en-US" altLang="en-US"/>
              <a:t>These allusions occur in 23 NT books:</a:t>
            </a:r>
          </a:p>
          <a:p>
            <a:pPr lvl="1">
              <a:lnSpc>
                <a:spcPct val="90000"/>
              </a:lnSpc>
            </a:pPr>
            <a:r>
              <a:rPr lang="en-US" altLang="en-US"/>
              <a:t>Most in Revelation (98x)</a:t>
            </a:r>
          </a:p>
          <a:p>
            <a:pPr lvl="1">
              <a:lnSpc>
                <a:spcPct val="90000"/>
              </a:lnSpc>
            </a:pPr>
            <a:r>
              <a:rPr lang="en-US" altLang="en-US"/>
              <a:t>Then Luke (39x)</a:t>
            </a:r>
          </a:p>
          <a:p>
            <a:pPr lvl="1">
              <a:lnSpc>
                <a:spcPct val="90000"/>
              </a:lnSpc>
            </a:pPr>
            <a:r>
              <a:rPr lang="en-US" altLang="en-US"/>
              <a:t>Matthew (28x)</a:t>
            </a:r>
          </a:p>
          <a:p>
            <a:pPr lvl="1">
              <a:lnSpc>
                <a:spcPct val="90000"/>
              </a:lnSpc>
            </a:pPr>
            <a:r>
              <a:rPr lang="en-US" altLang="en-US"/>
              <a:t>Acts (26x)</a:t>
            </a:r>
          </a:p>
          <a:p>
            <a:pPr lvl="1">
              <a:lnSpc>
                <a:spcPct val="90000"/>
              </a:lnSpc>
            </a:pPr>
            <a:r>
              <a:rPr lang="en-US" altLang="en-US"/>
              <a:t>Hebrews (23x)</a:t>
            </a:r>
          </a:p>
          <a:p>
            <a:pPr lvl="1">
              <a:lnSpc>
                <a:spcPct val="90000"/>
              </a:lnSpc>
            </a:pPr>
            <a:endParaRPr lang="en-US" altLang="en-US"/>
          </a:p>
        </p:txBody>
      </p:sp>
    </p:spTree>
    <p:custDataLst>
      <p:tags r:id="rId1"/>
    </p:custDataLst>
  </p:cSld>
  <p:clrMapOvr>
    <a:masterClrMapping/>
  </p:clrMapOvr>
  <p:transition advTm="618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Psalm 24:1 in 1 Corinthians 10</a:t>
            </a:r>
          </a:p>
        </p:txBody>
      </p:sp>
      <p:sp>
        <p:nvSpPr>
          <p:cNvPr id="67587" name="Rectangle 3"/>
          <p:cNvSpPr>
            <a:spLocks noGrp="1" noChangeArrowheads="1"/>
          </p:cNvSpPr>
          <p:nvPr>
            <p:ph type="body" idx="1"/>
          </p:nvPr>
        </p:nvSpPr>
        <p:spPr/>
        <p:txBody>
          <a:bodyPr/>
          <a:lstStyle/>
          <a:p>
            <a:r>
              <a:rPr lang="en-US" altLang="en-US"/>
              <a:t>1 (NIV) The earth is the LORD's, and everything in it, the world, and all who live in it; </a:t>
            </a:r>
          </a:p>
          <a:p>
            <a:r>
              <a:rPr lang="en-US" altLang="en-US"/>
              <a:t>Paul uses this verse to justify eating food sold in the marketplace.</a:t>
            </a:r>
          </a:p>
        </p:txBody>
      </p:sp>
    </p:spTree>
    <p:custDataLst>
      <p:tags r:id="rId1"/>
    </p:custDataLst>
  </p:cSld>
  <p:clrMapOvr>
    <a:masterClrMapping/>
  </p:clrMapOvr>
  <p:transition advTm="341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checkerboard(across)">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checkerboard(across)">
                                      <p:cBhvr>
                                        <p:cTn id="12"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Psalm 32:1-2 in Romans 4</a:t>
            </a:r>
          </a:p>
        </p:txBody>
      </p:sp>
      <p:sp>
        <p:nvSpPr>
          <p:cNvPr id="68611" name="Rectangle 3"/>
          <p:cNvSpPr>
            <a:spLocks noGrp="1" noChangeArrowheads="1"/>
          </p:cNvSpPr>
          <p:nvPr>
            <p:ph type="body" idx="1"/>
          </p:nvPr>
        </p:nvSpPr>
        <p:spPr>
          <a:xfrm>
            <a:off x="1370013" y="1827213"/>
            <a:ext cx="7313612" cy="4573587"/>
          </a:xfrm>
        </p:spPr>
        <p:txBody>
          <a:bodyPr/>
          <a:lstStyle/>
          <a:p>
            <a:pPr>
              <a:lnSpc>
                <a:spcPct val="90000"/>
              </a:lnSpc>
            </a:pPr>
            <a:r>
              <a:rPr lang="en-US" altLang="en-US"/>
              <a:t>1 (NIV) Blessed is he whose transgressions are forgiven, whose sins are covered. 2 Blessed is the man whose sin the LORD does not count against him and in whose spirit is no deceit. </a:t>
            </a:r>
          </a:p>
          <a:p>
            <a:pPr>
              <a:lnSpc>
                <a:spcPct val="90000"/>
              </a:lnSpc>
            </a:pPr>
            <a:r>
              <a:rPr lang="en-US" altLang="en-US"/>
              <a:t>Paul uses this passage to argue for God's grace over against human works as the source of human blessing.</a:t>
            </a:r>
          </a:p>
        </p:txBody>
      </p:sp>
    </p:spTree>
    <p:custDataLst>
      <p:tags r:id="rId1"/>
    </p:custDataLst>
  </p:cSld>
  <p:clrMapOvr>
    <a:masterClrMapping/>
  </p:clrMapOvr>
  <p:transition advTm="307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checkerboard(across)">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checkerboard(across)">
                                      <p:cBhvr>
                                        <p:cTn id="12"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Psalm 44:22 in Romans 8</a:t>
            </a:r>
          </a:p>
        </p:txBody>
      </p:sp>
      <p:sp>
        <p:nvSpPr>
          <p:cNvPr id="69635" name="Rectangle 3"/>
          <p:cNvSpPr>
            <a:spLocks noGrp="1" noChangeArrowheads="1"/>
          </p:cNvSpPr>
          <p:nvPr>
            <p:ph type="body" idx="1"/>
          </p:nvPr>
        </p:nvSpPr>
        <p:spPr/>
        <p:txBody>
          <a:bodyPr/>
          <a:lstStyle/>
          <a:p>
            <a:r>
              <a:rPr lang="en-US" altLang="en-US"/>
              <a:t>22 (NIV) Yet for your sake we face death all day long; we are considered as sheep to be slaughtered. </a:t>
            </a:r>
          </a:p>
          <a:p>
            <a:r>
              <a:rPr lang="en-US" altLang="en-US"/>
              <a:t>Paul uses this verse to support his contention that persecution will be frequent.</a:t>
            </a:r>
          </a:p>
        </p:txBody>
      </p:sp>
    </p:spTree>
    <p:custDataLst>
      <p:tags r:id="rId1"/>
    </p:custDataLst>
  </p:cSld>
  <p:clrMapOvr>
    <a:masterClrMapping/>
  </p:clrMapOvr>
  <p:transition advTm="287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2" dur="5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Psalm 45:6-7 in Hebrews 1</a:t>
            </a:r>
          </a:p>
        </p:txBody>
      </p:sp>
      <p:sp>
        <p:nvSpPr>
          <p:cNvPr id="70659" name="Rectangle 3"/>
          <p:cNvSpPr>
            <a:spLocks noGrp="1" noChangeArrowheads="1"/>
          </p:cNvSpPr>
          <p:nvPr>
            <p:ph type="body" idx="1"/>
          </p:nvPr>
        </p:nvSpPr>
        <p:spPr>
          <a:xfrm>
            <a:off x="1370013" y="1827213"/>
            <a:ext cx="7313612" cy="4573587"/>
          </a:xfrm>
        </p:spPr>
        <p:txBody>
          <a:bodyPr/>
          <a:lstStyle/>
          <a:p>
            <a:pPr>
              <a:lnSpc>
                <a:spcPct val="90000"/>
              </a:lnSpc>
            </a:pPr>
            <a:r>
              <a:rPr lang="en-US" altLang="en-US"/>
              <a:t>6 (NIV) Your throne, O God, will last for ever and ever; a scepter of justice will be the scepter of your kingdom. 7 You love righteousness and hate wickedness; therefore God, your God, has set you above your companions by anointing you with the oil of joy. </a:t>
            </a:r>
          </a:p>
          <a:p>
            <a:pPr>
              <a:lnSpc>
                <a:spcPct val="90000"/>
              </a:lnSpc>
            </a:pPr>
            <a:r>
              <a:rPr lang="en-US" altLang="en-US"/>
              <a:t>The author of Hebrews notes that this implies Jesus' deity.</a:t>
            </a:r>
          </a:p>
        </p:txBody>
      </p:sp>
    </p:spTree>
    <p:custDataLst>
      <p:tags r:id="rId1"/>
    </p:custDataLst>
  </p:cSld>
  <p:clrMapOvr>
    <a:masterClrMapping/>
  </p:clrMapOvr>
  <p:transition advTm="342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checkerboard(across)">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checkerboard(across)">
                                      <p:cBhvr>
                                        <p:cTn id="12" dur="500"/>
                                        <p:tgtEl>
                                          <p:spTgt spid="70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Psalm 51:4 in Romans 3</a:t>
            </a:r>
          </a:p>
        </p:txBody>
      </p:sp>
      <p:sp>
        <p:nvSpPr>
          <p:cNvPr id="71683" name="Rectangle 3"/>
          <p:cNvSpPr>
            <a:spLocks noGrp="1" noChangeArrowheads="1"/>
          </p:cNvSpPr>
          <p:nvPr>
            <p:ph type="body" idx="1"/>
          </p:nvPr>
        </p:nvSpPr>
        <p:spPr/>
        <p:txBody>
          <a:bodyPr/>
          <a:lstStyle/>
          <a:p>
            <a:r>
              <a:rPr lang="en-US" altLang="en-US"/>
              <a:t>4 (NIV) Against you, you only, have I sinned and done what is evil in your sight, so that you are proved right when you speak and justified when you judge. </a:t>
            </a:r>
          </a:p>
          <a:p>
            <a:r>
              <a:rPr lang="en-US" altLang="en-US"/>
              <a:t>Paul uses this verse to note that God will be vindicated in the judgment.</a:t>
            </a:r>
          </a:p>
        </p:txBody>
      </p:sp>
    </p:spTree>
    <p:custDataLst>
      <p:tags r:id="rId1"/>
    </p:custDataLst>
  </p:cSld>
  <p:clrMapOvr>
    <a:masterClrMapping/>
  </p:clrMapOvr>
  <p:transition advTm="252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checkerboard(across)">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checkerboard(across)">
                                      <p:cBhvr>
                                        <p:cTn id="12" dur="500"/>
                                        <p:tgtEl>
                                          <p:spTgt spid="716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Psalm 78:24 in John 6</a:t>
            </a:r>
          </a:p>
        </p:txBody>
      </p:sp>
      <p:sp>
        <p:nvSpPr>
          <p:cNvPr id="72707" name="Rectangle 3"/>
          <p:cNvSpPr>
            <a:spLocks noGrp="1" noChangeArrowheads="1"/>
          </p:cNvSpPr>
          <p:nvPr>
            <p:ph type="body" idx="1"/>
          </p:nvPr>
        </p:nvSpPr>
        <p:spPr/>
        <p:txBody>
          <a:bodyPr/>
          <a:lstStyle/>
          <a:p>
            <a:r>
              <a:rPr lang="en-US" altLang="en-US"/>
              <a:t>24 (NIV) he rained down manna for the people to eat, he gave them the grain of heaven. </a:t>
            </a:r>
          </a:p>
          <a:p>
            <a:r>
              <a:rPr lang="en-US" altLang="en-US"/>
              <a:t>The Jews cites the passage to illustrate the miraculous work of Moses in the wilderness.</a:t>
            </a:r>
          </a:p>
        </p:txBody>
      </p:sp>
    </p:spTree>
    <p:custDataLst>
      <p:tags r:id="rId1"/>
    </p:custDataLst>
  </p:cSld>
  <p:clrMapOvr>
    <a:masterClrMapping/>
  </p:clrMapOvr>
  <p:transition advTm="257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checkerboard(across)">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checkerboard(across)">
                                      <p:cBhvr>
                                        <p:cTn id="12" dur="500"/>
                                        <p:tgtEl>
                                          <p:spTgt spid="72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Psalm 82:6 in John 10</a:t>
            </a:r>
          </a:p>
        </p:txBody>
      </p:sp>
      <p:sp>
        <p:nvSpPr>
          <p:cNvPr id="73731" name="Rectangle 3"/>
          <p:cNvSpPr>
            <a:spLocks noGrp="1" noChangeArrowheads="1"/>
          </p:cNvSpPr>
          <p:nvPr>
            <p:ph type="body" idx="1"/>
          </p:nvPr>
        </p:nvSpPr>
        <p:spPr/>
        <p:txBody>
          <a:bodyPr/>
          <a:lstStyle/>
          <a:p>
            <a:r>
              <a:rPr lang="en-US" altLang="en-US"/>
              <a:t>6 (NIV) I said, "You are 'gods'; you are all sons of the Most High.' 7 But you will die like mere men; you will fall like every other ruler." </a:t>
            </a:r>
          </a:p>
          <a:p>
            <a:r>
              <a:rPr lang="en-US" altLang="en-US"/>
              <a:t>Jesus cites this passage to show that there are some circumstances in which men may be called gods.</a:t>
            </a:r>
          </a:p>
        </p:txBody>
      </p:sp>
    </p:spTree>
    <p:custDataLst>
      <p:tags r:id="rId1"/>
    </p:custDataLst>
  </p:cSld>
  <p:clrMapOvr>
    <a:masterClrMapping/>
  </p:clrMapOvr>
  <p:transition advTm="230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checkerboard(across)">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checkerboard(across)">
                                      <p:cBhvr>
                                        <p:cTn id="12" dur="500"/>
                                        <p:tgtEl>
                                          <p:spTgt spid="73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3200"/>
              <a:t>Psalm 91:11-12 in Matthew 4 </a:t>
            </a:r>
            <a:br>
              <a:rPr lang="en-US" altLang="en-US" sz="3200"/>
            </a:br>
            <a:r>
              <a:rPr lang="en-US" altLang="en-US" sz="3200"/>
              <a:t>and Luke 4</a:t>
            </a:r>
          </a:p>
        </p:txBody>
      </p:sp>
      <p:sp>
        <p:nvSpPr>
          <p:cNvPr id="74755" name="Rectangle 3"/>
          <p:cNvSpPr>
            <a:spLocks noGrp="1" noChangeArrowheads="1"/>
          </p:cNvSpPr>
          <p:nvPr>
            <p:ph type="body" idx="1"/>
          </p:nvPr>
        </p:nvSpPr>
        <p:spPr/>
        <p:txBody>
          <a:bodyPr/>
          <a:lstStyle/>
          <a:p>
            <a:r>
              <a:rPr lang="en-US" altLang="en-US"/>
              <a:t>11 (NIV) For he will command his angels concerning you to guard you in all your ways; 12 they will lift you up in their hands, so that you will not strike your foot against a stone. </a:t>
            </a:r>
          </a:p>
          <a:p>
            <a:r>
              <a:rPr lang="en-US" altLang="en-US"/>
              <a:t>Satan cites these verses in tempting Jesus to jump from the temple.</a:t>
            </a:r>
          </a:p>
        </p:txBody>
      </p:sp>
    </p:spTree>
    <p:custDataLst>
      <p:tags r:id="rId1"/>
    </p:custDataLst>
  </p:cSld>
  <p:clrMapOvr>
    <a:masterClrMapping/>
  </p:clrMapOvr>
  <p:transition advTm="227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checkerboard(across)">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checkerboard(across)">
                                      <p:cBhvr>
                                        <p:cTn id="12" dur="500"/>
                                        <p:tgtEl>
                                          <p:spTgt spid="74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Psalm 95:7-11 in Hebrews 3 &amp; 4</a:t>
            </a:r>
          </a:p>
        </p:txBody>
      </p:sp>
      <p:sp>
        <p:nvSpPr>
          <p:cNvPr id="75779" name="Rectangle 3"/>
          <p:cNvSpPr>
            <a:spLocks noGrp="1" noChangeArrowheads="1"/>
          </p:cNvSpPr>
          <p:nvPr>
            <p:ph type="body" idx="1"/>
          </p:nvPr>
        </p:nvSpPr>
        <p:spPr>
          <a:xfrm>
            <a:off x="1370013" y="1827213"/>
            <a:ext cx="7313612" cy="4573587"/>
          </a:xfrm>
        </p:spPr>
        <p:txBody>
          <a:bodyPr/>
          <a:lstStyle/>
          <a:p>
            <a:pPr>
              <a:lnSpc>
                <a:spcPct val="80000"/>
              </a:lnSpc>
            </a:pPr>
            <a:r>
              <a:rPr lang="en-US" altLang="en-US" sz="2500"/>
              <a:t>7 (NIV) … Today, if you hear his voice, 8 do not harden your hearts as you did at Meribah, as you did that day at Massah in the desert, 9 where your fathers tested and tried me, though they had seen what I did. 10 For forty years I was angry with that generation; I said, "They are a people whose hearts go astray, and they have not known my ways." 11 So I declared on oath in my anger, "They shall never enter my rest."</a:t>
            </a:r>
          </a:p>
          <a:p>
            <a:pPr>
              <a:lnSpc>
                <a:spcPct val="80000"/>
              </a:lnSpc>
            </a:pPr>
            <a:r>
              <a:rPr lang="en-US" altLang="en-US" sz="2500"/>
              <a:t>Author of Hebrews exegetes this passage as a part of his exhortation. </a:t>
            </a:r>
          </a:p>
        </p:txBody>
      </p:sp>
    </p:spTree>
    <p:custDataLst>
      <p:tags r:id="rId1"/>
    </p:custDataLst>
  </p:cSld>
  <p:clrMapOvr>
    <a:masterClrMapping/>
  </p:clrMapOvr>
  <p:transition advTm="427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checkerboard(across)">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checkerboard(across)">
                                      <p:cBhvr>
                                        <p:cTn id="12" dur="500"/>
                                        <p:tgtEl>
                                          <p:spTgt spid="75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Psalm 104:4 in Hebrews 1</a:t>
            </a:r>
          </a:p>
        </p:txBody>
      </p:sp>
      <p:sp>
        <p:nvSpPr>
          <p:cNvPr id="76803" name="Rectangle 3"/>
          <p:cNvSpPr>
            <a:spLocks noGrp="1" noChangeArrowheads="1"/>
          </p:cNvSpPr>
          <p:nvPr>
            <p:ph type="body" idx="1"/>
          </p:nvPr>
        </p:nvSpPr>
        <p:spPr/>
        <p:txBody>
          <a:bodyPr/>
          <a:lstStyle/>
          <a:p>
            <a:r>
              <a:rPr lang="en-US" altLang="en-US"/>
              <a:t>4 (NIV) He makes winds his messengers, {[4] Or angels} flames of fire his servants. </a:t>
            </a:r>
          </a:p>
          <a:p>
            <a:r>
              <a:rPr lang="en-US" altLang="en-US"/>
              <a:t>Author of Hebrews illustrates inferiority of a mere angel (messenger) to the Son.</a:t>
            </a:r>
          </a:p>
        </p:txBody>
      </p:sp>
    </p:spTree>
    <p:custDataLst>
      <p:tags r:id="rId1"/>
    </p:custDataLst>
  </p:cSld>
  <p:clrMapOvr>
    <a:masterClrMapping/>
  </p:clrMapOvr>
  <p:transition advTm="280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checkerboard(across)">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checkerboard(across)">
                                      <p:cBhvr>
                                        <p:cTn id="12" dur="500"/>
                                        <p:tgtEl>
                                          <p:spTgt spid="76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An Overview of Our Talk</a:t>
            </a:r>
          </a:p>
        </p:txBody>
      </p:sp>
      <p:sp>
        <p:nvSpPr>
          <p:cNvPr id="17411" name="Rectangle 3"/>
          <p:cNvSpPr>
            <a:spLocks noGrp="1" noChangeArrowheads="1"/>
          </p:cNvSpPr>
          <p:nvPr>
            <p:ph type="body" idx="1"/>
          </p:nvPr>
        </p:nvSpPr>
        <p:spPr/>
        <p:txBody>
          <a:bodyPr/>
          <a:lstStyle/>
          <a:p>
            <a:pPr>
              <a:lnSpc>
                <a:spcPct val="90000"/>
              </a:lnSpc>
            </a:pPr>
            <a:r>
              <a:rPr lang="en-US" altLang="en-US"/>
              <a:t>We want to look briefly at those places which are quoted in the NT.</a:t>
            </a:r>
          </a:p>
          <a:p>
            <a:pPr>
              <a:lnSpc>
                <a:spcPct val="90000"/>
              </a:lnSpc>
            </a:pPr>
            <a:r>
              <a:rPr lang="en-US" altLang="en-US"/>
              <a:t>We can categorize these quotations:</a:t>
            </a:r>
          </a:p>
          <a:p>
            <a:pPr lvl="1">
              <a:lnSpc>
                <a:spcPct val="90000"/>
              </a:lnSpc>
            </a:pPr>
            <a:r>
              <a:rPr lang="en-US" altLang="en-US"/>
              <a:t>Fulfillment</a:t>
            </a:r>
          </a:p>
          <a:p>
            <a:pPr lvl="1">
              <a:lnSpc>
                <a:spcPct val="90000"/>
              </a:lnSpc>
            </a:pPr>
            <a:r>
              <a:rPr lang="en-US" altLang="en-US"/>
              <a:t>Confirmation</a:t>
            </a:r>
          </a:p>
          <a:p>
            <a:pPr lvl="1">
              <a:lnSpc>
                <a:spcPct val="90000"/>
              </a:lnSpc>
            </a:pPr>
            <a:r>
              <a:rPr lang="en-US" altLang="en-US"/>
              <a:t>Exhortation</a:t>
            </a:r>
          </a:p>
          <a:p>
            <a:pPr lvl="1">
              <a:lnSpc>
                <a:spcPct val="90000"/>
              </a:lnSpc>
            </a:pPr>
            <a:r>
              <a:rPr lang="en-US" altLang="en-US"/>
              <a:t>Exegesis</a:t>
            </a:r>
          </a:p>
          <a:p>
            <a:pPr lvl="1">
              <a:lnSpc>
                <a:spcPct val="90000"/>
              </a:lnSpc>
            </a:pPr>
            <a:r>
              <a:rPr lang="en-US" altLang="en-US"/>
              <a:t>Biblical Language</a:t>
            </a:r>
          </a:p>
          <a:p>
            <a:pPr lvl="1">
              <a:lnSpc>
                <a:spcPct val="90000"/>
              </a:lnSpc>
            </a:pPr>
            <a:r>
              <a:rPr lang="en-US" altLang="en-US"/>
              <a:t>Puzzling</a:t>
            </a:r>
          </a:p>
        </p:txBody>
      </p:sp>
    </p:spTree>
    <p:custDataLst>
      <p:tags r:id="rId1"/>
    </p:custDataLst>
  </p:cSld>
  <p:clrMapOvr>
    <a:masterClrMapping/>
  </p:clrMapOvr>
  <p:transition advTm="259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11">
                                            <p:txEl>
                                              <p:pRg st="7" end="7"/>
                                            </p:txEl>
                                          </p:spTgt>
                                        </p:tgtEl>
                                        <p:attrNameLst>
                                          <p:attrName>style.visibility</p:attrName>
                                        </p:attrNameLst>
                                      </p:cBhvr>
                                      <p:to>
                                        <p:strVal val="visible"/>
                                      </p:to>
                                    </p:set>
                                    <p:anim calcmode="lin" valueType="num">
                                      <p:cBhvr additive="base">
                                        <p:cTn id="49"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z="3200"/>
              <a:t>Psalm 110:1 in Matthew 22, </a:t>
            </a:r>
            <a:br>
              <a:rPr lang="en-US" altLang="en-US" sz="3200"/>
            </a:br>
            <a:r>
              <a:rPr lang="en-US" altLang="en-US" sz="3200"/>
              <a:t>Mark 12, Luke 20</a:t>
            </a:r>
          </a:p>
        </p:txBody>
      </p:sp>
      <p:sp>
        <p:nvSpPr>
          <p:cNvPr id="77827" name="Rectangle 3"/>
          <p:cNvSpPr>
            <a:spLocks noGrp="1" noChangeArrowheads="1"/>
          </p:cNvSpPr>
          <p:nvPr>
            <p:ph type="body" idx="1"/>
          </p:nvPr>
        </p:nvSpPr>
        <p:spPr/>
        <p:txBody>
          <a:bodyPr/>
          <a:lstStyle/>
          <a:p>
            <a:r>
              <a:rPr lang="en-US" altLang="en-US"/>
              <a:t>1 (NIV) The LORD says to my Lord: "Sit at my right hand until I make your enemies a footstool for your feet." </a:t>
            </a:r>
          </a:p>
          <a:p>
            <a:r>
              <a:rPr lang="en-US" altLang="en-US"/>
              <a:t>Jesus cites verse to illustrate the dignity of the Messiah.</a:t>
            </a:r>
          </a:p>
        </p:txBody>
      </p:sp>
    </p:spTree>
    <p:custDataLst>
      <p:tags r:id="rId1"/>
    </p:custDataLst>
  </p:cSld>
  <p:clrMapOvr>
    <a:masterClrMapping/>
  </p:clrMapOvr>
  <p:transition advTm="358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checkerboard(across)">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checkerboard(across)">
                                      <p:cBhvr>
                                        <p:cTn id="12" dur="500"/>
                                        <p:tgtEl>
                                          <p:spTgt spid="77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Psalm 110:4 in Hebrews 5 &amp; 7</a:t>
            </a:r>
          </a:p>
        </p:txBody>
      </p:sp>
      <p:sp>
        <p:nvSpPr>
          <p:cNvPr id="78851" name="Rectangle 3"/>
          <p:cNvSpPr>
            <a:spLocks noGrp="1" noChangeArrowheads="1"/>
          </p:cNvSpPr>
          <p:nvPr>
            <p:ph type="body" idx="1"/>
          </p:nvPr>
        </p:nvSpPr>
        <p:spPr>
          <a:xfrm>
            <a:off x="1370013" y="1827213"/>
            <a:ext cx="7313612" cy="4421187"/>
          </a:xfrm>
        </p:spPr>
        <p:txBody>
          <a:bodyPr/>
          <a:lstStyle/>
          <a:p>
            <a:pPr>
              <a:lnSpc>
                <a:spcPct val="90000"/>
              </a:lnSpc>
            </a:pPr>
            <a:r>
              <a:rPr lang="en-US" altLang="en-US"/>
              <a:t>4 (NIV) The LORD has sworn and will not change his mind: "You are a priest forever, in the order of Melchizedek." </a:t>
            </a:r>
          </a:p>
          <a:p>
            <a:pPr>
              <a:lnSpc>
                <a:spcPct val="90000"/>
              </a:lnSpc>
            </a:pPr>
            <a:r>
              <a:rPr lang="en-US" altLang="en-US"/>
              <a:t>Cited in Heb 5:6 and applied to Jesus</a:t>
            </a:r>
          </a:p>
          <a:p>
            <a:pPr>
              <a:lnSpc>
                <a:spcPct val="90000"/>
              </a:lnSpc>
            </a:pPr>
            <a:r>
              <a:rPr lang="en-US" altLang="en-US"/>
              <a:t>In Heb 7:7 emphasizing that he is a priest forever</a:t>
            </a:r>
          </a:p>
          <a:p>
            <a:pPr>
              <a:lnSpc>
                <a:spcPct val="90000"/>
              </a:lnSpc>
            </a:pPr>
            <a:r>
              <a:rPr lang="en-US" altLang="en-US"/>
              <a:t>In Heb 7:21 that he is a priest by God’s oath</a:t>
            </a:r>
          </a:p>
        </p:txBody>
      </p:sp>
    </p:spTree>
    <p:custDataLst>
      <p:tags r:id="rId1"/>
    </p:custDataLst>
  </p:cSld>
  <p:clrMapOvr>
    <a:masterClrMapping/>
  </p:clrMapOvr>
  <p:transition advTm="429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checkerboard(across)">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checkerboard(across)">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checkerboard(across)">
                                      <p:cBhvr>
                                        <p:cTn id="17" dur="500"/>
                                        <p:tgtEl>
                                          <p:spTgt spid="78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Effect transition="in" filter="checkerboard(across)">
                                      <p:cBhvr>
                                        <p:cTn id="22"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ctrTitle"/>
          </p:nvPr>
        </p:nvSpPr>
        <p:spPr/>
        <p:txBody>
          <a:bodyPr/>
          <a:lstStyle/>
          <a:p>
            <a:r>
              <a:rPr lang="en-US" altLang="en-US"/>
              <a:t>Catenas (a special case)</a:t>
            </a:r>
          </a:p>
        </p:txBody>
      </p:sp>
      <p:sp>
        <p:nvSpPr>
          <p:cNvPr id="79877" name="Rectangle 5"/>
          <p:cNvSpPr>
            <a:spLocks noGrp="1" noChangeArrowheads="1"/>
          </p:cNvSpPr>
          <p:nvPr>
            <p:ph type="subTitle" idx="1"/>
          </p:nvPr>
        </p:nvSpPr>
        <p:spPr/>
        <p:txBody>
          <a:bodyPr/>
          <a:lstStyle/>
          <a:p>
            <a:r>
              <a:rPr lang="en-US" altLang="en-US"/>
              <a:t>A string of quotations are used to verify the author's statement</a:t>
            </a:r>
          </a:p>
        </p:txBody>
      </p:sp>
    </p:spTree>
    <p:custDataLst>
      <p:tags r:id="rId1"/>
    </p:custDataLst>
  </p:cSld>
  <p:clrMapOvr>
    <a:masterClrMapping/>
  </p:clrMapOvr>
  <p:transition advTm="86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500" fill="hold"/>
                                        <p:tgtEl>
                                          <p:spTgt spid="79876"/>
                                        </p:tgtEl>
                                        <p:attrNameLst>
                                          <p:attrName>ppt_w</p:attrName>
                                        </p:attrNameLst>
                                      </p:cBhvr>
                                      <p:tavLst>
                                        <p:tav tm="0">
                                          <p:val>
                                            <p:fltVal val="0"/>
                                          </p:val>
                                        </p:tav>
                                        <p:tav tm="100000">
                                          <p:val>
                                            <p:strVal val="#ppt_w"/>
                                          </p:val>
                                        </p:tav>
                                      </p:tavLst>
                                    </p:anim>
                                    <p:anim calcmode="lin" valueType="num">
                                      <p:cBhvr>
                                        <p:cTn id="8" dur="500" fill="hold"/>
                                        <p:tgtEl>
                                          <p:spTgt spid="798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9877">
                                            <p:txEl>
                                              <p:pRg st="0" end="0"/>
                                            </p:txEl>
                                          </p:spTgt>
                                        </p:tgtEl>
                                        <p:attrNameLst>
                                          <p:attrName>style.visibility</p:attrName>
                                        </p:attrNameLst>
                                      </p:cBhvr>
                                      <p:to>
                                        <p:strVal val="visible"/>
                                      </p:to>
                                    </p:set>
                                    <p:animEffect transition="in" filter="checkerboard(across)">
                                      <p:cBhvr>
                                        <p:cTn id="13" dur="500"/>
                                        <p:tgtEl>
                                          <p:spTgt spid="79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P spid="7987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Romans 3:10-15</a:t>
            </a:r>
          </a:p>
        </p:txBody>
      </p:sp>
      <p:sp>
        <p:nvSpPr>
          <p:cNvPr id="81923" name="Rectangle 3"/>
          <p:cNvSpPr>
            <a:spLocks noGrp="1" noChangeArrowheads="1"/>
          </p:cNvSpPr>
          <p:nvPr>
            <p:ph type="body" idx="1"/>
          </p:nvPr>
        </p:nvSpPr>
        <p:spPr/>
        <p:txBody>
          <a:bodyPr/>
          <a:lstStyle/>
          <a:p>
            <a:r>
              <a:rPr lang="en-US" altLang="en-US"/>
              <a:t>Using Psalms 5:9, 10:7, 14:1-3, 36:1, 53:1-3, and 140:3…</a:t>
            </a:r>
          </a:p>
          <a:p>
            <a:r>
              <a:rPr lang="en-US" altLang="en-US"/>
              <a:t>plus Ecclesiastes &amp; Isaiah,</a:t>
            </a:r>
          </a:p>
          <a:p>
            <a:r>
              <a:rPr lang="en-US" altLang="en-US"/>
              <a:t>…to make Paul's point about the universal sinfulness of mankind.</a:t>
            </a:r>
          </a:p>
        </p:txBody>
      </p:sp>
    </p:spTree>
    <p:custDataLst>
      <p:tags r:id="rId1"/>
    </p:custDataLst>
  </p:cSld>
  <p:clrMapOvr>
    <a:masterClrMapping/>
  </p:clrMapOvr>
  <p:transition advTm="221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Romans 15:9-12</a:t>
            </a:r>
          </a:p>
        </p:txBody>
      </p:sp>
      <p:sp>
        <p:nvSpPr>
          <p:cNvPr id="82947" name="Rectangle 3"/>
          <p:cNvSpPr>
            <a:spLocks noGrp="1" noChangeArrowheads="1"/>
          </p:cNvSpPr>
          <p:nvPr>
            <p:ph type="body" idx="1"/>
          </p:nvPr>
        </p:nvSpPr>
        <p:spPr/>
        <p:txBody>
          <a:bodyPr/>
          <a:lstStyle/>
          <a:p>
            <a:r>
              <a:rPr lang="en-US" altLang="en-US"/>
              <a:t>Using Psalm 18:49 and 117:1…</a:t>
            </a:r>
          </a:p>
          <a:p>
            <a:r>
              <a:rPr lang="en-US" altLang="en-US"/>
              <a:t>plus 2 Samuel, Deuteronomy, Isaiah,</a:t>
            </a:r>
          </a:p>
          <a:p>
            <a:r>
              <a:rPr lang="en-US" altLang="en-US"/>
              <a:t>…to make Paul's point that the Gentiles will praise God.</a:t>
            </a:r>
          </a:p>
          <a:p>
            <a:endParaRPr lang="en-US" altLang="en-US"/>
          </a:p>
        </p:txBody>
      </p:sp>
    </p:spTree>
    <p:custDataLst>
      <p:tags r:id="rId1"/>
    </p:custDataLst>
  </p:cSld>
  <p:clrMapOvr>
    <a:masterClrMapping/>
  </p:clrMapOvr>
  <p:transition advTm="177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1 Corinthians 3:19-20</a:t>
            </a:r>
          </a:p>
        </p:txBody>
      </p:sp>
      <p:sp>
        <p:nvSpPr>
          <p:cNvPr id="83971" name="Rectangle 3"/>
          <p:cNvSpPr>
            <a:spLocks noGrp="1" noChangeArrowheads="1"/>
          </p:cNvSpPr>
          <p:nvPr>
            <p:ph type="body" idx="1"/>
          </p:nvPr>
        </p:nvSpPr>
        <p:spPr/>
        <p:txBody>
          <a:bodyPr/>
          <a:lstStyle/>
          <a:p>
            <a:r>
              <a:rPr lang="en-US" altLang="en-US"/>
              <a:t>Using Psalm 94:11 and Job 5:13</a:t>
            </a:r>
          </a:p>
          <a:p>
            <a:r>
              <a:rPr lang="en-US" altLang="en-US"/>
              <a:t>…to make Paul's point re/ God's wisdom far surpassing human wisdom.</a:t>
            </a:r>
          </a:p>
        </p:txBody>
      </p:sp>
    </p:spTree>
    <p:custDataLst>
      <p:tags r:id="rId1"/>
    </p:custDataLst>
  </p:cSld>
  <p:clrMapOvr>
    <a:masterClrMapping/>
  </p:clrMapOvr>
  <p:transition advTm="17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p:txBody>
          <a:bodyPr/>
          <a:lstStyle/>
          <a:p>
            <a:r>
              <a:rPr lang="en-US" altLang="en-US"/>
              <a:t>Exhortation</a:t>
            </a:r>
          </a:p>
        </p:txBody>
      </p:sp>
      <p:sp>
        <p:nvSpPr>
          <p:cNvPr id="84997" name="Rectangle 5"/>
          <p:cNvSpPr>
            <a:spLocks noGrp="1" noChangeArrowheads="1"/>
          </p:cNvSpPr>
          <p:nvPr>
            <p:ph type="subTitle" idx="1"/>
          </p:nvPr>
        </p:nvSpPr>
        <p:spPr/>
        <p:txBody>
          <a:bodyPr/>
          <a:lstStyle/>
          <a:p>
            <a:r>
              <a:rPr lang="en-US" altLang="en-US"/>
              <a:t>Psalms are used to motivate proper action.</a:t>
            </a:r>
          </a:p>
        </p:txBody>
      </p:sp>
    </p:spTree>
    <p:custDataLst>
      <p:tags r:id="rId1"/>
    </p:custDataLst>
  </p:cSld>
  <p:clrMapOvr>
    <a:masterClrMapping/>
  </p:clrMapOvr>
  <p:transition advTm="48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p:cTn id="7" dur="500" fill="hold"/>
                                        <p:tgtEl>
                                          <p:spTgt spid="84996"/>
                                        </p:tgtEl>
                                        <p:attrNameLst>
                                          <p:attrName>ppt_w</p:attrName>
                                        </p:attrNameLst>
                                      </p:cBhvr>
                                      <p:tavLst>
                                        <p:tav tm="0">
                                          <p:val>
                                            <p:fltVal val="0"/>
                                          </p:val>
                                        </p:tav>
                                        <p:tav tm="100000">
                                          <p:val>
                                            <p:strVal val="#ppt_w"/>
                                          </p:val>
                                        </p:tav>
                                      </p:tavLst>
                                    </p:anim>
                                    <p:anim calcmode="lin" valueType="num">
                                      <p:cBhvr>
                                        <p:cTn id="8" dur="500" fill="hold"/>
                                        <p:tgtEl>
                                          <p:spTgt spid="849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4997">
                                            <p:txEl>
                                              <p:pRg st="0" end="0"/>
                                            </p:txEl>
                                          </p:spTgt>
                                        </p:tgtEl>
                                        <p:attrNameLst>
                                          <p:attrName>style.visibility</p:attrName>
                                        </p:attrNameLst>
                                      </p:cBhvr>
                                      <p:to>
                                        <p:strVal val="visible"/>
                                      </p:to>
                                    </p:set>
                                    <p:animEffect transition="in" filter="checkerboard(across)">
                                      <p:cBhvr>
                                        <p:cTn id="13" dur="500"/>
                                        <p:tgtEl>
                                          <p:spTgt spid="849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499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Psalm 4:4 in Ephesians 4</a:t>
            </a:r>
          </a:p>
        </p:txBody>
      </p:sp>
      <p:sp>
        <p:nvSpPr>
          <p:cNvPr id="89091" name="Rectangle 3"/>
          <p:cNvSpPr>
            <a:spLocks noGrp="1" noChangeArrowheads="1"/>
          </p:cNvSpPr>
          <p:nvPr>
            <p:ph type="body" idx="1"/>
          </p:nvPr>
        </p:nvSpPr>
        <p:spPr/>
        <p:txBody>
          <a:bodyPr/>
          <a:lstStyle/>
          <a:p>
            <a:r>
              <a:rPr lang="en-US" altLang="en-US"/>
              <a:t>4 (NIV) In your anger do not sin; when you are on your beds, search your hearts and be silent.</a:t>
            </a:r>
          </a:p>
          <a:p>
            <a:r>
              <a:rPr lang="en-US" altLang="en-US"/>
              <a:t>Paul is exhorting believers to handle their anger properly.</a:t>
            </a:r>
          </a:p>
        </p:txBody>
      </p:sp>
    </p:spTree>
    <p:custDataLst>
      <p:tags r:id="rId1"/>
    </p:custDataLst>
  </p:cSld>
  <p:clrMapOvr>
    <a:masterClrMapping/>
  </p:clrMapOvr>
  <p:transition advTm="159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checkerboard(across)">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checkerboard(across)">
                                      <p:cBhvr>
                                        <p:cTn id="12" dur="500"/>
                                        <p:tgtEl>
                                          <p:spTgt spid="89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Psalm 34:12-16 in 1 Peter 3</a:t>
            </a:r>
          </a:p>
        </p:txBody>
      </p:sp>
      <p:sp>
        <p:nvSpPr>
          <p:cNvPr id="90115" name="Rectangle 3"/>
          <p:cNvSpPr>
            <a:spLocks noGrp="1" noChangeArrowheads="1"/>
          </p:cNvSpPr>
          <p:nvPr>
            <p:ph type="body" idx="1"/>
          </p:nvPr>
        </p:nvSpPr>
        <p:spPr/>
        <p:txBody>
          <a:bodyPr/>
          <a:lstStyle/>
          <a:p>
            <a:pPr>
              <a:lnSpc>
                <a:spcPct val="90000"/>
              </a:lnSpc>
            </a:pPr>
            <a:r>
              <a:rPr lang="en-US" altLang="en-US" sz="2500"/>
              <a:t>12 (NIV) Whoever of you loves life and desires to see many good days, 13 keep your tongue from evil and your lips from speaking lies. 14 Turn from evil and do good; seek peace and pursue it. 15 The eyes of the LORD are on the righteous and his ears are attentive to their cry; 16 the face of the LORD is against those who do evil…</a:t>
            </a:r>
          </a:p>
          <a:p>
            <a:pPr>
              <a:lnSpc>
                <a:spcPct val="90000"/>
              </a:lnSpc>
            </a:pPr>
            <a:r>
              <a:rPr lang="en-US" altLang="en-US" sz="2500"/>
              <a:t>Peter is exhorting his readers to holy living.</a:t>
            </a:r>
          </a:p>
        </p:txBody>
      </p:sp>
    </p:spTree>
    <p:custDataLst>
      <p:tags r:id="rId1"/>
    </p:custDataLst>
  </p:cSld>
  <p:clrMapOvr>
    <a:masterClrMapping/>
  </p:clrMapOvr>
  <p:transition advTm="316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checkerboard(across)">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checkerboard(across)">
                                      <p:cBhvr>
                                        <p:cTn id="12" dur="500"/>
                                        <p:tgtEl>
                                          <p:spTgt spid="90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Psalm 95:7-11 in Hebrews 3 &amp; 4</a:t>
            </a:r>
          </a:p>
        </p:txBody>
      </p:sp>
      <p:sp>
        <p:nvSpPr>
          <p:cNvPr id="91139" name="Rectangle 3"/>
          <p:cNvSpPr>
            <a:spLocks noGrp="1" noChangeArrowheads="1"/>
          </p:cNvSpPr>
          <p:nvPr>
            <p:ph type="body" idx="1"/>
          </p:nvPr>
        </p:nvSpPr>
        <p:spPr>
          <a:xfrm>
            <a:off x="1370013" y="1827213"/>
            <a:ext cx="7313612" cy="4497387"/>
          </a:xfrm>
        </p:spPr>
        <p:txBody>
          <a:bodyPr/>
          <a:lstStyle/>
          <a:p>
            <a:pPr>
              <a:lnSpc>
                <a:spcPct val="80000"/>
              </a:lnSpc>
            </a:pPr>
            <a:r>
              <a:rPr lang="en-US" altLang="en-US" sz="2500"/>
              <a:t>7 (NIV) … Today, if you hear his voice, 8 do not harden your hearts as you did at Meribah, as you did that day at Massah in the desert, 9 where your fathers tested and tried me, though they had seen what I did. 10 For forty years I was angry with that generation; I said, "They are a people whose hearts go astray, and they have not known my ways." 11 So I declared on oath in my anger, "They shall never enter my rest." </a:t>
            </a:r>
          </a:p>
          <a:p>
            <a:pPr>
              <a:lnSpc>
                <a:spcPct val="80000"/>
              </a:lnSpc>
            </a:pPr>
            <a:r>
              <a:rPr lang="en-US" altLang="en-US" sz="2500"/>
              <a:t>The author of Hebrews is warning his readers about the danger of apostasy.</a:t>
            </a:r>
          </a:p>
        </p:txBody>
      </p:sp>
    </p:spTree>
    <p:custDataLst>
      <p:tags r:id="rId1"/>
    </p:custDataLst>
  </p:cSld>
  <p:clrMapOvr>
    <a:masterClrMapping/>
  </p:clrMapOvr>
  <p:transition advTm="349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checkerboard(across)">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checkerboard(across)">
                                      <p:cBhvr>
                                        <p:cTn id="12" dur="500"/>
                                        <p:tgtEl>
                                          <p:spTgt spid="911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Overview</a:t>
            </a:r>
          </a:p>
        </p:txBody>
      </p:sp>
      <p:sp>
        <p:nvSpPr>
          <p:cNvPr id="18435" name="Rectangle 3"/>
          <p:cNvSpPr>
            <a:spLocks noGrp="1" noChangeArrowheads="1"/>
          </p:cNvSpPr>
          <p:nvPr>
            <p:ph type="body" idx="1"/>
          </p:nvPr>
        </p:nvSpPr>
        <p:spPr>
          <a:xfrm>
            <a:off x="1370013" y="1827213"/>
            <a:ext cx="7313612" cy="4573587"/>
          </a:xfrm>
        </p:spPr>
        <p:txBody>
          <a:bodyPr/>
          <a:lstStyle/>
          <a:p>
            <a:pPr>
              <a:lnSpc>
                <a:spcPct val="80000"/>
              </a:lnSpc>
            </a:pPr>
            <a:r>
              <a:rPr lang="en-US" altLang="en-US" sz="2500"/>
              <a:t>Fulfillment (~30x) – predicts events future to the psalmist</a:t>
            </a:r>
          </a:p>
          <a:p>
            <a:pPr>
              <a:lnSpc>
                <a:spcPct val="80000"/>
              </a:lnSpc>
            </a:pPr>
            <a:r>
              <a:rPr lang="en-US" altLang="en-US" sz="2500"/>
              <a:t>Confirmation (~25x) – used to validate a theological point</a:t>
            </a:r>
          </a:p>
          <a:p>
            <a:pPr>
              <a:lnSpc>
                <a:spcPct val="80000"/>
              </a:lnSpc>
            </a:pPr>
            <a:r>
              <a:rPr lang="en-US" altLang="en-US" sz="2500"/>
              <a:t>Exhortation (~4x) – used to motivate proper action</a:t>
            </a:r>
          </a:p>
          <a:p>
            <a:pPr>
              <a:lnSpc>
                <a:spcPct val="80000"/>
              </a:lnSpc>
            </a:pPr>
            <a:r>
              <a:rPr lang="en-US" altLang="en-US" sz="2500"/>
              <a:t>Exegesis (~3x) – an extended discussion explaining the OT passage</a:t>
            </a:r>
          </a:p>
          <a:p>
            <a:pPr>
              <a:lnSpc>
                <a:spcPct val="80000"/>
              </a:lnSpc>
            </a:pPr>
            <a:r>
              <a:rPr lang="en-US" altLang="en-US" sz="2500"/>
              <a:t>Biblical language (~2x) – language is used differently than in OT</a:t>
            </a:r>
          </a:p>
          <a:p>
            <a:pPr>
              <a:lnSpc>
                <a:spcPct val="80000"/>
              </a:lnSpc>
            </a:pPr>
            <a:r>
              <a:rPr lang="en-US" altLang="en-US" sz="2500"/>
              <a:t>Puzzling (~3x) – not obvious why passage is used as it is</a:t>
            </a:r>
          </a:p>
        </p:txBody>
      </p:sp>
    </p:spTree>
    <p:custDataLst>
      <p:tags r:id="rId1"/>
    </p:custDataLst>
  </p:cSld>
  <p:clrMapOvr>
    <a:masterClrMapping/>
  </p:clrMapOvr>
  <p:transition advTm="65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Psalm 118:6 in Hebrews 13</a:t>
            </a:r>
          </a:p>
        </p:txBody>
      </p:sp>
      <p:sp>
        <p:nvSpPr>
          <p:cNvPr id="92163" name="Rectangle 3"/>
          <p:cNvSpPr>
            <a:spLocks noGrp="1" noChangeArrowheads="1"/>
          </p:cNvSpPr>
          <p:nvPr>
            <p:ph type="body" idx="1"/>
          </p:nvPr>
        </p:nvSpPr>
        <p:spPr/>
        <p:txBody>
          <a:bodyPr/>
          <a:lstStyle/>
          <a:p>
            <a:r>
              <a:rPr lang="en-US" altLang="en-US"/>
              <a:t>6 (NIV) The LORD is with me; I will not be afraid. What can man do to me? </a:t>
            </a:r>
          </a:p>
          <a:p>
            <a:r>
              <a:rPr lang="en-US" altLang="en-US"/>
              <a:t>The author of Hebrews is exhorting his readers to contentment in view of God's presence &amp; power.</a:t>
            </a:r>
          </a:p>
        </p:txBody>
      </p:sp>
    </p:spTree>
    <p:custDataLst>
      <p:tags r:id="rId1"/>
    </p:custDataLst>
  </p:cSld>
  <p:clrMapOvr>
    <a:masterClrMapping/>
  </p:clrMapOvr>
  <p:transition advTm="170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checkerboard(across)">
                                      <p:cBhvr>
                                        <p:cTn id="7" dur="500"/>
                                        <p:tgtEl>
                                          <p:spTgt spid="92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checkerboard(across)">
                                      <p:cBhvr>
                                        <p:cTn id="12" dur="500"/>
                                        <p:tgtEl>
                                          <p:spTgt spid="92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ctrTitle"/>
          </p:nvPr>
        </p:nvSpPr>
        <p:spPr/>
        <p:txBody>
          <a:bodyPr/>
          <a:lstStyle/>
          <a:p>
            <a:r>
              <a:rPr lang="en-US" altLang="en-US"/>
              <a:t>Exegesis</a:t>
            </a:r>
          </a:p>
        </p:txBody>
      </p:sp>
      <p:sp>
        <p:nvSpPr>
          <p:cNvPr id="93189" name="Rectangle 5"/>
          <p:cNvSpPr>
            <a:spLocks noGrp="1" noChangeArrowheads="1"/>
          </p:cNvSpPr>
          <p:nvPr>
            <p:ph type="subTitle" idx="1"/>
          </p:nvPr>
        </p:nvSpPr>
        <p:spPr/>
        <p:txBody>
          <a:bodyPr/>
          <a:lstStyle/>
          <a:p>
            <a:r>
              <a:rPr lang="en-US" altLang="en-US"/>
              <a:t>A Psalm passage is being exegeted by the author.</a:t>
            </a:r>
          </a:p>
        </p:txBody>
      </p:sp>
    </p:spTree>
    <p:custDataLst>
      <p:tags r:id="rId1"/>
    </p:custDataLst>
  </p:cSld>
  <p:clrMapOvr>
    <a:masterClrMapping/>
  </p:clrMapOvr>
  <p:transition advTm="112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p:cTn id="7" dur="500" fill="hold"/>
                                        <p:tgtEl>
                                          <p:spTgt spid="93188"/>
                                        </p:tgtEl>
                                        <p:attrNameLst>
                                          <p:attrName>ppt_w</p:attrName>
                                        </p:attrNameLst>
                                      </p:cBhvr>
                                      <p:tavLst>
                                        <p:tav tm="0">
                                          <p:val>
                                            <p:fltVal val="0"/>
                                          </p:val>
                                        </p:tav>
                                        <p:tav tm="100000">
                                          <p:val>
                                            <p:strVal val="#ppt_w"/>
                                          </p:val>
                                        </p:tav>
                                      </p:tavLst>
                                    </p:anim>
                                    <p:anim calcmode="lin" valueType="num">
                                      <p:cBhvr>
                                        <p:cTn id="8" dur="500" fill="hold"/>
                                        <p:tgtEl>
                                          <p:spTgt spid="931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3189">
                                            <p:txEl>
                                              <p:pRg st="0" end="0"/>
                                            </p:txEl>
                                          </p:spTgt>
                                        </p:tgtEl>
                                        <p:attrNameLst>
                                          <p:attrName>style.visibility</p:attrName>
                                        </p:attrNameLst>
                                      </p:cBhvr>
                                      <p:to>
                                        <p:strVal val="visible"/>
                                      </p:to>
                                    </p:set>
                                    <p:animEffect transition="in" filter="checkerboard(across)">
                                      <p:cBhvr>
                                        <p:cTn id="13" dur="500"/>
                                        <p:tgtEl>
                                          <p:spTgt spid="931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8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Psalm 40:6-8 in Hebrews 10</a:t>
            </a:r>
          </a:p>
        </p:txBody>
      </p:sp>
      <p:sp>
        <p:nvSpPr>
          <p:cNvPr id="95235" name="Rectangle 3"/>
          <p:cNvSpPr>
            <a:spLocks noGrp="1" noChangeArrowheads="1"/>
          </p:cNvSpPr>
          <p:nvPr>
            <p:ph type="body" idx="1"/>
          </p:nvPr>
        </p:nvSpPr>
        <p:spPr/>
        <p:txBody>
          <a:bodyPr/>
          <a:lstStyle/>
          <a:p>
            <a:pPr>
              <a:lnSpc>
                <a:spcPct val="90000"/>
              </a:lnSpc>
            </a:pPr>
            <a:r>
              <a:rPr lang="en-US" altLang="en-US" sz="2500"/>
              <a:t>6 (NIV) Sacrifice and offering you did not desire, but my ears you have pierced{[6] Septuagint but a body you have prepared for me}; burnt offerings and sin offerings you did not require. 7 Then I said, "Here I am, I have come–it is written about me in the scroll. 8 I desire to do your will, O my God; your law is within my heart." </a:t>
            </a:r>
          </a:p>
          <a:p>
            <a:pPr>
              <a:lnSpc>
                <a:spcPct val="90000"/>
              </a:lnSpc>
            </a:pPr>
            <a:r>
              <a:rPr lang="en-US" altLang="en-US" sz="2500"/>
              <a:t>Author is arguing that Christ is the real sacrifice that animal offerings foreshadowed.</a:t>
            </a:r>
          </a:p>
        </p:txBody>
      </p:sp>
    </p:spTree>
    <p:custDataLst>
      <p:tags r:id="rId1"/>
    </p:custDataLst>
  </p:cSld>
  <p:clrMapOvr>
    <a:masterClrMapping/>
  </p:clrMapOvr>
  <p:transition advTm="430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checkerboard(across)">
                                      <p:cBhvr>
                                        <p:cTn id="7" dur="5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checkerboard(across)">
                                      <p:cBhvr>
                                        <p:cTn id="12" dur="500"/>
                                        <p:tgtEl>
                                          <p:spTgt spid="95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Psalm 95:7-11 in Hebrews 3 &amp; 4</a:t>
            </a:r>
          </a:p>
        </p:txBody>
      </p:sp>
      <p:sp>
        <p:nvSpPr>
          <p:cNvPr id="96259" name="Rectangle 3"/>
          <p:cNvSpPr>
            <a:spLocks noGrp="1" noChangeArrowheads="1"/>
          </p:cNvSpPr>
          <p:nvPr>
            <p:ph type="body" idx="1"/>
          </p:nvPr>
        </p:nvSpPr>
        <p:spPr>
          <a:xfrm>
            <a:off x="1370013" y="1827213"/>
            <a:ext cx="7313612" cy="4573587"/>
          </a:xfrm>
        </p:spPr>
        <p:txBody>
          <a:bodyPr/>
          <a:lstStyle/>
          <a:p>
            <a:pPr>
              <a:lnSpc>
                <a:spcPct val="80000"/>
              </a:lnSpc>
            </a:pPr>
            <a:r>
              <a:rPr lang="en-US" altLang="en-US" sz="2500"/>
              <a:t>7 (NIV) … Today, if you hear his voice, 8 do not harden your hearts as you did at Meribah, as you did that day at Massah in the desert, 9 where your fathers tested and tried me, though they had seen what I did. 10 For forty years I was angry with that generation; I said, "They are a people whose hearts go astray, and they have not known my ways." 11 So I declared on oath in my anger, "They shall never enter my rest." </a:t>
            </a:r>
          </a:p>
          <a:p>
            <a:pPr>
              <a:lnSpc>
                <a:spcPct val="80000"/>
              </a:lnSpc>
            </a:pPr>
            <a:r>
              <a:rPr lang="en-US" altLang="en-US" sz="2500"/>
              <a:t>An exegetical exhortation on the danger of apostasy</a:t>
            </a:r>
          </a:p>
        </p:txBody>
      </p:sp>
    </p:spTree>
    <p:custDataLst>
      <p:tags r:id="rId1"/>
    </p:custDataLst>
  </p:cSld>
  <p:clrMapOvr>
    <a:masterClrMapping/>
  </p:clrMapOvr>
  <p:transition advTm="309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checkerboard(across)">
                                      <p:cBhvr>
                                        <p:cTn id="7" dur="5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checkerboard(across)">
                                      <p:cBhvr>
                                        <p:cTn id="12" dur="500"/>
                                        <p:tgtEl>
                                          <p:spTgt spid="96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Psalm 110:1-4 in Hebrews 7</a:t>
            </a:r>
          </a:p>
        </p:txBody>
      </p:sp>
      <p:sp>
        <p:nvSpPr>
          <p:cNvPr id="97283" name="Rectangle 3"/>
          <p:cNvSpPr>
            <a:spLocks noGrp="1" noChangeArrowheads="1"/>
          </p:cNvSpPr>
          <p:nvPr>
            <p:ph type="body" idx="1"/>
          </p:nvPr>
        </p:nvSpPr>
        <p:spPr>
          <a:xfrm>
            <a:off x="1370013" y="1827213"/>
            <a:ext cx="7313612" cy="4573587"/>
          </a:xfrm>
        </p:spPr>
        <p:txBody>
          <a:bodyPr/>
          <a:lstStyle/>
          <a:p>
            <a:pPr>
              <a:lnSpc>
                <a:spcPct val="80000"/>
              </a:lnSpc>
            </a:pPr>
            <a:r>
              <a:rPr lang="en-US" altLang="en-US" sz="2500"/>
              <a:t>1 (NIV) The LORD says to my Lord: "Sit at my right hand until I make your enemies a footstool for your feet." 2 The LORD will extend your mighty scepter from Zion; you will rule in the midst of your enemies. 3 Your troops will be willing on your day of battle. Arrayed in holy majesty, from the womb of the dawn you will receive the dew of your youth. 4 The LORD has sworn and will not change his mind: "You are a priest forever, in the order of Melchizedek." </a:t>
            </a:r>
          </a:p>
          <a:p>
            <a:pPr>
              <a:lnSpc>
                <a:spcPct val="80000"/>
              </a:lnSpc>
            </a:pPr>
            <a:r>
              <a:rPr lang="en-US" altLang="en-US" sz="2500"/>
              <a:t>Author is arguing that Jesus is the predicted king-forever.</a:t>
            </a:r>
          </a:p>
        </p:txBody>
      </p:sp>
    </p:spTree>
    <p:custDataLst>
      <p:tags r:id="rId1"/>
    </p:custDataLst>
  </p:cSld>
  <p:clrMapOvr>
    <a:masterClrMapping/>
  </p:clrMapOvr>
  <p:transition advTm="343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checkerboard(across)">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checkerboard(across)">
                                      <p:cBhvr>
                                        <p:cTn id="12"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ctrTitle"/>
          </p:nvPr>
        </p:nvSpPr>
        <p:spPr/>
        <p:txBody>
          <a:bodyPr/>
          <a:lstStyle/>
          <a:p>
            <a:r>
              <a:rPr lang="en-US" altLang="en-US"/>
              <a:t>Biblical Language</a:t>
            </a:r>
          </a:p>
        </p:txBody>
      </p:sp>
      <p:sp>
        <p:nvSpPr>
          <p:cNvPr id="98309" name="Rectangle 5"/>
          <p:cNvSpPr>
            <a:spLocks noGrp="1" noChangeArrowheads="1"/>
          </p:cNvSpPr>
          <p:nvPr>
            <p:ph type="subTitle" idx="1"/>
          </p:nvPr>
        </p:nvSpPr>
        <p:spPr/>
        <p:txBody>
          <a:bodyPr/>
          <a:lstStyle/>
          <a:p>
            <a:r>
              <a:rPr lang="en-US" altLang="en-US"/>
              <a:t>Psalm is used in a different way, apparently for its language.</a:t>
            </a:r>
          </a:p>
        </p:txBody>
      </p:sp>
    </p:spTree>
    <p:custDataLst>
      <p:tags r:id="rId1"/>
    </p:custDataLst>
  </p:cSld>
  <p:clrMapOvr>
    <a:masterClrMapping/>
  </p:clrMapOvr>
  <p:transition advTm="99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 calcmode="lin" valueType="num">
                                      <p:cBhvr>
                                        <p:cTn id="7" dur="500" fill="hold"/>
                                        <p:tgtEl>
                                          <p:spTgt spid="98308"/>
                                        </p:tgtEl>
                                        <p:attrNameLst>
                                          <p:attrName>ppt_w</p:attrName>
                                        </p:attrNameLst>
                                      </p:cBhvr>
                                      <p:tavLst>
                                        <p:tav tm="0">
                                          <p:val>
                                            <p:fltVal val="0"/>
                                          </p:val>
                                        </p:tav>
                                        <p:tav tm="100000">
                                          <p:val>
                                            <p:strVal val="#ppt_w"/>
                                          </p:val>
                                        </p:tav>
                                      </p:tavLst>
                                    </p:anim>
                                    <p:anim calcmode="lin" valueType="num">
                                      <p:cBhvr>
                                        <p:cTn id="8" dur="500" fill="hold"/>
                                        <p:tgtEl>
                                          <p:spTgt spid="983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98309">
                                            <p:txEl>
                                              <p:pRg st="0" end="0"/>
                                            </p:txEl>
                                          </p:spTgt>
                                        </p:tgtEl>
                                        <p:attrNameLst>
                                          <p:attrName>style.visibility</p:attrName>
                                        </p:attrNameLst>
                                      </p:cBhvr>
                                      <p:to>
                                        <p:strVal val="visible"/>
                                      </p:to>
                                    </p:set>
                                    <p:animEffect transition="in" filter="checkerboard(across)">
                                      <p:cBhvr>
                                        <p:cTn id="13" dur="500"/>
                                        <p:tgtEl>
                                          <p:spTgt spid="98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Psalm 89:20 in Acts 13</a:t>
            </a:r>
          </a:p>
        </p:txBody>
      </p:sp>
      <p:sp>
        <p:nvSpPr>
          <p:cNvPr id="100355" name="Rectangle 3"/>
          <p:cNvSpPr>
            <a:spLocks noGrp="1" noChangeArrowheads="1"/>
          </p:cNvSpPr>
          <p:nvPr>
            <p:ph type="body" idx="1"/>
          </p:nvPr>
        </p:nvSpPr>
        <p:spPr/>
        <p:txBody>
          <a:bodyPr/>
          <a:lstStyle/>
          <a:p>
            <a:pPr>
              <a:lnSpc>
                <a:spcPct val="90000"/>
              </a:lnSpc>
            </a:pPr>
            <a:r>
              <a:rPr lang="en-US" altLang="en-US"/>
              <a:t>20 (NIV) I have found David my servant; with my sacred oil I have anointed him. </a:t>
            </a:r>
          </a:p>
          <a:p>
            <a:pPr>
              <a:lnSpc>
                <a:spcPct val="90000"/>
              </a:lnSpc>
            </a:pPr>
            <a:r>
              <a:rPr lang="en-US" altLang="en-US"/>
              <a:t>If this is the place Paul is quoting, it appears that he is only using the language of the passage.</a:t>
            </a:r>
          </a:p>
          <a:p>
            <a:pPr>
              <a:lnSpc>
                <a:spcPct val="90000"/>
              </a:lnSpc>
            </a:pPr>
            <a:r>
              <a:rPr lang="en-US" altLang="en-US"/>
              <a:t>The phenomenon appears to be more common in allusions than quotations.</a:t>
            </a:r>
          </a:p>
        </p:txBody>
      </p:sp>
    </p:spTree>
    <p:custDataLst>
      <p:tags r:id="rId1"/>
    </p:custDataLst>
  </p:cSld>
  <p:clrMapOvr>
    <a:masterClrMapping/>
  </p:clrMapOvr>
  <p:transition advTm="250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checkerboard(across)">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checkerboard(across)">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checkerboard(across)">
                                      <p:cBhvr>
                                        <p:cTn id="17" dur="5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ctrTitle"/>
          </p:nvPr>
        </p:nvSpPr>
        <p:spPr/>
        <p:txBody>
          <a:bodyPr/>
          <a:lstStyle/>
          <a:p>
            <a:r>
              <a:rPr lang="en-US" altLang="en-US"/>
              <a:t>Puzzling Cases</a:t>
            </a:r>
          </a:p>
        </p:txBody>
      </p:sp>
      <p:sp>
        <p:nvSpPr>
          <p:cNvPr id="101381" name="Rectangle 5"/>
          <p:cNvSpPr>
            <a:spLocks noGrp="1" noChangeArrowheads="1"/>
          </p:cNvSpPr>
          <p:nvPr>
            <p:ph type="subTitle" idx="1"/>
          </p:nvPr>
        </p:nvSpPr>
        <p:spPr/>
        <p:txBody>
          <a:bodyPr/>
          <a:lstStyle/>
          <a:p>
            <a:r>
              <a:rPr lang="en-US" altLang="en-US"/>
              <a:t>Not obvious why the passage is used as it is</a:t>
            </a:r>
          </a:p>
        </p:txBody>
      </p:sp>
    </p:spTree>
    <p:custDataLst>
      <p:tags r:id="rId1"/>
    </p:custDataLst>
  </p:cSld>
  <p:clrMapOvr>
    <a:masterClrMapping/>
  </p:clrMapOvr>
  <p:transition advTm="6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p:cTn id="7" dur="500" fill="hold"/>
                                        <p:tgtEl>
                                          <p:spTgt spid="101380"/>
                                        </p:tgtEl>
                                        <p:attrNameLst>
                                          <p:attrName>ppt_w</p:attrName>
                                        </p:attrNameLst>
                                      </p:cBhvr>
                                      <p:tavLst>
                                        <p:tav tm="0">
                                          <p:val>
                                            <p:fltVal val="0"/>
                                          </p:val>
                                        </p:tav>
                                        <p:tav tm="100000">
                                          <p:val>
                                            <p:strVal val="#ppt_w"/>
                                          </p:val>
                                        </p:tav>
                                      </p:tavLst>
                                    </p:anim>
                                    <p:anim calcmode="lin" valueType="num">
                                      <p:cBhvr>
                                        <p:cTn id="8" dur="500" fill="hold"/>
                                        <p:tgtEl>
                                          <p:spTgt spid="1013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1381">
                                            <p:txEl>
                                              <p:pRg st="0" end="0"/>
                                            </p:txEl>
                                          </p:spTgt>
                                        </p:tgtEl>
                                        <p:attrNameLst>
                                          <p:attrName>style.visibility</p:attrName>
                                        </p:attrNameLst>
                                      </p:cBhvr>
                                      <p:to>
                                        <p:strVal val="visible"/>
                                      </p:to>
                                    </p:set>
                                    <p:animEffect transition="in" filter="checkerboard(across)">
                                      <p:cBhvr>
                                        <p:cTn id="13" dur="500"/>
                                        <p:tgtEl>
                                          <p:spTgt spid="1013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Psalm 68:18 in Ephesians 4</a:t>
            </a:r>
          </a:p>
        </p:txBody>
      </p:sp>
      <p:sp>
        <p:nvSpPr>
          <p:cNvPr id="103427" name="Rectangle 3"/>
          <p:cNvSpPr>
            <a:spLocks noGrp="1" noChangeArrowheads="1"/>
          </p:cNvSpPr>
          <p:nvPr>
            <p:ph type="body" idx="1"/>
          </p:nvPr>
        </p:nvSpPr>
        <p:spPr>
          <a:xfrm>
            <a:off x="1370013" y="1827213"/>
            <a:ext cx="7313612" cy="4421187"/>
          </a:xfrm>
        </p:spPr>
        <p:txBody>
          <a:bodyPr/>
          <a:lstStyle/>
          <a:p>
            <a:pPr>
              <a:lnSpc>
                <a:spcPct val="90000"/>
              </a:lnSpc>
            </a:pPr>
            <a:r>
              <a:rPr lang="en-US" altLang="en-US"/>
              <a:t>18 (NIV) When you ascended on high, you led captives in your train; you received gifts from men, even from {[18] Or gifts for men,  even} the rebellious–that you, O LORD God, might dwell there. </a:t>
            </a:r>
          </a:p>
          <a:p>
            <a:pPr>
              <a:lnSpc>
                <a:spcPct val="90000"/>
              </a:lnSpc>
            </a:pPr>
            <a:r>
              <a:rPr lang="en-US" altLang="en-US"/>
              <a:t>Applied to Christ giving gifts to men, but the Hebrew </a:t>
            </a:r>
            <a:r>
              <a:rPr lang="en-US" altLang="en-US" i="1"/>
              <a:t>b</a:t>
            </a:r>
            <a:r>
              <a:rPr lang="en-US" altLang="en-US"/>
              <a:t> (</a:t>
            </a:r>
            <a:r>
              <a:rPr lang="en-US" altLang="en-US">
                <a:latin typeface="Hebpar" pitchFamily="34" charset="0"/>
              </a:rPr>
              <a:t>b</a:t>
            </a:r>
            <a:r>
              <a:rPr lang="en-US" altLang="en-US"/>
              <a:t>) looks more like "by" or "with" men than "from" them.</a:t>
            </a:r>
          </a:p>
        </p:txBody>
      </p:sp>
    </p:spTree>
    <p:custDataLst>
      <p:tags r:id="rId1"/>
    </p:custDataLst>
  </p:cSld>
  <p:clrMapOvr>
    <a:masterClrMapping/>
  </p:clrMapOvr>
  <p:transition advTm="368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checkerboard(across)">
                                      <p:cBhvr>
                                        <p:cTn id="7" dur="500"/>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checkerboard(across)">
                                      <p:cBhvr>
                                        <p:cTn id="12" dur="500"/>
                                        <p:tgtEl>
                                          <p:spTgt spid="1034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Psalm 102:25-27 in Hebrews 1</a:t>
            </a:r>
          </a:p>
        </p:txBody>
      </p:sp>
      <p:sp>
        <p:nvSpPr>
          <p:cNvPr id="104451" name="Rectangle 3"/>
          <p:cNvSpPr>
            <a:spLocks noGrp="1" noChangeArrowheads="1"/>
          </p:cNvSpPr>
          <p:nvPr>
            <p:ph type="body" idx="1"/>
          </p:nvPr>
        </p:nvSpPr>
        <p:spPr/>
        <p:txBody>
          <a:bodyPr/>
          <a:lstStyle/>
          <a:p>
            <a:pPr>
              <a:lnSpc>
                <a:spcPct val="90000"/>
              </a:lnSpc>
            </a:pPr>
            <a:r>
              <a:rPr lang="en-US" altLang="en-US" sz="2500"/>
              <a:t>25 (NIV) In the beginning you laid the foundations of the earth, and the heavens are the work of your hands. 26 They will perish, but you remain; they will all wear out like a garment. Like clothing you will change them and they will be discarded. 27 But you remain the same, and your years will never end. </a:t>
            </a:r>
          </a:p>
          <a:p>
            <a:pPr>
              <a:lnSpc>
                <a:spcPct val="90000"/>
              </a:lnSpc>
            </a:pPr>
            <a:r>
              <a:rPr lang="en-US" altLang="en-US" sz="2500"/>
              <a:t>On what basis does the author apply this to Jesus?  Does he assume his readers accept the Deity &amp; creatorhood of Jesus?</a:t>
            </a:r>
          </a:p>
        </p:txBody>
      </p:sp>
    </p:spTree>
    <p:custDataLst>
      <p:tags r:id="rId1"/>
    </p:custDataLst>
  </p:cSld>
  <p:clrMapOvr>
    <a:masterClrMapping/>
  </p:clrMapOvr>
  <p:transition advTm="551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checkerboard(across)">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checkerboard(across)">
                                      <p:cBhvr>
                                        <p:cTn id="12" dur="500"/>
                                        <p:tgtEl>
                                          <p:spTgt spid="104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p:txBody>
          <a:bodyPr/>
          <a:lstStyle/>
          <a:p>
            <a:r>
              <a:rPr lang="en-US" altLang="en-US"/>
              <a:t>A Tour of The Various </a:t>
            </a:r>
            <a:br>
              <a:rPr lang="en-US" altLang="en-US"/>
            </a:br>
            <a:r>
              <a:rPr lang="en-US" altLang="en-US"/>
              <a:t>Kinds of Quotations</a:t>
            </a:r>
          </a:p>
        </p:txBody>
      </p:sp>
      <p:sp>
        <p:nvSpPr>
          <p:cNvPr id="1946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53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Psalm 116:10 in 2 Corinthians 4</a:t>
            </a:r>
          </a:p>
        </p:txBody>
      </p:sp>
      <p:sp>
        <p:nvSpPr>
          <p:cNvPr id="105475" name="Rectangle 3"/>
          <p:cNvSpPr>
            <a:spLocks noGrp="1" noChangeArrowheads="1"/>
          </p:cNvSpPr>
          <p:nvPr>
            <p:ph type="body" idx="1"/>
          </p:nvPr>
        </p:nvSpPr>
        <p:spPr/>
        <p:txBody>
          <a:bodyPr/>
          <a:lstStyle/>
          <a:p>
            <a:r>
              <a:rPr lang="en-US" altLang="en-US"/>
              <a:t>10 (NIV) I believed; therefore {[10] Or believed even when}I said, "I am greatly afflicted." </a:t>
            </a:r>
          </a:p>
          <a:p>
            <a:r>
              <a:rPr lang="en-US" altLang="en-US"/>
              <a:t>Paul is speaking about the afflictions he has experienced, but the connection is puzzling.</a:t>
            </a:r>
          </a:p>
          <a:p>
            <a:r>
              <a:rPr lang="en-US" altLang="en-US"/>
              <a:t>Is this an example of using Biblical language in a different sense?</a:t>
            </a:r>
          </a:p>
        </p:txBody>
      </p:sp>
    </p:spTree>
    <p:custDataLst>
      <p:tags r:id="rId1"/>
    </p:custDataLst>
  </p:cSld>
  <p:clrMapOvr>
    <a:masterClrMapping/>
  </p:clrMapOvr>
  <p:transition advTm="417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checkerboard(across)">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checkerboard(across)">
                                      <p:cBhvr>
                                        <p:cTn id="12" dur="500"/>
                                        <p:tgtEl>
                                          <p:spTgt spid="105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checkerboard(across)">
                                      <p:cBhvr>
                                        <p:cTn id="17" dur="5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p:txBody>
          <a:bodyPr/>
          <a:lstStyle/>
          <a:p>
            <a:r>
              <a:rPr lang="en-US" altLang="en-US"/>
              <a:t>Summary</a:t>
            </a:r>
          </a:p>
        </p:txBody>
      </p:sp>
      <p:sp>
        <p:nvSpPr>
          <p:cNvPr id="10650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93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 calcmode="lin" valueType="num">
                                      <p:cBhvr>
                                        <p:cTn id="7" dur="500" fill="hold"/>
                                        <p:tgtEl>
                                          <p:spTgt spid="106500"/>
                                        </p:tgtEl>
                                        <p:attrNameLst>
                                          <p:attrName>ppt_w</p:attrName>
                                        </p:attrNameLst>
                                      </p:cBhvr>
                                      <p:tavLst>
                                        <p:tav tm="0">
                                          <p:val>
                                            <p:fltVal val="0"/>
                                          </p:val>
                                        </p:tav>
                                        <p:tav tm="100000">
                                          <p:val>
                                            <p:strVal val="#ppt_w"/>
                                          </p:val>
                                        </p:tav>
                                      </p:tavLst>
                                    </p:anim>
                                    <p:anim calcmode="lin" valueType="num">
                                      <p:cBhvr>
                                        <p:cTn id="8" dur="500" fill="hold"/>
                                        <p:tgtEl>
                                          <p:spTgt spid="106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3200"/>
              <a:t>The Most Frequently Quoted Psalms</a:t>
            </a:r>
          </a:p>
        </p:txBody>
      </p:sp>
      <p:sp>
        <p:nvSpPr>
          <p:cNvPr id="108547" name="Rectangle 3"/>
          <p:cNvSpPr>
            <a:spLocks noGrp="1" noChangeArrowheads="1"/>
          </p:cNvSpPr>
          <p:nvPr>
            <p:ph type="body" idx="1"/>
          </p:nvPr>
        </p:nvSpPr>
        <p:spPr/>
        <p:txBody>
          <a:bodyPr/>
          <a:lstStyle/>
          <a:p>
            <a:pPr>
              <a:lnSpc>
                <a:spcPct val="90000"/>
              </a:lnSpc>
            </a:pPr>
            <a:r>
              <a:rPr lang="en-US" altLang="en-US"/>
              <a:t>Psalm 118 (12x) – a Messianic psalm re/ Jesus’ rejection and (2</a:t>
            </a:r>
            <a:r>
              <a:rPr lang="en-US" altLang="en-US" baseline="30000"/>
              <a:t>nd</a:t>
            </a:r>
            <a:r>
              <a:rPr lang="en-US" altLang="en-US"/>
              <a:t>) coming</a:t>
            </a:r>
          </a:p>
          <a:p>
            <a:pPr>
              <a:lnSpc>
                <a:spcPct val="90000"/>
              </a:lnSpc>
            </a:pPr>
            <a:r>
              <a:rPr lang="en-US" altLang="en-US"/>
              <a:t>Psalm 110 (11x) – a Messianic psalm re/ Jesus combining kingship and priesthood</a:t>
            </a:r>
          </a:p>
          <a:p>
            <a:pPr>
              <a:lnSpc>
                <a:spcPct val="90000"/>
              </a:lnSpc>
            </a:pPr>
            <a:r>
              <a:rPr lang="en-US" altLang="en-US"/>
              <a:t>Psalm 69 (5x) – a more generic psalm that fits Jesus' rejection and vindication.</a:t>
            </a:r>
          </a:p>
        </p:txBody>
      </p:sp>
    </p:spTree>
    <p:custDataLst>
      <p:tags r:id="rId1"/>
    </p:custDataLst>
  </p:cSld>
  <p:clrMapOvr>
    <a:masterClrMapping/>
  </p:clrMapOvr>
  <p:transition advTm="241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checkerboard(across)">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checkerboard(across)">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checkerboard(across)">
                                      <p:cBhvr>
                                        <p:cTn id="17"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z="3200"/>
              <a:t>The Most Frequently Quoted Psalms</a:t>
            </a:r>
          </a:p>
        </p:txBody>
      </p:sp>
      <p:sp>
        <p:nvSpPr>
          <p:cNvPr id="109571" name="Rectangle 3"/>
          <p:cNvSpPr>
            <a:spLocks noGrp="1" noChangeArrowheads="1"/>
          </p:cNvSpPr>
          <p:nvPr>
            <p:ph type="body" idx="1"/>
          </p:nvPr>
        </p:nvSpPr>
        <p:spPr/>
        <p:txBody>
          <a:bodyPr/>
          <a:lstStyle/>
          <a:p>
            <a:r>
              <a:rPr lang="en-US" altLang="en-US"/>
              <a:t>Psalm 2 (4x) – rebellion of mankind against God and his Messiah</a:t>
            </a:r>
          </a:p>
          <a:p>
            <a:r>
              <a:rPr lang="en-US" altLang="en-US"/>
              <a:t>Psalm 22 (4x) – the crucifixion of the Messiah</a:t>
            </a:r>
          </a:p>
          <a:p>
            <a:r>
              <a:rPr lang="en-US" altLang="en-US"/>
              <a:t>Psalm 95 (4x) – lessons from Israel in the wilderness</a:t>
            </a:r>
          </a:p>
          <a:p>
            <a:r>
              <a:rPr lang="en-US" altLang="en-US"/>
              <a:t>Note that most of these are Messianic psalms.</a:t>
            </a:r>
          </a:p>
        </p:txBody>
      </p:sp>
    </p:spTree>
    <p:custDataLst>
      <p:tags r:id="rId1"/>
    </p:custDataLst>
  </p:cSld>
  <p:clrMapOvr>
    <a:masterClrMapping/>
  </p:clrMapOvr>
  <p:transition advTm="34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checkerboard(across)">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checkerboard(across)">
                                      <p:cBhvr>
                                        <p:cTn id="12" dur="500"/>
                                        <p:tgtEl>
                                          <p:spTgt spid="109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checkerboard(across)">
                                      <p:cBhvr>
                                        <p:cTn id="17" dur="500"/>
                                        <p:tgtEl>
                                          <p:spTgt spid="109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checkerboard(across)">
                                      <p:cBhvr>
                                        <p:cTn id="22" dur="5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For Further Discussion</a:t>
            </a:r>
          </a:p>
        </p:txBody>
      </p:sp>
      <p:sp>
        <p:nvSpPr>
          <p:cNvPr id="110595" name="Rectangle 3"/>
          <p:cNvSpPr>
            <a:spLocks noGrp="1" noChangeArrowheads="1"/>
          </p:cNvSpPr>
          <p:nvPr>
            <p:ph type="body" idx="1"/>
          </p:nvPr>
        </p:nvSpPr>
        <p:spPr/>
        <p:txBody>
          <a:bodyPr/>
          <a:lstStyle/>
          <a:p>
            <a:r>
              <a:rPr lang="en-US" altLang="en-US"/>
              <a:t>Psalm 2 – see PP talk "What is History All About?"</a:t>
            </a:r>
          </a:p>
          <a:p>
            <a:r>
              <a:rPr lang="en-US" altLang="en-US"/>
              <a:t>Psalm 22 – see PP talk "They Saw Jesus, Centuries in Advance"</a:t>
            </a:r>
          </a:p>
          <a:p>
            <a:r>
              <a:rPr lang="en-US" altLang="en-US"/>
              <a:t>Psalm 110 – see PP talk "Jesus, the Testimony of Prophecy &amp; History"</a:t>
            </a:r>
          </a:p>
        </p:txBody>
      </p:sp>
    </p:spTree>
    <p:custDataLst>
      <p:tags r:id="rId1"/>
    </p:custDataLst>
  </p:cSld>
  <p:clrMapOvr>
    <a:masterClrMapping/>
  </p:clrMapOvr>
  <p:transition advTm="452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ctrTitle"/>
          </p:nvPr>
        </p:nvSpPr>
        <p:spPr/>
        <p:txBody>
          <a:bodyPr/>
          <a:lstStyle/>
          <a:p>
            <a:r>
              <a:rPr lang="en-US" altLang="en-US"/>
              <a:t>The End</a:t>
            </a:r>
          </a:p>
        </p:txBody>
      </p:sp>
      <p:sp>
        <p:nvSpPr>
          <p:cNvPr id="111621" name="Rectangle 5"/>
          <p:cNvSpPr>
            <a:spLocks noGrp="1" noChangeArrowheads="1"/>
          </p:cNvSpPr>
          <p:nvPr>
            <p:ph type="subTitle" idx="1"/>
          </p:nvPr>
        </p:nvSpPr>
        <p:spPr>
          <a:xfrm>
            <a:off x="1443038" y="3427413"/>
            <a:ext cx="7239000" cy="2439987"/>
          </a:xfrm>
        </p:spPr>
        <p:txBody>
          <a:bodyPr/>
          <a:lstStyle/>
          <a:p>
            <a:pPr>
              <a:lnSpc>
                <a:spcPct val="80000"/>
              </a:lnSpc>
            </a:pPr>
            <a:r>
              <a:rPr lang="en-US" altLang="en-US" sz="2500"/>
              <a:t>Luke 24:44 (NIV) He said to them, "This is what I told you while I was still with you: Everything must be fulfilled that is written about me in the Law of Moses, the Prophets and the Psalms." 45 Then he opened their minds so they could understand the Scriptures.</a:t>
            </a:r>
          </a:p>
        </p:txBody>
      </p:sp>
      <p:pic>
        <p:nvPicPr>
          <p:cNvPr id="111622" name="Picture 6" descr="MCj03520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913" y="304800"/>
            <a:ext cx="2481262"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02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p:cTn id="7" dur="500" fill="hold"/>
                                        <p:tgtEl>
                                          <p:spTgt spid="111620"/>
                                        </p:tgtEl>
                                        <p:attrNameLst>
                                          <p:attrName>ppt_w</p:attrName>
                                        </p:attrNameLst>
                                      </p:cBhvr>
                                      <p:tavLst>
                                        <p:tav tm="0">
                                          <p:val>
                                            <p:fltVal val="0"/>
                                          </p:val>
                                        </p:tav>
                                        <p:tav tm="100000">
                                          <p:val>
                                            <p:strVal val="#ppt_w"/>
                                          </p:val>
                                        </p:tav>
                                      </p:tavLst>
                                    </p:anim>
                                    <p:anim calcmode="lin" valueType="num">
                                      <p:cBhvr>
                                        <p:cTn id="8" dur="500" fill="hold"/>
                                        <p:tgtEl>
                                          <p:spTgt spid="1116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11622"/>
                                        </p:tgtEl>
                                        <p:attrNameLst>
                                          <p:attrName>style.visibility</p:attrName>
                                        </p:attrNameLst>
                                      </p:cBhvr>
                                      <p:to>
                                        <p:strVal val="visible"/>
                                      </p:to>
                                    </p:set>
                                    <p:animEffect transition="in" filter="checkerboard(across)">
                                      <p:cBhvr>
                                        <p:cTn id="13" dur="500"/>
                                        <p:tgtEl>
                                          <p:spTgt spid="1116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1621">
                                            <p:txEl>
                                              <p:pRg st="0" end="0"/>
                                            </p:txEl>
                                          </p:spTgt>
                                        </p:tgtEl>
                                        <p:attrNameLst>
                                          <p:attrName>style.visibility</p:attrName>
                                        </p:attrNameLst>
                                      </p:cBhvr>
                                      <p:to>
                                        <p:strVal val="visible"/>
                                      </p:to>
                                    </p:set>
                                    <p:animEffect transition="in" filter="checkerboard(across)">
                                      <p:cBhvr>
                                        <p:cTn id="18" dur="500"/>
                                        <p:tgtEl>
                                          <p:spTgt spid="1116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P spid="11162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ctrTitle"/>
          </p:nvPr>
        </p:nvSpPr>
        <p:spPr/>
        <p:txBody>
          <a:bodyPr/>
          <a:lstStyle/>
          <a:p>
            <a:r>
              <a:rPr lang="en-US" altLang="en-US"/>
              <a:t>Fulfillment</a:t>
            </a:r>
          </a:p>
        </p:txBody>
      </p:sp>
      <p:sp>
        <p:nvSpPr>
          <p:cNvPr id="87045" name="Rectangle 5"/>
          <p:cNvSpPr>
            <a:spLocks noGrp="1" noChangeArrowheads="1"/>
          </p:cNvSpPr>
          <p:nvPr>
            <p:ph type="subTitle" idx="1"/>
          </p:nvPr>
        </p:nvSpPr>
        <p:spPr/>
        <p:txBody>
          <a:bodyPr/>
          <a:lstStyle/>
          <a:p>
            <a:r>
              <a:rPr lang="en-US" altLang="en-US"/>
              <a:t>Psalms used to show that something is a fulfillment of OT prophecy</a:t>
            </a:r>
          </a:p>
        </p:txBody>
      </p:sp>
    </p:spTree>
    <p:custDataLst>
      <p:tags r:id="rId1"/>
    </p:custDataLst>
  </p:cSld>
  <p:clrMapOvr>
    <a:masterClrMapping/>
  </p:clrMapOvr>
  <p:transition advTm="80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p:cTn id="7" dur="500" fill="hold"/>
                                        <p:tgtEl>
                                          <p:spTgt spid="87044"/>
                                        </p:tgtEl>
                                        <p:attrNameLst>
                                          <p:attrName>ppt_w</p:attrName>
                                        </p:attrNameLst>
                                      </p:cBhvr>
                                      <p:tavLst>
                                        <p:tav tm="0">
                                          <p:val>
                                            <p:fltVal val="0"/>
                                          </p:val>
                                        </p:tav>
                                        <p:tav tm="100000">
                                          <p:val>
                                            <p:strVal val="#ppt_w"/>
                                          </p:val>
                                        </p:tav>
                                      </p:tavLst>
                                    </p:anim>
                                    <p:anim calcmode="lin" valueType="num">
                                      <p:cBhvr>
                                        <p:cTn id="8" dur="500" fill="hold"/>
                                        <p:tgtEl>
                                          <p:spTgt spid="870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7045">
                                            <p:txEl>
                                              <p:pRg st="0" end="0"/>
                                            </p:txEl>
                                          </p:spTgt>
                                        </p:tgtEl>
                                        <p:attrNameLst>
                                          <p:attrName>style.visibility</p:attrName>
                                        </p:attrNameLst>
                                      </p:cBhvr>
                                      <p:to>
                                        <p:strVal val="visible"/>
                                      </p:to>
                                    </p:set>
                                    <p:animEffect transition="in" filter="checkerboard(across)">
                                      <p:cBhvr>
                                        <p:cTn id="13" dur="500"/>
                                        <p:tgtEl>
                                          <p:spTgt spid="870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P spid="8704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4|0.9"/>
</p:tagLst>
</file>

<file path=ppt/tags/tag10.xml><?xml version="1.0" encoding="utf-8"?>
<p:tagLst xmlns:a="http://schemas.openxmlformats.org/drawingml/2006/main" xmlns:r="http://schemas.openxmlformats.org/officeDocument/2006/relationships" xmlns:p="http://schemas.openxmlformats.org/presentationml/2006/main">
  <p:tag name="TIMING" val="|0.6|14.8|9.6|10.7"/>
</p:tagLst>
</file>

<file path=ppt/tags/tag11.xml><?xml version="1.0" encoding="utf-8"?>
<p:tagLst xmlns:a="http://schemas.openxmlformats.org/drawingml/2006/main" xmlns:r="http://schemas.openxmlformats.org/officeDocument/2006/relationships" xmlns:p="http://schemas.openxmlformats.org/presentationml/2006/main">
  <p:tag name="TIMING" val="|0.4|1.3"/>
</p:tagLst>
</file>

<file path=ppt/tags/tag12.xml><?xml version="1.0" encoding="utf-8"?>
<p:tagLst xmlns:a="http://schemas.openxmlformats.org/drawingml/2006/main" xmlns:r="http://schemas.openxmlformats.org/officeDocument/2006/relationships" xmlns:p="http://schemas.openxmlformats.org/presentationml/2006/main">
  <p:tag name="TIMING" val="|5.3|23.9"/>
</p:tagLst>
</file>

<file path=ppt/tags/tag13.xml><?xml version="1.0" encoding="utf-8"?>
<p:tagLst xmlns:a="http://schemas.openxmlformats.org/drawingml/2006/main" xmlns:r="http://schemas.openxmlformats.org/officeDocument/2006/relationships" xmlns:p="http://schemas.openxmlformats.org/presentationml/2006/main">
  <p:tag name="TIMING" val="|2.9|7.2"/>
</p:tagLst>
</file>

<file path=ppt/tags/tag14.xml><?xml version="1.0" encoding="utf-8"?>
<p:tagLst xmlns:a="http://schemas.openxmlformats.org/drawingml/2006/main" xmlns:r="http://schemas.openxmlformats.org/officeDocument/2006/relationships" xmlns:p="http://schemas.openxmlformats.org/presentationml/2006/main">
  <p:tag name="TIMING" val="|5.1|11"/>
</p:tagLst>
</file>

<file path=ppt/tags/tag15.xml><?xml version="1.0" encoding="utf-8"?>
<p:tagLst xmlns:a="http://schemas.openxmlformats.org/drawingml/2006/main" xmlns:r="http://schemas.openxmlformats.org/officeDocument/2006/relationships" xmlns:p="http://schemas.openxmlformats.org/presentationml/2006/main">
  <p:tag name="TIMING" val="|0.8|6.7"/>
</p:tagLst>
</file>

<file path=ppt/tags/tag16.xml><?xml version="1.0" encoding="utf-8"?>
<p:tagLst xmlns:a="http://schemas.openxmlformats.org/drawingml/2006/main" xmlns:r="http://schemas.openxmlformats.org/officeDocument/2006/relationships" xmlns:p="http://schemas.openxmlformats.org/presentationml/2006/main">
  <p:tag name="TIMING" val="|4|25.3"/>
</p:tagLst>
</file>

<file path=ppt/tags/tag17.xml><?xml version="1.0" encoding="utf-8"?>
<p:tagLst xmlns:a="http://schemas.openxmlformats.org/drawingml/2006/main" xmlns:r="http://schemas.openxmlformats.org/officeDocument/2006/relationships" xmlns:p="http://schemas.openxmlformats.org/presentationml/2006/main">
  <p:tag name="TIMING" val="|0.6|5.9"/>
</p:tagLst>
</file>

<file path=ppt/tags/tag18.xml><?xml version="1.0" encoding="utf-8"?>
<p:tagLst xmlns:a="http://schemas.openxmlformats.org/drawingml/2006/main" xmlns:r="http://schemas.openxmlformats.org/officeDocument/2006/relationships" xmlns:p="http://schemas.openxmlformats.org/presentationml/2006/main">
  <p:tag name="TIMING" val="|0.4|14"/>
</p:tagLst>
</file>

<file path=ppt/tags/tag19.xml><?xml version="1.0" encoding="utf-8"?>
<p:tagLst xmlns:a="http://schemas.openxmlformats.org/drawingml/2006/main" xmlns:r="http://schemas.openxmlformats.org/officeDocument/2006/relationships" xmlns:p="http://schemas.openxmlformats.org/presentationml/2006/main">
  <p:tag name="TIMING" val="|5.2|10.9"/>
</p:tagLst>
</file>

<file path=ppt/tags/tag2.xml><?xml version="1.0" encoding="utf-8"?>
<p:tagLst xmlns:a="http://schemas.openxmlformats.org/drawingml/2006/main" xmlns:r="http://schemas.openxmlformats.org/officeDocument/2006/relationships" xmlns:p="http://schemas.openxmlformats.org/presentationml/2006/main">
  <p:tag name="TIMING" val="|0.5|7.5"/>
</p:tagLst>
</file>

<file path=ppt/tags/tag20.xml><?xml version="1.0" encoding="utf-8"?>
<p:tagLst xmlns:a="http://schemas.openxmlformats.org/drawingml/2006/main" xmlns:r="http://schemas.openxmlformats.org/officeDocument/2006/relationships" xmlns:p="http://schemas.openxmlformats.org/presentationml/2006/main">
  <p:tag name="TIMING" val="|0.5|1.6"/>
</p:tagLst>
</file>

<file path=ppt/tags/tag21.xml><?xml version="1.0" encoding="utf-8"?>
<p:tagLst xmlns:a="http://schemas.openxmlformats.org/drawingml/2006/main" xmlns:r="http://schemas.openxmlformats.org/officeDocument/2006/relationships" xmlns:p="http://schemas.openxmlformats.org/presentationml/2006/main">
  <p:tag name="TIMING" val="|0.5|24.9"/>
</p:tagLst>
</file>

<file path=ppt/tags/tag22.xml><?xml version="1.0" encoding="utf-8"?>
<p:tagLst xmlns:a="http://schemas.openxmlformats.org/drawingml/2006/main" xmlns:r="http://schemas.openxmlformats.org/officeDocument/2006/relationships" xmlns:p="http://schemas.openxmlformats.org/presentationml/2006/main">
  <p:tag name="TIMING" val="|1|11.7"/>
</p:tagLst>
</file>

<file path=ppt/tags/tag23.xml><?xml version="1.0" encoding="utf-8"?>
<p:tagLst xmlns:a="http://schemas.openxmlformats.org/drawingml/2006/main" xmlns:r="http://schemas.openxmlformats.org/officeDocument/2006/relationships" xmlns:p="http://schemas.openxmlformats.org/presentationml/2006/main">
  <p:tag name="TIMING" val="|1.3|19.8"/>
</p:tagLst>
</file>

<file path=ppt/tags/tag24.xml><?xml version="1.0" encoding="utf-8"?>
<p:tagLst xmlns:a="http://schemas.openxmlformats.org/drawingml/2006/main" xmlns:r="http://schemas.openxmlformats.org/officeDocument/2006/relationships" xmlns:p="http://schemas.openxmlformats.org/presentationml/2006/main">
  <p:tag name="TIMING" val="|3.8|7.5"/>
</p:tagLst>
</file>

<file path=ppt/tags/tag25.xml><?xml version="1.0" encoding="utf-8"?>
<p:tagLst xmlns:a="http://schemas.openxmlformats.org/drawingml/2006/main" xmlns:r="http://schemas.openxmlformats.org/officeDocument/2006/relationships" xmlns:p="http://schemas.openxmlformats.org/presentationml/2006/main">
  <p:tag name="TIMING" val="|3|9.1"/>
</p:tagLst>
</file>

<file path=ppt/tags/tag26.xml><?xml version="1.0" encoding="utf-8"?>
<p:tagLst xmlns:a="http://schemas.openxmlformats.org/drawingml/2006/main" xmlns:r="http://schemas.openxmlformats.org/officeDocument/2006/relationships" xmlns:p="http://schemas.openxmlformats.org/presentationml/2006/main">
  <p:tag name="TIMING" val="|3.3|8.9"/>
</p:tagLst>
</file>

<file path=ppt/tags/tag27.xml><?xml version="1.0" encoding="utf-8"?>
<p:tagLst xmlns:a="http://schemas.openxmlformats.org/drawingml/2006/main" xmlns:r="http://schemas.openxmlformats.org/officeDocument/2006/relationships" xmlns:p="http://schemas.openxmlformats.org/presentationml/2006/main">
  <p:tag name="TIMING" val="|1.5|9.9"/>
</p:tagLst>
</file>

<file path=ppt/tags/tag28.xml><?xml version="1.0" encoding="utf-8"?>
<p:tagLst xmlns:a="http://schemas.openxmlformats.org/drawingml/2006/main" xmlns:r="http://schemas.openxmlformats.org/officeDocument/2006/relationships" xmlns:p="http://schemas.openxmlformats.org/presentationml/2006/main">
  <p:tag name="TIMING" val="|0.4|13.4"/>
</p:tagLst>
</file>

<file path=ppt/tags/tag29.xml><?xml version="1.0" encoding="utf-8"?>
<p:tagLst xmlns:a="http://schemas.openxmlformats.org/drawingml/2006/main" xmlns:r="http://schemas.openxmlformats.org/officeDocument/2006/relationships" xmlns:p="http://schemas.openxmlformats.org/presentationml/2006/main">
  <p:tag name="TIMING" val="|1|8.2"/>
</p:tagLst>
</file>

<file path=ppt/tags/tag3.xml><?xml version="1.0" encoding="utf-8"?>
<p:tagLst xmlns:a="http://schemas.openxmlformats.org/drawingml/2006/main" xmlns:r="http://schemas.openxmlformats.org/officeDocument/2006/relationships" xmlns:p="http://schemas.openxmlformats.org/presentationml/2006/main">
  <p:tag name="TIMING" val="|3.3|3.5|9.1|5.2|4.5"/>
</p:tagLst>
</file>

<file path=ppt/tags/tag30.xml><?xml version="1.0" encoding="utf-8"?>
<p:tagLst xmlns:a="http://schemas.openxmlformats.org/drawingml/2006/main" xmlns:r="http://schemas.openxmlformats.org/officeDocument/2006/relationships" xmlns:p="http://schemas.openxmlformats.org/presentationml/2006/main">
  <p:tag name="TIMING" val="|1.2|6.4"/>
</p:tagLst>
</file>

<file path=ppt/tags/tag31.xml><?xml version="1.0" encoding="utf-8"?>
<p:tagLst xmlns:a="http://schemas.openxmlformats.org/drawingml/2006/main" xmlns:r="http://schemas.openxmlformats.org/officeDocument/2006/relationships" xmlns:p="http://schemas.openxmlformats.org/presentationml/2006/main">
  <p:tag name="TIMING" val="|1|13.7"/>
</p:tagLst>
</file>

<file path=ppt/tags/tag32.xml><?xml version="1.0" encoding="utf-8"?>
<p:tagLst xmlns:a="http://schemas.openxmlformats.org/drawingml/2006/main" xmlns:r="http://schemas.openxmlformats.org/officeDocument/2006/relationships" xmlns:p="http://schemas.openxmlformats.org/presentationml/2006/main">
  <p:tag name="TIMING" val="|0.5|9.4"/>
</p:tagLst>
</file>

<file path=ppt/tags/tag33.xml><?xml version="1.0" encoding="utf-8"?>
<p:tagLst xmlns:a="http://schemas.openxmlformats.org/drawingml/2006/main" xmlns:r="http://schemas.openxmlformats.org/officeDocument/2006/relationships" xmlns:p="http://schemas.openxmlformats.org/presentationml/2006/main">
  <p:tag name="TIMING" val="|1.4|6.2"/>
</p:tagLst>
</file>

<file path=ppt/tags/tag34.xml><?xml version="1.0" encoding="utf-8"?>
<p:tagLst xmlns:a="http://schemas.openxmlformats.org/drawingml/2006/main" xmlns:r="http://schemas.openxmlformats.org/officeDocument/2006/relationships" xmlns:p="http://schemas.openxmlformats.org/presentationml/2006/main">
  <p:tag name="TIMING" val="|0.9|5.8"/>
</p:tagLst>
</file>

<file path=ppt/tags/tag35.xml><?xml version="1.0" encoding="utf-8"?>
<p:tagLst xmlns:a="http://schemas.openxmlformats.org/drawingml/2006/main" xmlns:r="http://schemas.openxmlformats.org/officeDocument/2006/relationships" xmlns:p="http://schemas.openxmlformats.org/presentationml/2006/main">
  <p:tag name="TIMING" val="|2.9|6.9"/>
</p:tagLst>
</file>

<file path=ppt/tags/tag36.xml><?xml version="1.0" encoding="utf-8"?>
<p:tagLst xmlns:a="http://schemas.openxmlformats.org/drawingml/2006/main" xmlns:r="http://schemas.openxmlformats.org/officeDocument/2006/relationships" xmlns:p="http://schemas.openxmlformats.org/presentationml/2006/main">
  <p:tag name="TIMING" val="|0.3|1.7"/>
</p:tagLst>
</file>

<file path=ppt/tags/tag37.xml><?xml version="1.0" encoding="utf-8"?>
<p:tagLst xmlns:a="http://schemas.openxmlformats.org/drawingml/2006/main" xmlns:r="http://schemas.openxmlformats.org/officeDocument/2006/relationships" xmlns:p="http://schemas.openxmlformats.org/presentationml/2006/main">
  <p:tag name="TIMING" val="|0.5|7.7"/>
</p:tagLst>
</file>

<file path=ppt/tags/tag38.xml><?xml version="1.0" encoding="utf-8"?>
<p:tagLst xmlns:a="http://schemas.openxmlformats.org/drawingml/2006/main" xmlns:r="http://schemas.openxmlformats.org/officeDocument/2006/relationships" xmlns:p="http://schemas.openxmlformats.org/presentationml/2006/main">
  <p:tag name="TIMING" val="|0.6|5.5"/>
</p:tagLst>
</file>

<file path=ppt/tags/tag39.xml><?xml version="1.0" encoding="utf-8"?>
<p:tagLst xmlns:a="http://schemas.openxmlformats.org/drawingml/2006/main" xmlns:r="http://schemas.openxmlformats.org/officeDocument/2006/relationships" xmlns:p="http://schemas.openxmlformats.org/presentationml/2006/main">
  <p:tag name="TIMING" val="|0.3|7"/>
</p:tagLst>
</file>

<file path=ppt/tags/tag4.xml><?xml version="1.0" encoding="utf-8"?>
<p:tagLst xmlns:a="http://schemas.openxmlformats.org/drawingml/2006/main" xmlns:r="http://schemas.openxmlformats.org/officeDocument/2006/relationships" xmlns:p="http://schemas.openxmlformats.org/presentationml/2006/main">
  <p:tag name="TIMING" val="|0.4|7.8|8.8|2.8|3.4|9|3.3|4.7|2.8"/>
</p:tagLst>
</file>

<file path=ppt/tags/tag40.xml><?xml version="1.0" encoding="utf-8"?>
<p:tagLst xmlns:a="http://schemas.openxmlformats.org/drawingml/2006/main" xmlns:r="http://schemas.openxmlformats.org/officeDocument/2006/relationships" xmlns:p="http://schemas.openxmlformats.org/presentationml/2006/main">
  <p:tag name="TIMING" val="|1.4|9.3"/>
</p:tagLst>
</file>

<file path=ppt/tags/tag41.xml><?xml version="1.0" encoding="utf-8"?>
<p:tagLst xmlns:a="http://schemas.openxmlformats.org/drawingml/2006/main" xmlns:r="http://schemas.openxmlformats.org/officeDocument/2006/relationships" xmlns:p="http://schemas.openxmlformats.org/presentationml/2006/main">
  <p:tag name="TIMING" val="|0.4|3"/>
</p:tagLst>
</file>

<file path=ppt/tags/tag42.xml><?xml version="1.0" encoding="utf-8"?>
<p:tagLst xmlns:a="http://schemas.openxmlformats.org/drawingml/2006/main" xmlns:r="http://schemas.openxmlformats.org/officeDocument/2006/relationships" xmlns:p="http://schemas.openxmlformats.org/presentationml/2006/main">
  <p:tag name="TIMING" val="|1.7|16.6"/>
</p:tagLst>
</file>

<file path=ppt/tags/tag43.xml><?xml version="1.0" encoding="utf-8"?>
<p:tagLst xmlns:a="http://schemas.openxmlformats.org/drawingml/2006/main" xmlns:r="http://schemas.openxmlformats.org/officeDocument/2006/relationships" xmlns:p="http://schemas.openxmlformats.org/presentationml/2006/main">
  <p:tag name="TIMING" val="|0.5|6.6"/>
</p:tagLst>
</file>

<file path=ppt/tags/tag44.xml><?xml version="1.0" encoding="utf-8"?>
<p:tagLst xmlns:a="http://schemas.openxmlformats.org/drawingml/2006/main" xmlns:r="http://schemas.openxmlformats.org/officeDocument/2006/relationships" xmlns:p="http://schemas.openxmlformats.org/presentationml/2006/main">
  <p:tag name="TIMING" val="|10.9|2.6"/>
</p:tagLst>
</file>

<file path=ppt/tags/tag45.xml><?xml version="1.0" encoding="utf-8"?>
<p:tagLst xmlns:a="http://schemas.openxmlformats.org/drawingml/2006/main" xmlns:r="http://schemas.openxmlformats.org/officeDocument/2006/relationships" xmlns:p="http://schemas.openxmlformats.org/presentationml/2006/main">
  <p:tag name="TIMING" val="|5.8|7.3"/>
</p:tagLst>
</file>

<file path=ppt/tags/tag46.xml><?xml version="1.0" encoding="utf-8"?>
<p:tagLst xmlns:a="http://schemas.openxmlformats.org/drawingml/2006/main" xmlns:r="http://schemas.openxmlformats.org/officeDocument/2006/relationships" xmlns:p="http://schemas.openxmlformats.org/presentationml/2006/main">
  <p:tag name="TIMING" val="|3.3|8.3"/>
</p:tagLst>
</file>

<file path=ppt/tags/tag47.xml><?xml version="1.0" encoding="utf-8"?>
<p:tagLst xmlns:a="http://schemas.openxmlformats.org/drawingml/2006/main" xmlns:r="http://schemas.openxmlformats.org/officeDocument/2006/relationships" xmlns:p="http://schemas.openxmlformats.org/presentationml/2006/main">
  <p:tag name="TIMING" val="|0.4|6.2"/>
</p:tagLst>
</file>

<file path=ppt/tags/tag48.xml><?xml version="1.0" encoding="utf-8"?>
<p:tagLst xmlns:a="http://schemas.openxmlformats.org/drawingml/2006/main" xmlns:r="http://schemas.openxmlformats.org/officeDocument/2006/relationships" xmlns:p="http://schemas.openxmlformats.org/presentationml/2006/main">
  <p:tag name="TIMING" val="|0.7|8.7"/>
</p:tagLst>
</file>

<file path=ppt/tags/tag49.xml><?xml version="1.0" encoding="utf-8"?>
<p:tagLst xmlns:a="http://schemas.openxmlformats.org/drawingml/2006/main" xmlns:r="http://schemas.openxmlformats.org/officeDocument/2006/relationships" xmlns:p="http://schemas.openxmlformats.org/presentationml/2006/main">
  <p:tag name="TIMING" val="|0.3|5.5"/>
</p:tagLst>
</file>

<file path=ppt/tags/tag5.xml><?xml version="1.0" encoding="utf-8"?>
<p:tagLst xmlns:a="http://schemas.openxmlformats.org/drawingml/2006/main" xmlns:r="http://schemas.openxmlformats.org/officeDocument/2006/relationships" xmlns:p="http://schemas.openxmlformats.org/presentationml/2006/main">
  <p:tag name="TIMING" val="|0.3|12.5|5.4|6.8|4.3|19.4|4.1|1.8|2"/>
</p:tagLst>
</file>

<file path=ppt/tags/tag50.xml><?xml version="1.0" encoding="utf-8"?>
<p:tagLst xmlns:a="http://schemas.openxmlformats.org/drawingml/2006/main" xmlns:r="http://schemas.openxmlformats.org/officeDocument/2006/relationships" xmlns:p="http://schemas.openxmlformats.org/presentationml/2006/main">
  <p:tag name="TIMING" val="|0.5|6.1"/>
</p:tagLst>
</file>

<file path=ppt/tags/tag51.xml><?xml version="1.0" encoding="utf-8"?>
<p:tagLst xmlns:a="http://schemas.openxmlformats.org/drawingml/2006/main" xmlns:r="http://schemas.openxmlformats.org/officeDocument/2006/relationships" xmlns:p="http://schemas.openxmlformats.org/presentationml/2006/main">
  <p:tag name="TIMING" val="|0.3|13"/>
</p:tagLst>
</file>

<file path=ppt/tags/tag52.xml><?xml version="1.0" encoding="utf-8"?>
<p:tagLst xmlns:a="http://schemas.openxmlformats.org/drawingml/2006/main" xmlns:r="http://schemas.openxmlformats.org/officeDocument/2006/relationships" xmlns:p="http://schemas.openxmlformats.org/presentationml/2006/main">
  <p:tag name="TIMING" val="|0.5|7.6"/>
</p:tagLst>
</file>

<file path=ppt/tags/tag53.xml><?xml version="1.0" encoding="utf-8"?>
<p:tagLst xmlns:a="http://schemas.openxmlformats.org/drawingml/2006/main" xmlns:r="http://schemas.openxmlformats.org/officeDocument/2006/relationships" xmlns:p="http://schemas.openxmlformats.org/presentationml/2006/main">
  <p:tag name="TIMING" val="|0.3|16.7"/>
</p:tagLst>
</file>

<file path=ppt/tags/tag54.xml><?xml version="1.0" encoding="utf-8"?>
<p:tagLst xmlns:a="http://schemas.openxmlformats.org/drawingml/2006/main" xmlns:r="http://schemas.openxmlformats.org/officeDocument/2006/relationships" xmlns:p="http://schemas.openxmlformats.org/presentationml/2006/main">
  <p:tag name="TIMING" val="|1.5|9.4"/>
</p:tagLst>
</file>

<file path=ppt/tags/tag55.xml><?xml version="1.0" encoding="utf-8"?>
<p:tagLst xmlns:a="http://schemas.openxmlformats.org/drawingml/2006/main" xmlns:r="http://schemas.openxmlformats.org/officeDocument/2006/relationships" xmlns:p="http://schemas.openxmlformats.org/presentationml/2006/main">
  <p:tag name="TIMING" val="|1.4|7"/>
</p:tagLst>
</file>

<file path=ppt/tags/tag56.xml><?xml version="1.0" encoding="utf-8"?>
<p:tagLst xmlns:a="http://schemas.openxmlformats.org/drawingml/2006/main" xmlns:r="http://schemas.openxmlformats.org/officeDocument/2006/relationships" xmlns:p="http://schemas.openxmlformats.org/presentationml/2006/main">
  <p:tag name="TIMING" val="|15.1|3.1"/>
</p:tagLst>
</file>

<file path=ppt/tags/tag57.xml><?xml version="1.0" encoding="utf-8"?>
<p:tagLst xmlns:a="http://schemas.openxmlformats.org/drawingml/2006/main" xmlns:r="http://schemas.openxmlformats.org/officeDocument/2006/relationships" xmlns:p="http://schemas.openxmlformats.org/presentationml/2006/main">
  <p:tag name="TIMING" val="|1|13.2"/>
</p:tagLst>
</file>

<file path=ppt/tags/tag58.xml><?xml version="1.0" encoding="utf-8"?>
<p:tagLst xmlns:a="http://schemas.openxmlformats.org/drawingml/2006/main" xmlns:r="http://schemas.openxmlformats.org/officeDocument/2006/relationships" xmlns:p="http://schemas.openxmlformats.org/presentationml/2006/main">
  <p:tag name="TIMING" val="|0.7|27.5"/>
</p:tagLst>
</file>

<file path=ppt/tags/tag59.xml><?xml version="1.0" encoding="utf-8"?>
<p:tagLst xmlns:a="http://schemas.openxmlformats.org/drawingml/2006/main" xmlns:r="http://schemas.openxmlformats.org/officeDocument/2006/relationships" xmlns:p="http://schemas.openxmlformats.org/presentationml/2006/main">
  <p:tag name="TIMING" val="|0.7|19.8"/>
</p:tagLst>
</file>

<file path=ppt/tags/tag6.xml><?xml version="1.0" encoding="utf-8"?>
<p:tagLst xmlns:a="http://schemas.openxmlformats.org/drawingml/2006/main" xmlns:r="http://schemas.openxmlformats.org/officeDocument/2006/relationships" xmlns:p="http://schemas.openxmlformats.org/presentationml/2006/main">
  <p:tag name="TIMING" val="|1.9|6.4|2.4|1.6|1.3|1.3|1.9|1.9"/>
</p:tagLst>
</file>

<file path=ppt/tags/tag60.xml><?xml version="1.0" encoding="utf-8"?>
<p:tagLst xmlns:a="http://schemas.openxmlformats.org/drawingml/2006/main" xmlns:r="http://schemas.openxmlformats.org/officeDocument/2006/relationships" xmlns:p="http://schemas.openxmlformats.org/presentationml/2006/main">
  <p:tag name="TIMING" val="|0.5|5.6"/>
</p:tagLst>
</file>

<file path=ppt/tags/tag61.xml><?xml version="1.0" encoding="utf-8"?>
<p:tagLst xmlns:a="http://schemas.openxmlformats.org/drawingml/2006/main" xmlns:r="http://schemas.openxmlformats.org/officeDocument/2006/relationships" xmlns:p="http://schemas.openxmlformats.org/presentationml/2006/main">
  <p:tag name="TIMING" val="|1|6.9|4.9|5.3"/>
</p:tagLst>
</file>

<file path=ppt/tags/tag62.xml><?xml version="1.0" encoding="utf-8"?>
<p:tagLst xmlns:a="http://schemas.openxmlformats.org/drawingml/2006/main" xmlns:r="http://schemas.openxmlformats.org/officeDocument/2006/relationships" xmlns:p="http://schemas.openxmlformats.org/presentationml/2006/main">
  <p:tag name="TIMING" val="|0.7|3.3"/>
</p:tagLst>
</file>

<file path=ppt/tags/tag63.xml><?xml version="1.0" encoding="utf-8"?>
<p:tagLst xmlns:a="http://schemas.openxmlformats.org/drawingml/2006/main" xmlns:r="http://schemas.openxmlformats.org/officeDocument/2006/relationships" xmlns:p="http://schemas.openxmlformats.org/presentationml/2006/main">
  <p:tag name="TIMING" val="|0.8|10.6|4.7"/>
</p:tagLst>
</file>

<file path=ppt/tags/tag64.xml><?xml version="1.0" encoding="utf-8"?>
<p:tagLst xmlns:a="http://schemas.openxmlformats.org/drawingml/2006/main" xmlns:r="http://schemas.openxmlformats.org/officeDocument/2006/relationships" xmlns:p="http://schemas.openxmlformats.org/presentationml/2006/main">
  <p:tag name="TIMING" val="|0.3|6|5.2"/>
</p:tagLst>
</file>

<file path=ppt/tags/tag65.xml><?xml version="1.0" encoding="utf-8"?>
<p:tagLst xmlns:a="http://schemas.openxmlformats.org/drawingml/2006/main" xmlns:r="http://schemas.openxmlformats.org/officeDocument/2006/relationships" xmlns:p="http://schemas.openxmlformats.org/presentationml/2006/main">
  <p:tag name="TIMING" val="|0.5|4.2"/>
</p:tagLst>
</file>

<file path=ppt/tags/tag66.xml><?xml version="1.0" encoding="utf-8"?>
<p:tagLst xmlns:a="http://schemas.openxmlformats.org/drawingml/2006/main" xmlns:r="http://schemas.openxmlformats.org/officeDocument/2006/relationships" xmlns:p="http://schemas.openxmlformats.org/presentationml/2006/main">
  <p:tag name="TIMING" val="|0.3|0.8"/>
</p:tagLst>
</file>

<file path=ppt/tags/tag67.xml><?xml version="1.0" encoding="utf-8"?>
<p:tagLst xmlns:a="http://schemas.openxmlformats.org/drawingml/2006/main" xmlns:r="http://schemas.openxmlformats.org/officeDocument/2006/relationships" xmlns:p="http://schemas.openxmlformats.org/presentationml/2006/main">
  <p:tag name="TIMING" val="|0.4|8.4"/>
</p:tagLst>
</file>

<file path=ppt/tags/tag68.xml><?xml version="1.0" encoding="utf-8"?>
<p:tagLst xmlns:a="http://schemas.openxmlformats.org/drawingml/2006/main" xmlns:r="http://schemas.openxmlformats.org/officeDocument/2006/relationships" xmlns:p="http://schemas.openxmlformats.org/presentationml/2006/main">
  <p:tag name="TIMING" val="|0.3|23.2"/>
</p:tagLst>
</file>

<file path=ppt/tags/tag69.xml><?xml version="1.0" encoding="utf-8"?>
<p:tagLst xmlns:a="http://schemas.openxmlformats.org/drawingml/2006/main" xmlns:r="http://schemas.openxmlformats.org/officeDocument/2006/relationships" xmlns:p="http://schemas.openxmlformats.org/presentationml/2006/main">
  <p:tag name="TIMING" val="|0.6|24.8"/>
</p:tagLst>
</file>

<file path=ppt/tags/tag7.xml><?xml version="1.0" encoding="utf-8"?>
<p:tagLst xmlns:a="http://schemas.openxmlformats.org/drawingml/2006/main" xmlns:r="http://schemas.openxmlformats.org/officeDocument/2006/relationships" xmlns:p="http://schemas.openxmlformats.org/presentationml/2006/main">
  <p:tag name="TIMING" val="|0.5|13.8|9.2|8.2|8.8|10"/>
</p:tagLst>
</file>

<file path=ppt/tags/tag70.xml><?xml version="1.0" encoding="utf-8"?>
<p:tagLst xmlns:a="http://schemas.openxmlformats.org/drawingml/2006/main" xmlns:r="http://schemas.openxmlformats.org/officeDocument/2006/relationships" xmlns:p="http://schemas.openxmlformats.org/presentationml/2006/main">
  <p:tag name="TIMING" val="|0.8|7.2"/>
</p:tagLst>
</file>

<file path=ppt/tags/tag71.xml><?xml version="1.0" encoding="utf-8"?>
<p:tagLst xmlns:a="http://schemas.openxmlformats.org/drawingml/2006/main" xmlns:r="http://schemas.openxmlformats.org/officeDocument/2006/relationships" xmlns:p="http://schemas.openxmlformats.org/presentationml/2006/main">
  <p:tag name="TIMING" val="|0.4|2.1"/>
</p:tagLst>
</file>

<file path=ppt/tags/tag72.xml><?xml version="1.0" encoding="utf-8"?>
<p:tagLst xmlns:a="http://schemas.openxmlformats.org/drawingml/2006/main" xmlns:r="http://schemas.openxmlformats.org/officeDocument/2006/relationships" xmlns:p="http://schemas.openxmlformats.org/presentationml/2006/main">
  <p:tag name="TIMING" val="|0.9|22.2"/>
</p:tagLst>
</file>

<file path=ppt/tags/tag73.xml><?xml version="1.0" encoding="utf-8"?>
<p:tagLst xmlns:a="http://schemas.openxmlformats.org/drawingml/2006/main" xmlns:r="http://schemas.openxmlformats.org/officeDocument/2006/relationships" xmlns:p="http://schemas.openxmlformats.org/presentationml/2006/main">
  <p:tag name="TIMING" val="|2.3|20.7"/>
</p:tagLst>
</file>

<file path=ppt/tags/tag74.xml><?xml version="1.0" encoding="utf-8"?>
<p:tagLst xmlns:a="http://schemas.openxmlformats.org/drawingml/2006/main" xmlns:r="http://schemas.openxmlformats.org/officeDocument/2006/relationships" xmlns:p="http://schemas.openxmlformats.org/presentationml/2006/main">
  <p:tag name="TIMING" val="|0.2|25"/>
</p:tagLst>
</file>

<file path=ppt/tags/tag75.xml><?xml version="1.0" encoding="utf-8"?>
<p:tagLst xmlns:a="http://schemas.openxmlformats.org/drawingml/2006/main" xmlns:r="http://schemas.openxmlformats.org/officeDocument/2006/relationships" xmlns:p="http://schemas.openxmlformats.org/presentationml/2006/main">
  <p:tag name="TIMING" val="|1.1|2.5"/>
</p:tagLst>
</file>

<file path=ppt/tags/tag76.xml><?xml version="1.0" encoding="utf-8"?>
<p:tagLst xmlns:a="http://schemas.openxmlformats.org/drawingml/2006/main" xmlns:r="http://schemas.openxmlformats.org/officeDocument/2006/relationships" xmlns:p="http://schemas.openxmlformats.org/presentationml/2006/main">
  <p:tag name="TIMING" val="|0.3|6.7|6.6"/>
</p:tagLst>
</file>

<file path=ppt/tags/tag77.xml><?xml version="1.0" encoding="utf-8"?>
<p:tagLst xmlns:a="http://schemas.openxmlformats.org/drawingml/2006/main" xmlns:r="http://schemas.openxmlformats.org/officeDocument/2006/relationships" xmlns:p="http://schemas.openxmlformats.org/presentationml/2006/main">
  <p:tag name="TIMING" val="|0.2|2.1"/>
</p:tagLst>
</file>

<file path=ppt/tags/tag78.xml><?xml version="1.0" encoding="utf-8"?>
<p:tagLst xmlns:a="http://schemas.openxmlformats.org/drawingml/2006/main" xmlns:r="http://schemas.openxmlformats.org/officeDocument/2006/relationships" xmlns:p="http://schemas.openxmlformats.org/presentationml/2006/main">
  <p:tag name="TIMING" val="|0.2|13.4"/>
</p:tagLst>
</file>

<file path=ppt/tags/tag79.xml><?xml version="1.0" encoding="utf-8"?>
<p:tagLst xmlns:a="http://schemas.openxmlformats.org/drawingml/2006/main" xmlns:r="http://schemas.openxmlformats.org/officeDocument/2006/relationships" xmlns:p="http://schemas.openxmlformats.org/presentationml/2006/main">
  <p:tag name="TIMING" val="|0.4|19.4"/>
</p:tagLst>
</file>

<file path=ppt/tags/tag8.xml><?xml version="1.0" encoding="utf-8"?>
<p:tagLst xmlns:a="http://schemas.openxmlformats.org/drawingml/2006/main" xmlns:r="http://schemas.openxmlformats.org/officeDocument/2006/relationships" xmlns:p="http://schemas.openxmlformats.org/presentationml/2006/main">
  <p:tag name="TIMING" val="|0.3"/>
</p:tagLst>
</file>

<file path=ppt/tags/tag80.xml><?xml version="1.0" encoding="utf-8"?>
<p:tagLst xmlns:a="http://schemas.openxmlformats.org/drawingml/2006/main" xmlns:r="http://schemas.openxmlformats.org/officeDocument/2006/relationships" xmlns:p="http://schemas.openxmlformats.org/presentationml/2006/main">
  <p:tag name="TIMING" val="|2.8|10.9|19.9"/>
</p:tagLst>
</file>

<file path=ppt/tags/tag81.xml><?xml version="1.0" encoding="utf-8"?>
<p:tagLst xmlns:a="http://schemas.openxmlformats.org/drawingml/2006/main" xmlns:r="http://schemas.openxmlformats.org/officeDocument/2006/relationships" xmlns:p="http://schemas.openxmlformats.org/presentationml/2006/main">
  <p:tag name="TIMING" val="|0.9"/>
</p:tagLst>
</file>

<file path=ppt/tags/tag82.xml><?xml version="1.0" encoding="utf-8"?>
<p:tagLst xmlns:a="http://schemas.openxmlformats.org/drawingml/2006/main" xmlns:r="http://schemas.openxmlformats.org/officeDocument/2006/relationships" xmlns:p="http://schemas.openxmlformats.org/presentationml/2006/main">
  <p:tag name="TIMING" val="|0.4|9|6.9"/>
</p:tagLst>
</file>

<file path=ppt/tags/tag83.xml><?xml version="1.0" encoding="utf-8"?>
<p:tagLst xmlns:a="http://schemas.openxmlformats.org/drawingml/2006/main" xmlns:r="http://schemas.openxmlformats.org/officeDocument/2006/relationships" xmlns:p="http://schemas.openxmlformats.org/presentationml/2006/main">
  <p:tag name="TIMING" val="|1.6|4.3|3.5|5.1"/>
</p:tagLst>
</file>

<file path=ppt/tags/tag84.xml><?xml version="1.0" encoding="utf-8"?>
<p:tagLst xmlns:a="http://schemas.openxmlformats.org/drawingml/2006/main" xmlns:r="http://schemas.openxmlformats.org/officeDocument/2006/relationships" xmlns:p="http://schemas.openxmlformats.org/presentationml/2006/main">
  <p:tag name="TIMING" val="|0.9|10.1|10.6"/>
</p:tagLst>
</file>

<file path=ppt/tags/tag85.xml><?xml version="1.0" encoding="utf-8"?>
<p:tagLst xmlns:a="http://schemas.openxmlformats.org/drawingml/2006/main" xmlns:r="http://schemas.openxmlformats.org/officeDocument/2006/relationships" xmlns:p="http://schemas.openxmlformats.org/presentationml/2006/main">
  <p:tag name="TIMING" val="|0.4|2|1.5"/>
</p:tagLst>
</file>

<file path=ppt/tags/tag9.xml><?xml version="1.0" encoding="utf-8"?>
<p:tagLst xmlns:a="http://schemas.openxmlformats.org/drawingml/2006/main" xmlns:r="http://schemas.openxmlformats.org/officeDocument/2006/relationships" xmlns:p="http://schemas.openxmlformats.org/presentationml/2006/main">
  <p:tag name="TIMING" val="|0.3|1.1"/>
</p:tagLst>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355</TotalTime>
  <Words>4254</Words>
  <Application>Microsoft Office PowerPoint</Application>
  <PresentationFormat>On-screen Show (4:3)</PresentationFormat>
  <Paragraphs>277</Paragraphs>
  <Slides>85</Slides>
  <Notes>0</Notes>
  <HiddenSlides>0</HiddenSlides>
  <MMClips>1</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Eclipse</vt:lpstr>
      <vt:lpstr>The Psalms in the  New Testament</vt:lpstr>
      <vt:lpstr>Introduction</vt:lpstr>
      <vt:lpstr>Some Statistics</vt:lpstr>
      <vt:lpstr>More Statistics</vt:lpstr>
      <vt:lpstr>Still More Statistics</vt:lpstr>
      <vt:lpstr>An Overview of Our Talk</vt:lpstr>
      <vt:lpstr>Overview</vt:lpstr>
      <vt:lpstr>A Tour of The Various  Kinds of Quotations</vt:lpstr>
      <vt:lpstr>Fulfillment</vt:lpstr>
      <vt:lpstr>Fulfillment</vt:lpstr>
      <vt:lpstr>Fulfilled Prophecy</vt:lpstr>
      <vt:lpstr>Psalm 16:8-11 in Acts 2</vt:lpstr>
      <vt:lpstr>Psalm 16:10 in Acts 13</vt:lpstr>
      <vt:lpstr>Psalm 22:1 in Matt 27 &amp; Mark 14</vt:lpstr>
      <vt:lpstr>Psalm 22:18 in John 19</vt:lpstr>
      <vt:lpstr>Psalm 40:6-8 in Hebrews 10</vt:lpstr>
      <vt:lpstr>Psalm 110:1 in Acts 2</vt:lpstr>
      <vt:lpstr>Psalm 118:22-23 in Acts 4, 1 Peter 2</vt:lpstr>
      <vt:lpstr>Psalm 118:25-26 in Matthew 21, Mark 11, Luke 19 and John 12</vt:lpstr>
      <vt:lpstr>Generic Fulfillment</vt:lpstr>
      <vt:lpstr>Psalm 2:1-2 in Acts 4</vt:lpstr>
      <vt:lpstr>Psalm 8:2 in Matthew 21</vt:lpstr>
      <vt:lpstr>Psalm 22:22 in Hebrews 2</vt:lpstr>
      <vt:lpstr>Psalm 31:5 in Luke 23</vt:lpstr>
      <vt:lpstr>Psalm 35:19 in John 15</vt:lpstr>
      <vt:lpstr>Psalm 41:9 in John 13</vt:lpstr>
      <vt:lpstr>Psalm 44:22 in Romans 8</vt:lpstr>
      <vt:lpstr>Psalm 69:4 in John 15</vt:lpstr>
      <vt:lpstr>Psalm 69:6 in John 2</vt:lpstr>
      <vt:lpstr>Psalm 69:6 in Romans 15</vt:lpstr>
      <vt:lpstr>Psalm 69:22-23 in Romans 11</vt:lpstr>
      <vt:lpstr>Psalm 69:25 in Acts 1</vt:lpstr>
      <vt:lpstr>Psalm 78:2 in Matthew 13</vt:lpstr>
      <vt:lpstr>Psalm 109:8 in Acts 1</vt:lpstr>
      <vt:lpstr>Psalm 112:9 in 2 Corinthians 9</vt:lpstr>
      <vt:lpstr>Interpretive Prophecy</vt:lpstr>
      <vt:lpstr>Psalm 2:7 in Acts 13</vt:lpstr>
      <vt:lpstr>Psalm 2:7 in Hebrews 1</vt:lpstr>
      <vt:lpstr>Psalm 2:7 in Hebrews 5</vt:lpstr>
      <vt:lpstr>Psalm 132:11 in Acts 2</vt:lpstr>
      <vt:lpstr>Future Prophecy</vt:lpstr>
      <vt:lpstr>Psalm 8:4-6 in Hebrews 2</vt:lpstr>
      <vt:lpstr>Psalm 8:6 in 1 Corinthians 15</vt:lpstr>
      <vt:lpstr>Psalm 110:1 in Matthew 26,  Mark 14 and Luke 22</vt:lpstr>
      <vt:lpstr>Psalm 118:22-23 in Matthew 21,  Mark 12 and Luke 20</vt:lpstr>
      <vt:lpstr>Psalm 118:25-26 in Matthew 23 and Luke 13</vt:lpstr>
      <vt:lpstr>Confirmation</vt:lpstr>
      <vt:lpstr>Psalm 19:4 in Romans 10</vt:lpstr>
      <vt:lpstr>Psalm 22:22 in Hebrews 2</vt:lpstr>
      <vt:lpstr>Psalm 24:1 in 1 Corinthians 10</vt:lpstr>
      <vt:lpstr>Psalm 32:1-2 in Romans 4</vt:lpstr>
      <vt:lpstr>Psalm 44:22 in Romans 8</vt:lpstr>
      <vt:lpstr>Psalm 45:6-7 in Hebrews 1</vt:lpstr>
      <vt:lpstr>Psalm 51:4 in Romans 3</vt:lpstr>
      <vt:lpstr>Psalm 78:24 in John 6</vt:lpstr>
      <vt:lpstr>Psalm 82:6 in John 10</vt:lpstr>
      <vt:lpstr>Psalm 91:11-12 in Matthew 4  and Luke 4</vt:lpstr>
      <vt:lpstr>Psalm 95:7-11 in Hebrews 3 &amp; 4</vt:lpstr>
      <vt:lpstr>Psalm 104:4 in Hebrews 1</vt:lpstr>
      <vt:lpstr>Psalm 110:1 in Matthew 22,  Mark 12, Luke 20</vt:lpstr>
      <vt:lpstr>Psalm 110:4 in Hebrews 5 &amp; 7</vt:lpstr>
      <vt:lpstr>Catenas (a special case)</vt:lpstr>
      <vt:lpstr>Romans 3:10-15</vt:lpstr>
      <vt:lpstr>Romans 15:9-12</vt:lpstr>
      <vt:lpstr>1 Corinthians 3:19-20</vt:lpstr>
      <vt:lpstr>Exhortation</vt:lpstr>
      <vt:lpstr>Psalm 4:4 in Ephesians 4</vt:lpstr>
      <vt:lpstr>Psalm 34:12-16 in 1 Peter 3</vt:lpstr>
      <vt:lpstr>Psalm 95:7-11 in Hebrews 3 &amp; 4</vt:lpstr>
      <vt:lpstr>Psalm 118:6 in Hebrews 13</vt:lpstr>
      <vt:lpstr>Exegesis</vt:lpstr>
      <vt:lpstr>Psalm 40:6-8 in Hebrews 10</vt:lpstr>
      <vt:lpstr>Psalm 95:7-11 in Hebrews 3 &amp; 4</vt:lpstr>
      <vt:lpstr>Psalm 110:1-4 in Hebrews 7</vt:lpstr>
      <vt:lpstr>Biblical Language</vt:lpstr>
      <vt:lpstr>Psalm 89:20 in Acts 13</vt:lpstr>
      <vt:lpstr>Puzzling Cases</vt:lpstr>
      <vt:lpstr>Psalm 68:18 in Ephesians 4</vt:lpstr>
      <vt:lpstr>Psalm 102:25-27 in Hebrews 1</vt:lpstr>
      <vt:lpstr>Psalm 116:10 in 2 Corinthians 4</vt:lpstr>
      <vt:lpstr>Summary</vt:lpstr>
      <vt:lpstr>The Most Frequently Quoted Psalms</vt:lpstr>
      <vt:lpstr>The Most Frequently Quoted Psalms</vt:lpstr>
      <vt:lpstr>For Further Discussion</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Psalms in the  New Testament</dc:title>
  <dc:creator>rnewman</dc:creator>
  <cp:lastModifiedBy>Newman</cp:lastModifiedBy>
  <cp:revision>267</cp:revision>
  <dcterms:created xsi:type="dcterms:W3CDTF">2007-10-05T18:26:28Z</dcterms:created>
  <dcterms:modified xsi:type="dcterms:W3CDTF">2015-07-07T14:56:39Z</dcterms:modified>
</cp:coreProperties>
</file>