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89D517-7ECB-4F0E-AF01-86E6428CD01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11D2-C0B4-446A-B12A-7E4AFD721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913F4-679E-4C1F-B0C7-9D61C42EA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02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4B0F-7237-43E4-9440-BFB354824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0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5473-D3B2-4305-BD6E-BE641F1FF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44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1945-FA6C-431C-A4C8-ED00BD250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77183-78DE-44DE-B554-22BE35EF8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0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4041-449B-4BD9-AE94-8F5AD772FF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56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B47F2-1F41-4A64-B3A9-CF5BAD60D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DA8F-8D82-4EA7-BF2F-79271B059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79094-0785-4F6D-B671-D6EBAE8E0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8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FE12A62-7ABF-4D26-93DF-1FA97933DC1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Psalm 22:</a:t>
            </a:r>
            <a:br>
              <a:rPr lang="en-US" altLang="en-US"/>
            </a:br>
            <a:r>
              <a:rPr lang="en-US" altLang="en-US"/>
              <a:t>The Crucified Messiah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Ps22CrucifiedMessiah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22:9-10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recalls that God has, in fact, always helped him, even from the very time of birth</a:t>
            </a:r>
          </a:p>
          <a:p>
            <a:r>
              <a:rPr lang="en-US" altLang="en-US"/>
              <a:t>Probably referring to his rescue from Herod</a:t>
            </a:r>
          </a:p>
        </p:txBody>
      </p:sp>
    </p:spTree>
    <p:custDataLst>
      <p:tags r:id="rId1"/>
    </p:custDataLst>
  </p:cSld>
  <p:clrMapOvr>
    <a:masterClrMapping/>
  </p:clrMapOvr>
  <p:transition advTm="1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22:11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315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/>
              <a:t>11 (NIV) Do not be far from me, </a:t>
            </a:r>
          </a:p>
          <a:p>
            <a:r>
              <a:rPr lang="en-US" altLang="en-US" sz="3600"/>
              <a:t>for trouble is near </a:t>
            </a:r>
          </a:p>
          <a:p>
            <a:r>
              <a:rPr lang="en-US" altLang="en-US" sz="3600"/>
              <a:t>and there is no one to help. </a:t>
            </a:r>
          </a:p>
        </p:txBody>
      </p:sp>
    </p:spTree>
    <p:custDataLst>
      <p:tags r:id="rId1"/>
    </p:custDataLst>
  </p:cSld>
  <p:clrMapOvr>
    <a:masterClrMapping/>
  </p:clrMapOvr>
  <p:transition advTm="7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renews his cry for help.</a:t>
            </a:r>
          </a:p>
          <a:p>
            <a:r>
              <a:rPr lang="en-US" altLang="en-US"/>
              <a:t>He will now begin to elaborate his distress and lack of help.</a:t>
            </a:r>
          </a:p>
        </p:txBody>
      </p:sp>
    </p:spTree>
    <p:custDataLst>
      <p:tags r:id="rId1"/>
    </p:custDataLst>
  </p:cSld>
  <p:clrMapOvr>
    <a:masterClrMapping/>
  </p:clrMapOvr>
  <p:transition advTm="11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22:12-13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086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/>
              <a:t>12 (NIV) Many bulls surround me; </a:t>
            </a:r>
          </a:p>
          <a:p>
            <a:r>
              <a:rPr lang="en-US" altLang="en-US" sz="3600"/>
              <a:t>strong bulls of Bashan encircle me. </a:t>
            </a:r>
          </a:p>
          <a:p>
            <a:r>
              <a:rPr lang="en-US" altLang="en-US" sz="3600"/>
              <a:t>13 Roaring lions tearing their prey </a:t>
            </a:r>
          </a:p>
          <a:p>
            <a:r>
              <a:rPr lang="en-US" altLang="en-US" sz="3600"/>
              <a:t>open their mouths wide against me. </a:t>
            </a:r>
          </a:p>
        </p:txBody>
      </p:sp>
    </p:spTree>
    <p:custDataLst>
      <p:tags r:id="rId1"/>
    </p:custDataLst>
  </p:cSld>
  <p:clrMapOvr>
    <a:masterClrMapping/>
  </p:clrMapOvr>
  <p:transition advTm="1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22:12-13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characterizes his adversaries as bulls and lions, both ferocious animals with superhuman strength.</a:t>
            </a:r>
          </a:p>
          <a:p>
            <a:r>
              <a:rPr lang="en-US" altLang="en-US"/>
              <a:t>Perhaps he is including demonic forces here.</a:t>
            </a:r>
          </a:p>
        </p:txBody>
      </p:sp>
    </p:spTree>
    <p:custDataLst>
      <p:tags r:id="rId1"/>
    </p:custDataLst>
  </p:cSld>
  <p:clrMapOvr>
    <a:masterClrMapping/>
  </p:clrMapOvr>
  <p:transition advTm="16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22:14-15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543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14 (NIV) I am poured out like water, </a:t>
            </a:r>
          </a:p>
          <a:p>
            <a:r>
              <a:rPr lang="en-US" altLang="en-US" sz="3200"/>
              <a:t>and all my bones are out of joint. </a:t>
            </a:r>
          </a:p>
          <a:p>
            <a:r>
              <a:rPr lang="en-US" altLang="en-US" sz="3200"/>
              <a:t>My heart has turned to wax; </a:t>
            </a:r>
          </a:p>
          <a:p>
            <a:r>
              <a:rPr lang="en-US" altLang="en-US" sz="3200"/>
              <a:t>it has melted away within me. </a:t>
            </a:r>
          </a:p>
          <a:p>
            <a:r>
              <a:rPr lang="en-US" altLang="en-US" sz="3200"/>
              <a:t>15 My strength is dried up like a potsherd, and my tongue sticks to the roof of my mouth; you lay me in the dust of death. </a:t>
            </a:r>
          </a:p>
        </p:txBody>
      </p:sp>
    </p:spTree>
    <p:custDataLst>
      <p:tags r:id="rId1"/>
    </p:custDataLst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22:14-15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Jesus describes his physical helplessness:</a:t>
            </a:r>
          </a:p>
          <a:p>
            <a:r>
              <a:rPr lang="en-US" altLang="en-US"/>
              <a:t>No strength</a:t>
            </a:r>
          </a:p>
          <a:p>
            <a:r>
              <a:rPr lang="en-US" altLang="en-US"/>
              <a:t>Body stretched on the cross</a:t>
            </a:r>
          </a:p>
          <a:p>
            <a:r>
              <a:rPr lang="en-US" altLang="en-US"/>
              <a:t>Agonizing thirst</a:t>
            </a:r>
          </a:p>
          <a:p>
            <a:r>
              <a:rPr lang="en-US" altLang="en-US"/>
              <a:t>Humiliating death</a:t>
            </a:r>
          </a:p>
        </p:txBody>
      </p:sp>
    </p:spTree>
    <p:custDataLst>
      <p:tags r:id="rId1"/>
    </p:custDataLst>
  </p:cSld>
  <p:clrMapOvr>
    <a:masterClrMapping/>
  </p:clrMapOvr>
  <p:transition advTm="28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22:16-18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78486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16 (NIV) Dogs have surrounded me; </a:t>
            </a:r>
          </a:p>
          <a:p>
            <a:r>
              <a:rPr lang="en-US" altLang="en-US" sz="3200"/>
              <a:t>a band of evil men has encircled me, </a:t>
            </a:r>
          </a:p>
          <a:p>
            <a:r>
              <a:rPr lang="en-US" altLang="en-US" sz="3200"/>
              <a:t>they have pierced my hands and my feet. </a:t>
            </a:r>
          </a:p>
          <a:p>
            <a:r>
              <a:rPr lang="en-US" altLang="en-US" sz="3200"/>
              <a:t>17 I can count all my bones; </a:t>
            </a:r>
          </a:p>
          <a:p>
            <a:r>
              <a:rPr lang="en-US" altLang="en-US" sz="3200"/>
              <a:t>people stare and gloat over me. </a:t>
            </a:r>
          </a:p>
          <a:p>
            <a:r>
              <a:rPr lang="en-US" altLang="en-US" sz="3200"/>
              <a:t>18 They divide my garments among them </a:t>
            </a:r>
          </a:p>
          <a:p>
            <a:r>
              <a:rPr lang="en-US" altLang="en-US" sz="3200"/>
              <a:t>and cast lots for my clothing. </a:t>
            </a:r>
          </a:p>
        </p:txBody>
      </p:sp>
    </p:spTree>
    <p:custDataLst>
      <p:tags r:id="rId1"/>
    </p:custDataLst>
  </p:cSld>
  <p:clrMapOvr>
    <a:masterClrMapping/>
  </p:clrMapOvr>
  <p:transition advTm="17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22:16-18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describes his enemies: dogs, evildoers</a:t>
            </a:r>
          </a:p>
          <a:p>
            <a:r>
              <a:rPr lang="en-US" altLang="en-US"/>
              <a:t>Pierced hands and feet</a:t>
            </a:r>
          </a:p>
          <a:p>
            <a:pPr lvl="1"/>
            <a:r>
              <a:rPr lang="en-US" altLang="en-US"/>
              <a:t>Liberals try hard to get around this.</a:t>
            </a:r>
          </a:p>
          <a:p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Count bones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fits stretching on cross</a:t>
            </a:r>
          </a:p>
          <a:p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Gaze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shows mockery, shame</a:t>
            </a:r>
          </a:p>
          <a:p>
            <a:pPr lvl="1"/>
            <a:r>
              <a:rPr lang="en-US" altLang="en-US"/>
              <a:t>Person is crucified naked.</a:t>
            </a:r>
          </a:p>
          <a:p>
            <a:r>
              <a:rPr lang="en-US" altLang="en-US"/>
              <a:t>Clothing divided</a:t>
            </a:r>
          </a:p>
          <a:p>
            <a:pPr lvl="1"/>
            <a:r>
              <a:rPr lang="en-US" altLang="en-US"/>
              <a:t>Victim won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be using it again.</a:t>
            </a:r>
          </a:p>
        </p:txBody>
      </p:sp>
    </p:spTree>
    <p:custDataLst>
      <p:tags r:id="rId1"/>
    </p:custDataLst>
  </p:cSld>
  <p:clrMapOvr>
    <a:masterClrMapping/>
  </p:clrMapOvr>
  <p:transition advTm="81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22:19-21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7620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19 (NIV) But you, O LORD, be not far off; </a:t>
            </a:r>
          </a:p>
          <a:p>
            <a:r>
              <a:rPr lang="en-US" altLang="en-US" sz="3200"/>
              <a:t>O my Strength, come quickly to help me. </a:t>
            </a:r>
          </a:p>
          <a:p>
            <a:r>
              <a:rPr lang="en-US" altLang="en-US" sz="3200"/>
              <a:t>20 Deliver my life from the sword, </a:t>
            </a:r>
          </a:p>
          <a:p>
            <a:r>
              <a:rPr lang="en-US" altLang="en-US" sz="3200"/>
              <a:t>my precious life from the power of the dogs. </a:t>
            </a:r>
          </a:p>
          <a:p>
            <a:r>
              <a:rPr lang="en-US" altLang="en-US" sz="3200"/>
              <a:t>21 Rescue me from the mouth of the lions; save me from the horns of the wild oxen. </a:t>
            </a:r>
          </a:p>
        </p:txBody>
      </p:sp>
    </p:spTree>
    <p:custDataLst>
      <p:tags r:id="rId1"/>
    </p:custDataLst>
  </p:cSld>
  <p:clrMapOvr>
    <a:masterClrMapping/>
  </p:clrMapOvr>
  <p:transition advTm="17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cry of desolation from the cross: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My God, my God, why have you forsaken me?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does it mean?</a:t>
            </a:r>
          </a:p>
          <a:p>
            <a:pPr>
              <a:lnSpc>
                <a:spcPct val="90000"/>
              </a:lnSpc>
            </a:pPr>
            <a:r>
              <a:rPr lang="en-US" altLang="en-US"/>
              <a:t>Psalm 22 gives us insight here.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psalm was fulfilled in Jesus in a most notable and striking way!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go thru the psalm section by section, explaining as we go.</a:t>
            </a:r>
          </a:p>
        </p:txBody>
      </p:sp>
    </p:spTree>
    <p:custDataLst>
      <p:tags r:id="rId1"/>
    </p:custDataLst>
  </p:cSld>
  <p:clrMapOvr>
    <a:masterClrMapping/>
  </p:clrMapOvr>
  <p:transition advTm="28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22:19-21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makes his final plea to God.</a:t>
            </a:r>
          </a:p>
          <a:p>
            <a:r>
              <a:rPr lang="en-US" altLang="en-US"/>
              <a:t>He ends with strong confidence that the Lord has heard him and will answer.</a:t>
            </a:r>
          </a:p>
        </p:txBody>
      </p:sp>
    </p:spTree>
    <p:custDataLst>
      <p:tags r:id="rId1"/>
    </p:custDataLst>
  </p:cSld>
  <p:clrMapOvr>
    <a:masterClrMapping/>
  </p:clrMapOvr>
  <p:transition advTm="10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22:22-24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At this point, the whole atmosphere of the psalm changes: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Prayer for deliverance (vv 1-21)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Psalm of praise (vv 22-31)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speaker: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previously dying in agony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now living in victory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formerly surrounded by enemies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now in the presence of God and his people</a:t>
            </a:r>
          </a:p>
        </p:txBody>
      </p:sp>
    </p:spTree>
    <p:custDataLst>
      <p:tags r:id="rId1"/>
    </p:custDataLst>
  </p:cSld>
  <p:clrMapOvr>
    <a:masterClrMapping/>
  </p:clrMapOvr>
  <p:transition advTm="32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22:22-24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73914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22 (NIV) I will declare your name to my brothers; in the congregation I will praise you. </a:t>
            </a:r>
          </a:p>
          <a:p>
            <a:r>
              <a:rPr lang="en-US" altLang="en-US" sz="2800"/>
              <a:t>23 You who fear the LORD, praise him! </a:t>
            </a:r>
          </a:p>
          <a:p>
            <a:r>
              <a:rPr lang="en-US" altLang="en-US" sz="2800"/>
              <a:t>All you descendants of Jacob, honor him! </a:t>
            </a:r>
          </a:p>
          <a:p>
            <a:r>
              <a:rPr lang="en-US" altLang="en-US" sz="2800"/>
              <a:t>Revere him, all you descendants of Israel! </a:t>
            </a:r>
          </a:p>
          <a:p>
            <a:r>
              <a:rPr lang="en-US" altLang="en-US" sz="2800"/>
              <a:t>24 For he has not despised or disdained </a:t>
            </a:r>
          </a:p>
          <a:p>
            <a:r>
              <a:rPr lang="en-US" altLang="en-US" sz="2800"/>
              <a:t>the suffering of the afflicted one; </a:t>
            </a:r>
          </a:p>
          <a:p>
            <a:r>
              <a:rPr lang="en-US" altLang="en-US" sz="2800"/>
              <a:t>he has not hidden his face from him </a:t>
            </a:r>
          </a:p>
          <a:p>
            <a:r>
              <a:rPr lang="en-US" altLang="en-US" sz="2800"/>
              <a:t>but has listened to his cry for help. </a:t>
            </a:r>
          </a:p>
        </p:txBody>
      </p:sp>
    </p:spTree>
    <p:custDataLst>
      <p:tags r:id="rId1"/>
    </p:custDataLst>
  </p:cSld>
  <p:clrMapOvr>
    <a:masterClrMapping/>
  </p:clrMapOvr>
  <p:transition advTm="31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22:22-24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calls on his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brothers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to praise God.</a:t>
            </a:r>
          </a:p>
          <a:p>
            <a:r>
              <a:rPr lang="en-US" altLang="en-US"/>
              <a:t>The scene is some sort of assembly:</a:t>
            </a:r>
          </a:p>
          <a:p>
            <a:pPr lvl="1"/>
            <a:r>
              <a:rPr lang="en-US" altLang="en-US"/>
              <a:t>Perhaps heavenly</a:t>
            </a:r>
          </a:p>
          <a:p>
            <a:pPr lvl="1"/>
            <a:r>
              <a:rPr lang="en-US" altLang="en-US"/>
              <a:t>More likely (see further) an earthly scene at his second coming</a:t>
            </a:r>
          </a:p>
        </p:txBody>
      </p:sp>
    </p:spTree>
    <p:custDataLst>
      <p:tags r:id="rId1"/>
    </p:custDataLst>
  </p:cSld>
  <p:clrMapOvr>
    <a:masterClrMapping/>
  </p:clrMapOvr>
  <p:transition advTm="25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22:25-26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162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25 (NIV) From you comes the theme of my praise in the great assembly; </a:t>
            </a:r>
          </a:p>
          <a:p>
            <a:r>
              <a:rPr lang="en-US" altLang="en-US" sz="3200"/>
              <a:t>before those who fear you will I fulfill my vows. </a:t>
            </a:r>
          </a:p>
          <a:p>
            <a:r>
              <a:rPr lang="en-US" altLang="en-US" sz="3200"/>
              <a:t>26 The poor will eat and be satisfied; </a:t>
            </a:r>
          </a:p>
          <a:p>
            <a:r>
              <a:rPr lang="en-US" altLang="en-US" sz="3200"/>
              <a:t>they who seek the LORD will praise him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</a:t>
            </a:r>
          </a:p>
          <a:p>
            <a:r>
              <a:rPr lang="en-US" altLang="en-US" sz="3200"/>
              <a:t>may your hearts live forever! </a:t>
            </a:r>
          </a:p>
        </p:txBody>
      </p:sp>
    </p:spTree>
    <p:custDataLst>
      <p:tags r:id="rId1"/>
    </p:custDataLst>
  </p:cSld>
  <p:clrMapOvr>
    <a:masterClrMapping/>
  </p:clrMapOvr>
  <p:transition advTm="20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22:25-26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is here pictured as praising God in a temple scene</a:t>
            </a:r>
          </a:p>
          <a:p>
            <a:pPr lvl="1"/>
            <a:r>
              <a:rPr lang="en-US" altLang="en-US"/>
              <a:t>A banquet</a:t>
            </a:r>
          </a:p>
          <a:p>
            <a:pPr lvl="1"/>
            <a:r>
              <a:rPr lang="en-US" altLang="en-US"/>
              <a:t>Apparently the culmination of a vow-offering</a:t>
            </a:r>
          </a:p>
          <a:p>
            <a:r>
              <a:rPr lang="en-US" altLang="en-US"/>
              <a:t>Guests are invited to share in eating the offerings, here pictured as a great assembly of those who are humble and fear God.</a:t>
            </a:r>
          </a:p>
          <a:p>
            <a:r>
              <a:rPr lang="en-US" altLang="en-US"/>
              <a:t>They will live forever!</a:t>
            </a:r>
          </a:p>
        </p:txBody>
      </p:sp>
    </p:spTree>
    <p:custDataLst>
      <p:tags r:id="rId1"/>
    </p:custDataLst>
  </p:cSld>
  <p:clrMapOvr>
    <a:masterClrMapping/>
  </p:clrMapOvr>
  <p:transition advTm="6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22:27-29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772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27 (NIV) All the ends of the earth </a:t>
            </a:r>
          </a:p>
          <a:p>
            <a:r>
              <a:rPr lang="en-US" altLang="en-US" sz="2800"/>
              <a:t>will remember and turn to the LORD, </a:t>
            </a:r>
          </a:p>
          <a:p>
            <a:r>
              <a:rPr lang="en-US" altLang="en-US" sz="2800"/>
              <a:t>and all the families of the nations </a:t>
            </a:r>
          </a:p>
          <a:p>
            <a:r>
              <a:rPr lang="en-US" altLang="en-US" sz="2800"/>
              <a:t>will bow down before him, </a:t>
            </a:r>
          </a:p>
          <a:p>
            <a:r>
              <a:rPr lang="en-US" altLang="en-US" sz="2800"/>
              <a:t>28 for dominion belongs to the LORD </a:t>
            </a:r>
          </a:p>
          <a:p>
            <a:r>
              <a:rPr lang="en-US" altLang="en-US" sz="2800"/>
              <a:t>and he rules over the nations. </a:t>
            </a:r>
          </a:p>
          <a:p>
            <a:r>
              <a:rPr lang="en-US" altLang="en-US" sz="2800"/>
              <a:t>29 All the rich of the earth will feast and worship; all who go down to the dust will kneel before him </a:t>
            </a:r>
            <a:r>
              <a:rPr lang="en-US" altLang="en-US" sz="2800">
                <a:cs typeface="Arial" charset="0"/>
              </a:rPr>
              <a:t>–</a:t>
            </a:r>
            <a:r>
              <a:rPr lang="en-US" altLang="en-US" sz="2800"/>
              <a:t> those who cannot keep themselves alive. </a:t>
            </a:r>
          </a:p>
        </p:txBody>
      </p:sp>
    </p:spTree>
    <p:custDataLst>
      <p:tags r:id="rId1"/>
    </p:custDataLst>
  </p:cSld>
  <p:clrMapOvr>
    <a:masterClrMapping/>
  </p:clrMapOvr>
  <p:transition advTm="5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22:27-29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results of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death and rescue are here pictured.</a:t>
            </a:r>
          </a:p>
          <a:p>
            <a:r>
              <a:rPr lang="en-US" altLang="en-US"/>
              <a:t>It will be remembered all over the earth</a:t>
            </a:r>
          </a:p>
          <a:p>
            <a:r>
              <a:rPr lang="en-US" altLang="en-US"/>
              <a:t>It will cause many to turn to God:</a:t>
            </a:r>
          </a:p>
          <a:p>
            <a:pPr lvl="1"/>
            <a:r>
              <a:rPr lang="en-US" altLang="en-US"/>
              <a:t>Some from every tribe and nation</a:t>
            </a:r>
          </a:p>
          <a:p>
            <a:pPr lvl="1"/>
            <a:r>
              <a:rPr lang="en-US" altLang="en-US"/>
              <a:t>Both rich and poor</a:t>
            </a:r>
          </a:p>
        </p:txBody>
      </p:sp>
    </p:spTree>
    <p:custDataLst>
      <p:tags r:id="rId1"/>
    </p:custDataLst>
  </p:cSld>
  <p:clrMapOvr>
    <a:masterClrMapping/>
  </p:clrMapOvr>
  <p:transition advTm="116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22:30-31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2390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30 (NIV) Posterity will serve him; </a:t>
            </a:r>
          </a:p>
          <a:p>
            <a:r>
              <a:rPr lang="en-US" altLang="en-US" sz="3200"/>
              <a:t>future generations will be told about the Lord. </a:t>
            </a:r>
          </a:p>
          <a:p>
            <a:r>
              <a:rPr lang="en-US" altLang="en-US" sz="3200"/>
              <a:t>31 They will proclaim his righteousness </a:t>
            </a:r>
          </a:p>
          <a:p>
            <a:r>
              <a:rPr lang="en-US" altLang="en-US" sz="3200"/>
              <a:t>to a people yet unborn </a:t>
            </a:r>
            <a:r>
              <a:rPr lang="en-US" altLang="en-US" sz="3200">
                <a:cs typeface="Arial" charset="0"/>
              </a:rPr>
              <a:t>–</a:t>
            </a:r>
            <a:r>
              <a:rPr lang="en-US" altLang="en-US" sz="3200"/>
              <a:t> </a:t>
            </a:r>
          </a:p>
          <a:p>
            <a:r>
              <a:rPr lang="en-US" altLang="en-US" sz="3200"/>
              <a:t>for he has done it. </a:t>
            </a:r>
          </a:p>
        </p:txBody>
      </p:sp>
    </p:spTree>
    <p:custDataLst>
      <p:tags r:id="rId1"/>
    </p:custDataLst>
  </p:cSld>
  <p:clrMapOvr>
    <a:masterClrMapping/>
  </p:clrMapOvr>
  <p:transition advTm="13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22:30-31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result will be a new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seed</a:t>
            </a:r>
            <a:r>
              <a:rPr lang="en-US" altLang="en-US">
                <a:cs typeface="Arial" charset="0"/>
              </a:rPr>
              <a:t>'</a:t>
            </a:r>
          </a:p>
          <a:p>
            <a:pPr lvl="1"/>
            <a:r>
              <a:rPr lang="en-US" altLang="en-US"/>
              <a:t>A new people</a:t>
            </a:r>
          </a:p>
          <a:p>
            <a:pPr lvl="1"/>
            <a:r>
              <a:rPr lang="en-US" altLang="en-US"/>
              <a:t>Those who can be called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children</a:t>
            </a:r>
          </a:p>
          <a:p>
            <a:r>
              <a:rPr lang="en-US" altLang="en-US"/>
              <a:t>These children will spread the message far and wide, and also to future generations.</a:t>
            </a:r>
          </a:p>
        </p:txBody>
      </p:sp>
    </p:spTree>
    <p:custDataLst>
      <p:tags r:id="rId1"/>
    </p:custDataLst>
  </p:cSld>
  <p:clrMapOvr>
    <a:masterClrMapping/>
  </p:clrMapOvr>
  <p:transition advTm="15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22:1-2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162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1 (NIV) My God, my God, why have you forsaken me? Why are you so far from saving me, so far from the words of my groaning? </a:t>
            </a:r>
          </a:p>
          <a:p>
            <a:r>
              <a:rPr lang="en-US" altLang="en-US" sz="3200"/>
              <a:t>2 O my God, I cry out by day, but you do not answer, by night, and am not silent. </a:t>
            </a:r>
          </a:p>
        </p:txBody>
      </p:sp>
    </p:spTree>
    <p:custDataLst>
      <p:tags r:id="rId1"/>
    </p:custDataLst>
  </p:cSld>
  <p:clrMapOvr>
    <a:masterClrMapping/>
  </p:clrMapOvr>
  <p:transition advTm="18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at the striking fit of Psalm 22, written centuries before the coming of Jesus, to the details of his death!</a:t>
            </a:r>
          </a:p>
          <a:p>
            <a:r>
              <a:rPr lang="en-US" altLang="en-US"/>
              <a:t>Look at the results it has already produced!</a:t>
            </a:r>
          </a:p>
          <a:p>
            <a:r>
              <a:rPr lang="en-US" altLang="en-US"/>
              <a:t>Look at the suffering Jesus went through, not because he couldn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have avoided it, but because he loved us and suffered to rescue us from our sin and deserved punishment!</a:t>
            </a:r>
          </a:p>
        </p:txBody>
      </p:sp>
    </p:spTree>
    <p:custDataLst>
      <p:tags r:id="rId1"/>
    </p:custDataLst>
  </p:cSld>
  <p:clrMapOvr>
    <a:masterClrMapping/>
  </p:clrMapOvr>
  <p:transition advTm="3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at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example of patient trusting in God, recalling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faithfulness rather than complaining or doubting.</a:t>
            </a:r>
          </a:p>
          <a:p>
            <a:r>
              <a:rPr lang="en-US" altLang="en-US"/>
              <a:t>May we cast ourselves upon him, so that we can do the same in our troubles.</a:t>
            </a:r>
          </a:p>
        </p:txBody>
      </p:sp>
    </p:spTree>
    <p:custDataLst>
      <p:tags r:id="rId1"/>
    </p:custDataLst>
  </p:cSld>
  <p:clrMapOvr>
    <a:masterClrMapping/>
  </p:clrMapOvr>
  <p:transition advTm="185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We are saved by </a:t>
            </a:r>
          </a:p>
          <a:p>
            <a:r>
              <a:rPr lang="en-US" altLang="en-US"/>
              <a:t>The Crucified Messiah!</a:t>
            </a:r>
          </a:p>
        </p:txBody>
      </p:sp>
    </p:spTree>
    <p:custDataLst>
      <p:tags r:id="rId1"/>
    </p:custDataLst>
  </p:cSld>
  <p:clrMapOvr>
    <a:masterClrMapping/>
  </p:clrMapOvr>
  <p:transition advTm="1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22:1-2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is abandoned by God</a:t>
            </a:r>
          </a:p>
          <a:p>
            <a:r>
              <a:rPr lang="en-US" altLang="en-US"/>
              <a:t>His prayers are not answered</a:t>
            </a:r>
          </a:p>
          <a:p>
            <a:r>
              <a:rPr lang="en-US" altLang="en-US"/>
              <a:t>Daytime: on the cross</a:t>
            </a:r>
          </a:p>
          <a:p>
            <a:r>
              <a:rPr lang="en-US" altLang="en-US"/>
              <a:t>Night-time: Gethsemane, arrest, trial</a:t>
            </a:r>
          </a:p>
        </p:txBody>
      </p:sp>
    </p:spTree>
    <p:custDataLst>
      <p:tags r:id="rId1"/>
    </p:custDataLst>
  </p:cSld>
  <p:clrMapOvr>
    <a:masterClrMapping/>
  </p:clrMapOvr>
  <p:transition advTm="49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22:3-5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391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3 (NIV) Yet you are enthroned as the Holy One; you are the praise of Israel. </a:t>
            </a:r>
          </a:p>
          <a:p>
            <a:r>
              <a:rPr lang="en-US" altLang="en-US" sz="3200"/>
              <a:t>4 In you our fathers put their trust; </a:t>
            </a:r>
          </a:p>
          <a:p>
            <a:r>
              <a:rPr lang="en-US" altLang="en-US" sz="3200"/>
              <a:t>they trusted and you delivered them. </a:t>
            </a:r>
          </a:p>
          <a:p>
            <a:r>
              <a:rPr lang="en-US" altLang="en-US" sz="3200"/>
              <a:t>5 They cried to you and were saved; </a:t>
            </a:r>
          </a:p>
          <a:p>
            <a:r>
              <a:rPr lang="en-US" altLang="en-US" sz="3200"/>
              <a:t>in you they trusted and were not disappointed. </a:t>
            </a:r>
          </a:p>
        </p:txBody>
      </p:sp>
    </p:spTree>
    <p:custDataLst>
      <p:tags r:id="rId1"/>
    </p:custDataLst>
  </p:cSld>
  <p:clrMapOvr>
    <a:masterClrMapping/>
  </p:clrMapOvr>
  <p:transition advTm="17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22:3-5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Jesus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charge God with wrongdoing in not answering him, as Job does.</a:t>
            </a:r>
          </a:p>
          <a:p>
            <a:r>
              <a:rPr lang="en-US" altLang="en-US"/>
              <a:t>Instead, he recites the experiences of God’s people.</a:t>
            </a:r>
          </a:p>
        </p:txBody>
      </p:sp>
    </p:spTree>
    <p:custDataLst>
      <p:tags r:id="rId1"/>
    </p:custDataLst>
  </p:cSld>
  <p:clrMapOvr>
    <a:masterClrMapping/>
  </p:clrMapOvr>
  <p:transition advTm="16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22:6-8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6962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6 (NIV) But I am a worm and not a man, </a:t>
            </a:r>
          </a:p>
          <a:p>
            <a:r>
              <a:rPr lang="en-US" altLang="en-US" sz="3200"/>
              <a:t>scorned by men and despised by the people. </a:t>
            </a:r>
          </a:p>
          <a:p>
            <a:r>
              <a:rPr lang="en-US" altLang="en-US" sz="3200"/>
              <a:t>7 All who see me mock me; </a:t>
            </a:r>
          </a:p>
          <a:p>
            <a:r>
              <a:rPr lang="en-US" altLang="en-US" sz="3200"/>
              <a:t>they hurl insults, shaking their heads: </a:t>
            </a:r>
          </a:p>
          <a:p>
            <a:r>
              <a:rPr lang="en-US" altLang="en-US" sz="3200"/>
              <a:t>8 "He trusts in the LORD; let the LORD rescue him. Let him deliver him, since he delights in him." </a:t>
            </a:r>
          </a:p>
        </p:txBody>
      </p:sp>
    </p:spTree>
    <p:custDataLst>
      <p:tags r:id="rId1"/>
    </p:custDataLst>
  </p:cSld>
  <p:clrMapOvr>
    <a:masterClrMapping/>
  </p:clrMapOvr>
  <p:transition advTm="18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22:6-8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Jesus wonders: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Does he qualify for an answer in this humiliating situation?</a:t>
            </a:r>
          </a:p>
          <a:p>
            <a:pPr>
              <a:lnSpc>
                <a:spcPct val="90000"/>
              </a:lnSpc>
            </a:pPr>
            <a:r>
              <a:rPr lang="en-US" altLang="en-US"/>
              <a:t>Being put to death for crimes?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Which we now understand to be ours?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Mocked by Jews &amp; Gentiles alike?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Their mockery is vividly pictured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even the mockery admits that Jesus trusts God!</a:t>
            </a:r>
          </a:p>
        </p:txBody>
      </p:sp>
    </p:spTree>
    <p:custDataLst>
      <p:tags r:id="rId1"/>
    </p:custDataLst>
  </p:cSld>
  <p:clrMapOvr>
    <a:masterClrMapping/>
  </p:clrMapOvr>
  <p:transition advTm="59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22:9-10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467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9 (NIV) Yet you brought me out of the womb; you made me trust in you even at my mother's breast. </a:t>
            </a:r>
          </a:p>
          <a:p>
            <a:r>
              <a:rPr lang="en-US" altLang="en-US" sz="3200"/>
              <a:t>10 From birth I was cast upon you; from my mother's womb you have been my God. </a:t>
            </a:r>
          </a:p>
        </p:txBody>
      </p:sp>
    </p:spTree>
    <p:custDataLst>
      <p:tags r:id="rId1"/>
    </p:custDataLst>
  </p:cSld>
  <p:clrMapOvr>
    <a:masterClrMapping/>
  </p:clrMapOvr>
  <p:transition advTm="14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1.9|3.5|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|2.3|13.1|31.4|8.3|5.5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4.3|4.1|4.4|5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3|4.8|5.5|1|2.9|3.7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7|3.5|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5|4|44.6|8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1.4|1.6|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1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7|11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|10.1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3|2.2|11.6|7.1|7.9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105</TotalTime>
  <Words>1403</Words>
  <Application>Microsoft Office PowerPoint</Application>
  <PresentationFormat>On-screen Show (4:3)</PresentationFormat>
  <Paragraphs>169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Network</vt:lpstr>
      <vt:lpstr>Psalm 22: The Crucified Messiah</vt:lpstr>
      <vt:lpstr>Introduction</vt:lpstr>
      <vt:lpstr>Psalm 22:1-2</vt:lpstr>
      <vt:lpstr>Psalm 22:1-2</vt:lpstr>
      <vt:lpstr>Psalm 22:3-5</vt:lpstr>
      <vt:lpstr>Psalm 22:3-5</vt:lpstr>
      <vt:lpstr>Psalm 22:6-8</vt:lpstr>
      <vt:lpstr>Psalm 22:6-8</vt:lpstr>
      <vt:lpstr>Psalm 22:9-10</vt:lpstr>
      <vt:lpstr>Psalm 22:9-10</vt:lpstr>
      <vt:lpstr>Psalm 22:11</vt:lpstr>
      <vt:lpstr>Psalm 22:11</vt:lpstr>
      <vt:lpstr>Psalm 22:12-13</vt:lpstr>
      <vt:lpstr>Psalm 22:12-13</vt:lpstr>
      <vt:lpstr>Psalm 22:14-15</vt:lpstr>
      <vt:lpstr>Psalm 22:14-15</vt:lpstr>
      <vt:lpstr>Psalm 22:16-18</vt:lpstr>
      <vt:lpstr>Psalm 22:16-18</vt:lpstr>
      <vt:lpstr>Psalm 22:19-21</vt:lpstr>
      <vt:lpstr>Psalm 22:19-21</vt:lpstr>
      <vt:lpstr>Psalm 22:22-24</vt:lpstr>
      <vt:lpstr>Psalm 22:22-24</vt:lpstr>
      <vt:lpstr>Psalm 22:22-24</vt:lpstr>
      <vt:lpstr>Psalm 22:25-26</vt:lpstr>
      <vt:lpstr>Psalm 22:25-26</vt:lpstr>
      <vt:lpstr>Psalm 22:27-29</vt:lpstr>
      <vt:lpstr>Psalm 22:27-29</vt:lpstr>
      <vt:lpstr>Psalm 22:30-31</vt:lpstr>
      <vt:lpstr>Psalm 22:30-31</vt:lpstr>
      <vt:lpstr>Conclusions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22: The Crucified Messiah</dc:title>
  <dc:creator>rnewman</dc:creator>
  <cp:lastModifiedBy>Newman</cp:lastModifiedBy>
  <cp:revision>78</cp:revision>
  <dcterms:created xsi:type="dcterms:W3CDTF">2007-01-05T21:40:36Z</dcterms:created>
  <dcterms:modified xsi:type="dcterms:W3CDTF">2015-07-07T14:44:51Z</dcterms:modified>
</cp:coreProperties>
</file>