
<file path=[Content_Types].xml><?xml version="1.0" encoding="utf-8"?>
<Types xmlns="http://schemas.openxmlformats.org/package/2006/content-types">
  <Default Extension="mp3"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1A21F4F-4C5F-40CB-AF91-9204AA09B1F1}" type="slidenum">
              <a:rPr lang="en-US" altLang="en-US"/>
              <a:pPr/>
              <a:t>‹#›</a:t>
            </a:fld>
            <a:endParaRPr lang="en-US" altLang="en-US"/>
          </a:p>
        </p:txBody>
      </p:sp>
    </p:spTree>
    <p:extLst>
      <p:ext uri="{BB962C8B-B14F-4D97-AF65-F5344CB8AC3E}">
        <p14:creationId xmlns:p14="http://schemas.microsoft.com/office/powerpoint/2010/main" val="3244239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4FF3D84-5102-48DA-BB9F-F518C2AC119D}" type="slidenum">
              <a:rPr lang="en-US" altLang="en-US"/>
              <a:pPr/>
              <a:t>‹#›</a:t>
            </a:fld>
            <a:endParaRPr lang="en-US" altLang="en-US"/>
          </a:p>
        </p:txBody>
      </p:sp>
    </p:spTree>
    <p:extLst>
      <p:ext uri="{BB962C8B-B14F-4D97-AF65-F5344CB8AC3E}">
        <p14:creationId xmlns:p14="http://schemas.microsoft.com/office/powerpoint/2010/main" val="4066225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F3AF05F-3DED-44B2-85E8-0DEB4E7530DB}" type="slidenum">
              <a:rPr lang="en-US" altLang="en-US"/>
              <a:pPr/>
              <a:t>‹#›</a:t>
            </a:fld>
            <a:endParaRPr lang="en-US" altLang="en-US"/>
          </a:p>
        </p:txBody>
      </p:sp>
    </p:spTree>
    <p:extLst>
      <p:ext uri="{BB962C8B-B14F-4D97-AF65-F5344CB8AC3E}">
        <p14:creationId xmlns:p14="http://schemas.microsoft.com/office/powerpoint/2010/main" val="1475657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0DF9105-52BA-4464-AF4F-4246851BA9D5}" type="slidenum">
              <a:rPr lang="en-US" altLang="en-US"/>
              <a:pPr/>
              <a:t>‹#›</a:t>
            </a:fld>
            <a:endParaRPr lang="en-US" altLang="en-US"/>
          </a:p>
        </p:txBody>
      </p:sp>
    </p:spTree>
    <p:extLst>
      <p:ext uri="{BB962C8B-B14F-4D97-AF65-F5344CB8AC3E}">
        <p14:creationId xmlns:p14="http://schemas.microsoft.com/office/powerpoint/2010/main" val="247429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FA3A6A9-C705-4C40-B657-3A3D7EE39E49}" type="slidenum">
              <a:rPr lang="en-US" altLang="en-US"/>
              <a:pPr/>
              <a:t>‹#›</a:t>
            </a:fld>
            <a:endParaRPr lang="en-US" altLang="en-US"/>
          </a:p>
        </p:txBody>
      </p:sp>
    </p:spTree>
    <p:extLst>
      <p:ext uri="{BB962C8B-B14F-4D97-AF65-F5344CB8AC3E}">
        <p14:creationId xmlns:p14="http://schemas.microsoft.com/office/powerpoint/2010/main" val="364904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BB825D6-4E81-4604-AF74-C34E3672D3B5}" type="slidenum">
              <a:rPr lang="en-US" altLang="en-US"/>
              <a:pPr/>
              <a:t>‹#›</a:t>
            </a:fld>
            <a:endParaRPr lang="en-US" altLang="en-US"/>
          </a:p>
        </p:txBody>
      </p:sp>
    </p:spTree>
    <p:extLst>
      <p:ext uri="{BB962C8B-B14F-4D97-AF65-F5344CB8AC3E}">
        <p14:creationId xmlns:p14="http://schemas.microsoft.com/office/powerpoint/2010/main" val="1573038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0D3297A-7821-4342-9CAD-D3E3DA906482}" type="slidenum">
              <a:rPr lang="en-US" altLang="en-US"/>
              <a:pPr/>
              <a:t>‹#›</a:t>
            </a:fld>
            <a:endParaRPr lang="en-US" altLang="en-US"/>
          </a:p>
        </p:txBody>
      </p:sp>
    </p:spTree>
    <p:extLst>
      <p:ext uri="{BB962C8B-B14F-4D97-AF65-F5344CB8AC3E}">
        <p14:creationId xmlns:p14="http://schemas.microsoft.com/office/powerpoint/2010/main" val="1506645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D4F7A6B7-BBE3-4F7A-A107-121468997A54}" type="slidenum">
              <a:rPr lang="en-US" altLang="en-US"/>
              <a:pPr/>
              <a:t>‹#›</a:t>
            </a:fld>
            <a:endParaRPr lang="en-US" altLang="en-US"/>
          </a:p>
        </p:txBody>
      </p:sp>
    </p:spTree>
    <p:extLst>
      <p:ext uri="{BB962C8B-B14F-4D97-AF65-F5344CB8AC3E}">
        <p14:creationId xmlns:p14="http://schemas.microsoft.com/office/powerpoint/2010/main" val="2275272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D699A04-B9B7-42F2-89CE-F2BAB99306B0}" type="slidenum">
              <a:rPr lang="en-US" altLang="en-US"/>
              <a:pPr/>
              <a:t>‹#›</a:t>
            </a:fld>
            <a:endParaRPr lang="en-US" altLang="en-US"/>
          </a:p>
        </p:txBody>
      </p:sp>
    </p:spTree>
    <p:extLst>
      <p:ext uri="{BB962C8B-B14F-4D97-AF65-F5344CB8AC3E}">
        <p14:creationId xmlns:p14="http://schemas.microsoft.com/office/powerpoint/2010/main" val="316313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331575F-7D2C-411D-AEBB-3A3FC3C2C2FB}" type="slidenum">
              <a:rPr lang="en-US" altLang="en-US"/>
              <a:pPr/>
              <a:t>‹#›</a:t>
            </a:fld>
            <a:endParaRPr lang="en-US" altLang="en-US"/>
          </a:p>
        </p:txBody>
      </p:sp>
    </p:spTree>
    <p:extLst>
      <p:ext uri="{BB962C8B-B14F-4D97-AF65-F5344CB8AC3E}">
        <p14:creationId xmlns:p14="http://schemas.microsoft.com/office/powerpoint/2010/main" val="1628600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644090F-6025-4048-B4B3-2F23C5986E12}" type="slidenum">
              <a:rPr lang="en-US" altLang="en-US"/>
              <a:pPr/>
              <a:t>‹#›</a:t>
            </a:fld>
            <a:endParaRPr lang="en-US" altLang="en-US"/>
          </a:p>
        </p:txBody>
      </p:sp>
    </p:spTree>
    <p:extLst>
      <p:ext uri="{BB962C8B-B14F-4D97-AF65-F5344CB8AC3E}">
        <p14:creationId xmlns:p14="http://schemas.microsoft.com/office/powerpoint/2010/main" val="3521064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6F79DB4-FAB2-4DF0-8442-56FB0E2B0B0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st_orion_nebu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8263" y="0"/>
            <a:ext cx="64674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685800" y="1447800"/>
            <a:ext cx="7772400" cy="1470025"/>
          </a:xfrm>
        </p:spPr>
        <p:txBody>
          <a:bodyPr/>
          <a:lstStyle/>
          <a:p>
            <a:r>
              <a:rPr lang="en-US" altLang="en-US">
                <a:solidFill>
                  <a:schemeClr val="bg1"/>
                </a:solidFill>
              </a:rPr>
              <a:t>Proclaiming God’s Glory</a:t>
            </a:r>
            <a:br>
              <a:rPr lang="en-US" altLang="en-US">
                <a:solidFill>
                  <a:schemeClr val="bg1"/>
                </a:solidFill>
              </a:rPr>
            </a:br>
            <a:r>
              <a:rPr lang="en-US" altLang="en-US">
                <a:solidFill>
                  <a:schemeClr val="bg1"/>
                </a:solidFill>
              </a:rPr>
              <a:t>in Nature</a:t>
            </a:r>
          </a:p>
        </p:txBody>
      </p:sp>
      <p:sp>
        <p:nvSpPr>
          <p:cNvPr id="2051" name="Rectangle 3"/>
          <p:cNvSpPr>
            <a:spLocks noGrp="1" noChangeArrowheads="1"/>
          </p:cNvSpPr>
          <p:nvPr>
            <p:ph type="subTitle" idx="1"/>
          </p:nvPr>
        </p:nvSpPr>
        <p:spPr>
          <a:xfrm>
            <a:off x="1371600" y="5029200"/>
            <a:ext cx="6400800" cy="838200"/>
          </a:xfrm>
        </p:spPr>
        <p:txBody>
          <a:bodyPr/>
          <a:lstStyle/>
          <a:p>
            <a:r>
              <a:rPr lang="en-US" altLang="en-US">
                <a:solidFill>
                  <a:schemeClr val="bg1"/>
                </a:solidFill>
              </a:rPr>
              <a:t>Robert C. Newman</a:t>
            </a:r>
          </a:p>
        </p:txBody>
      </p:sp>
      <p:pic>
        <p:nvPicPr>
          <p:cNvPr id="2" name="ProclaimingGodsGlory.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304800" y="5791200"/>
            <a:ext cx="609600" cy="609600"/>
          </a:xfrm>
          <a:prstGeom prst="rect">
            <a:avLst/>
          </a:prstGeom>
        </p:spPr>
      </p:pic>
    </p:spTree>
    <p:custDataLst>
      <p:tags r:id="rId1"/>
    </p:custDataLst>
  </p:cSld>
  <p:clrMapOvr>
    <a:masterClrMapping/>
  </p:clrMapOvr>
  <p:transition advTm="26958"/>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What Are They Telling?</a:t>
            </a:r>
          </a:p>
        </p:txBody>
      </p:sp>
      <p:sp>
        <p:nvSpPr>
          <p:cNvPr id="16387" name="Rectangle 3"/>
          <p:cNvSpPr>
            <a:spLocks noGrp="1" noChangeArrowheads="1"/>
          </p:cNvSpPr>
          <p:nvPr>
            <p:ph type="body" idx="1"/>
          </p:nvPr>
        </p:nvSpPr>
        <p:spPr>
          <a:xfrm>
            <a:off x="1219200" y="1676400"/>
            <a:ext cx="6781800" cy="4267200"/>
          </a:xfrm>
        </p:spPr>
        <p:txBody>
          <a:bodyPr/>
          <a:lstStyle/>
          <a:p>
            <a:r>
              <a:rPr lang="en-US" altLang="en-US"/>
              <a:t>About God’s glory:</a:t>
            </a:r>
          </a:p>
          <a:p>
            <a:pPr lvl="1"/>
            <a:r>
              <a:rPr lang="en-US" altLang="en-US"/>
              <a:t>Hebrew </a:t>
            </a:r>
            <a:r>
              <a:rPr lang="en-US" altLang="en-US" i="1"/>
              <a:t>kavod</a:t>
            </a:r>
            <a:endParaRPr lang="en-US" altLang="en-US"/>
          </a:p>
          <a:p>
            <a:pPr lvl="1"/>
            <a:r>
              <a:rPr lang="en-US" altLang="en-US"/>
              <a:t>Greek </a:t>
            </a:r>
            <a:r>
              <a:rPr lang="en-US" altLang="en-US" i="1"/>
              <a:t>doxa</a:t>
            </a:r>
            <a:endParaRPr lang="en-US" altLang="en-US"/>
          </a:p>
          <a:p>
            <a:pPr lvl="1"/>
            <a:r>
              <a:rPr lang="en-US" altLang="en-US"/>
              <a:t>Include ideas of abundance, riches, honor, splendor, glory, dignity, reputation </a:t>
            </a:r>
            <a:r>
              <a:rPr lang="en-US" altLang="en-US">
                <a:latin typeface="WP TypographicSymbols" pitchFamily="2" charset="0"/>
              </a:rPr>
              <a:t>n </a:t>
            </a:r>
            <a:r>
              <a:rPr lang="en-US" altLang="en-US"/>
              <a:t>depending on context.</a:t>
            </a:r>
          </a:p>
          <a:p>
            <a:r>
              <a:rPr lang="en-US" altLang="en-US"/>
              <a:t>In this context, probably glory, splendor, reputation.</a:t>
            </a:r>
          </a:p>
        </p:txBody>
      </p:sp>
    </p:spTree>
    <p:custDataLst>
      <p:tags r:id="rId1"/>
    </p:custDataLst>
  </p:cSld>
  <p:clrMapOvr>
    <a:masterClrMapping/>
  </p:clrMapOvr>
  <p:transition advTm="4244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How Are They Telling?</a:t>
            </a:r>
          </a:p>
        </p:txBody>
      </p:sp>
      <p:sp>
        <p:nvSpPr>
          <p:cNvPr id="17411" name="Rectangle 3"/>
          <p:cNvSpPr>
            <a:spLocks noGrp="1" noChangeArrowheads="1"/>
          </p:cNvSpPr>
          <p:nvPr>
            <p:ph type="body" idx="1"/>
          </p:nvPr>
        </p:nvSpPr>
        <p:spPr/>
        <p:txBody>
          <a:bodyPr/>
          <a:lstStyle/>
          <a:p>
            <a:r>
              <a:rPr lang="en-US" altLang="en-US" sz="2800"/>
              <a:t>By means of God’s craftsmanship:</a:t>
            </a:r>
          </a:p>
          <a:p>
            <a:pPr lvl="1"/>
            <a:r>
              <a:rPr lang="en-US" altLang="en-US" sz="2400"/>
              <a:t>This calls up the image of a skilled craftsman, known to others by the quality of his work.</a:t>
            </a:r>
          </a:p>
          <a:p>
            <a:r>
              <a:rPr lang="en-US" altLang="en-US" sz="2800"/>
              <a:t>Physicists today speak of the “fine-tuning” of the basic forces and elements in the universe.</a:t>
            </a:r>
          </a:p>
          <a:p>
            <a:pPr lvl="1"/>
            <a:r>
              <a:rPr lang="en-US" altLang="en-US" sz="2400"/>
              <a:t>See our talk “Discovering God’s Fingerprints.”</a:t>
            </a:r>
          </a:p>
          <a:p>
            <a:r>
              <a:rPr lang="en-US" altLang="en-US" sz="2800"/>
              <a:t>Biologists speak of elegant design in living things, though typically ascribing this to purely natural causes.</a:t>
            </a:r>
          </a:p>
          <a:p>
            <a:pPr lvl="1"/>
            <a:r>
              <a:rPr lang="en-US" altLang="en-US" sz="2400"/>
              <a:t>See our talk “Intelligent Design.”</a:t>
            </a:r>
          </a:p>
        </p:txBody>
      </p:sp>
    </p:spTree>
    <p:custDataLst>
      <p:tags r:id="rId1"/>
    </p:custDataLst>
  </p:cSld>
  <p:clrMapOvr>
    <a:masterClrMapping/>
  </p:clrMapOvr>
  <p:transition advTm="588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411">
                                            <p:txEl>
                                              <p:pRg st="5" end="5"/>
                                            </p:txEl>
                                          </p:spTgt>
                                        </p:tgtEl>
                                        <p:attrNameLst>
                                          <p:attrName>style.visibility</p:attrName>
                                        </p:attrNameLst>
                                      </p:cBhvr>
                                      <p:to>
                                        <p:strVal val="visible"/>
                                      </p:to>
                                    </p:set>
                                    <p:anim calcmode="lin" valueType="num">
                                      <p:cBhvr additive="base">
                                        <p:cTn id="37"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Where Are They Telling?</a:t>
            </a:r>
          </a:p>
        </p:txBody>
      </p:sp>
      <p:sp>
        <p:nvSpPr>
          <p:cNvPr id="18435" name="Rectangle 3"/>
          <p:cNvSpPr>
            <a:spLocks noGrp="1" noChangeArrowheads="1"/>
          </p:cNvSpPr>
          <p:nvPr>
            <p:ph type="body" idx="1"/>
          </p:nvPr>
        </p:nvSpPr>
        <p:spPr>
          <a:xfrm>
            <a:off x="2743200" y="1676400"/>
            <a:ext cx="3657600" cy="4525963"/>
          </a:xfrm>
        </p:spPr>
        <p:txBody>
          <a:bodyPr/>
          <a:lstStyle/>
          <a:p>
            <a:r>
              <a:rPr lang="en-US" altLang="en-US"/>
              <a:t>Time?</a:t>
            </a:r>
          </a:p>
          <a:p>
            <a:pPr lvl="1"/>
            <a:r>
              <a:rPr lang="en-US" altLang="en-US"/>
              <a:t>Day and night</a:t>
            </a:r>
          </a:p>
          <a:p>
            <a:pPr lvl="1"/>
            <a:r>
              <a:rPr lang="en-US" altLang="en-US"/>
              <a:t>i.e., all the time</a:t>
            </a:r>
          </a:p>
          <a:p>
            <a:r>
              <a:rPr lang="en-US" altLang="en-US"/>
              <a:t>Location?</a:t>
            </a:r>
          </a:p>
          <a:p>
            <a:pPr lvl="1"/>
            <a:r>
              <a:rPr lang="en-US" altLang="en-US"/>
              <a:t>Everywhere</a:t>
            </a:r>
          </a:p>
          <a:p>
            <a:r>
              <a:rPr lang="en-US" altLang="en-US"/>
              <a:t>Audience?</a:t>
            </a:r>
          </a:p>
          <a:p>
            <a:pPr lvl="1"/>
            <a:r>
              <a:rPr lang="en-US" altLang="en-US"/>
              <a:t>Everyone</a:t>
            </a:r>
          </a:p>
        </p:txBody>
      </p:sp>
    </p:spTree>
    <p:custDataLst>
      <p:tags r:id="rId1"/>
    </p:custDataLst>
  </p:cSld>
  <p:clrMapOvr>
    <a:masterClrMapping/>
  </p:clrMapOvr>
  <p:transition advTm="265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5">
                                            <p:txEl>
                                              <p:pRg st="5" end="5"/>
                                            </p:txEl>
                                          </p:spTgt>
                                        </p:tgtEl>
                                        <p:attrNameLst>
                                          <p:attrName>style.visibility</p:attrName>
                                        </p:attrNameLst>
                                      </p:cBhvr>
                                      <p:to>
                                        <p:strVal val="visible"/>
                                      </p:to>
                                    </p:set>
                                    <p:anim calcmode="lin" valueType="num">
                                      <p:cBhvr additive="base">
                                        <p:cTn id="37"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435">
                                            <p:txEl>
                                              <p:pRg st="6" end="6"/>
                                            </p:txEl>
                                          </p:spTgt>
                                        </p:tgtEl>
                                        <p:attrNameLst>
                                          <p:attrName>style.visibility</p:attrName>
                                        </p:attrNameLst>
                                      </p:cBhvr>
                                      <p:to>
                                        <p:strVal val="visible"/>
                                      </p:to>
                                    </p:set>
                                    <p:anim calcmode="lin" valueType="num">
                                      <p:cBhvr additive="base">
                                        <p:cTn id="43"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43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Psalm 19:1-4a</a:t>
            </a:r>
          </a:p>
        </p:txBody>
      </p:sp>
      <p:sp>
        <p:nvSpPr>
          <p:cNvPr id="19459" name="Text Box 3"/>
          <p:cNvSpPr txBox="1">
            <a:spLocks noChangeArrowheads="1"/>
          </p:cNvSpPr>
          <p:nvPr/>
        </p:nvSpPr>
        <p:spPr bwMode="auto">
          <a:xfrm>
            <a:off x="838200" y="1752600"/>
            <a:ext cx="77724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1 (NIV) The heavens declare the glory of God; </a:t>
            </a:r>
          </a:p>
          <a:p>
            <a:r>
              <a:rPr lang="en-US" altLang="en-US" sz="2800"/>
              <a:t>the skies proclaim the work of his hands. </a:t>
            </a:r>
          </a:p>
          <a:p>
            <a:r>
              <a:rPr lang="en-US" altLang="en-US" sz="2800"/>
              <a:t>2 Day after day they pour forth speech; </a:t>
            </a:r>
          </a:p>
          <a:p>
            <a:r>
              <a:rPr lang="en-US" altLang="en-US" sz="2800"/>
              <a:t>night after night they display knowledge. </a:t>
            </a:r>
          </a:p>
          <a:p>
            <a:r>
              <a:rPr lang="en-US" altLang="en-US" sz="2800"/>
              <a:t>3 There is no speech or language </a:t>
            </a:r>
          </a:p>
          <a:p>
            <a:r>
              <a:rPr lang="en-US" altLang="en-US" sz="2800"/>
              <a:t>where their voice is not heard. </a:t>
            </a:r>
          </a:p>
          <a:p>
            <a:r>
              <a:rPr lang="en-US" altLang="en-US" sz="2800"/>
              <a:t>4 Their voice [Septuagint, Jerome and Syriac; Hebrew </a:t>
            </a:r>
            <a:r>
              <a:rPr lang="en-US" altLang="en-US" sz="2800" i="1"/>
              <a:t>line</a:t>
            </a:r>
            <a:r>
              <a:rPr lang="en-US" altLang="en-US" sz="2800"/>
              <a:t>] goes out into all the earth, </a:t>
            </a:r>
          </a:p>
          <a:p>
            <a:r>
              <a:rPr lang="en-US" altLang="en-US" sz="2800"/>
              <a:t>their words to the ends of the world. </a:t>
            </a:r>
          </a:p>
        </p:txBody>
      </p:sp>
    </p:spTree>
    <p:custDataLst>
      <p:tags r:id="rId1"/>
    </p:custDataLst>
  </p:cSld>
  <p:clrMapOvr>
    <a:masterClrMapping/>
  </p:clrMapOvr>
  <p:transition advTm="266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checkerboard(across)">
                                      <p:cBhvr>
                                        <p:cTn id="7"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j030525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304800"/>
            <a:ext cx="3890963" cy="6248400"/>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4"/>
          <p:cNvSpPr>
            <a:spLocks noGrp="1" noChangeArrowheads="1"/>
          </p:cNvSpPr>
          <p:nvPr>
            <p:ph type="ctrTitle"/>
          </p:nvPr>
        </p:nvSpPr>
        <p:spPr>
          <a:xfrm>
            <a:off x="457200" y="1447800"/>
            <a:ext cx="4267200" cy="1470025"/>
          </a:xfrm>
        </p:spPr>
        <p:txBody>
          <a:bodyPr/>
          <a:lstStyle/>
          <a:p>
            <a:r>
              <a:rPr lang="en-US" altLang="en-US"/>
              <a:t>What Should </a:t>
            </a:r>
            <a:br>
              <a:rPr lang="en-US" altLang="en-US"/>
            </a:br>
            <a:r>
              <a:rPr lang="en-US" altLang="en-US"/>
              <a:t>We Do?</a:t>
            </a:r>
          </a:p>
        </p:txBody>
      </p:sp>
      <p:sp>
        <p:nvSpPr>
          <p:cNvPr id="20485"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1868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500" fill="hold"/>
                                        <p:tgtEl>
                                          <p:spTgt spid="20484"/>
                                        </p:tgtEl>
                                        <p:attrNameLst>
                                          <p:attrName>ppt_w</p:attrName>
                                        </p:attrNameLst>
                                      </p:cBhvr>
                                      <p:tavLst>
                                        <p:tav tm="0">
                                          <p:val>
                                            <p:fltVal val="0"/>
                                          </p:val>
                                        </p:tav>
                                        <p:tav tm="100000">
                                          <p:val>
                                            <p:strVal val="#ppt_w"/>
                                          </p:val>
                                        </p:tav>
                                      </p:tavLst>
                                    </p:anim>
                                    <p:anim calcmode="lin" valueType="num">
                                      <p:cBhvr>
                                        <p:cTn id="8" dur="500" fill="hold"/>
                                        <p:tgtEl>
                                          <p:spTgt spid="204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What Should We Do?</a:t>
            </a:r>
          </a:p>
        </p:txBody>
      </p:sp>
      <p:sp>
        <p:nvSpPr>
          <p:cNvPr id="22531" name="Rectangle 3"/>
          <p:cNvSpPr>
            <a:spLocks noGrp="1" noChangeArrowheads="1"/>
          </p:cNvSpPr>
          <p:nvPr>
            <p:ph type="body" idx="1"/>
          </p:nvPr>
        </p:nvSpPr>
        <p:spPr/>
        <p:txBody>
          <a:bodyPr/>
          <a:lstStyle/>
          <a:p>
            <a:r>
              <a:rPr lang="en-US" altLang="en-US"/>
              <a:t>We should study God’s creation with:</a:t>
            </a:r>
          </a:p>
          <a:p>
            <a:pPr lvl="1"/>
            <a:r>
              <a:rPr lang="en-US" altLang="en-US"/>
              <a:t>Expectancy</a:t>
            </a:r>
          </a:p>
          <a:p>
            <a:pPr lvl="1"/>
            <a:r>
              <a:rPr lang="en-US" altLang="en-US"/>
              <a:t>Appreciation</a:t>
            </a:r>
          </a:p>
          <a:p>
            <a:pPr lvl="1"/>
            <a:r>
              <a:rPr lang="en-US" altLang="en-US"/>
              <a:t>Thanksgiving</a:t>
            </a:r>
          </a:p>
          <a:p>
            <a:r>
              <a:rPr lang="en-US" altLang="en-US"/>
              <a:t>We should help others: </a:t>
            </a:r>
          </a:p>
          <a:p>
            <a:pPr lvl="1"/>
            <a:r>
              <a:rPr lang="en-US" altLang="en-US"/>
              <a:t>To appreciate what God has made</a:t>
            </a:r>
          </a:p>
          <a:p>
            <a:pPr lvl="1"/>
            <a:r>
              <a:rPr lang="en-US" altLang="en-US"/>
              <a:t>To honor Him for it</a:t>
            </a:r>
          </a:p>
        </p:txBody>
      </p:sp>
    </p:spTree>
    <p:custDataLst>
      <p:tags r:id="rId1"/>
    </p:custDataLst>
  </p:cSld>
  <p:clrMapOvr>
    <a:masterClrMapping/>
  </p:clrMapOvr>
  <p:transition advTm="477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531">
                                            <p:txEl>
                                              <p:pRg st="5" end="5"/>
                                            </p:txEl>
                                          </p:spTgt>
                                        </p:tgtEl>
                                        <p:attrNameLst>
                                          <p:attrName>style.visibility</p:attrName>
                                        </p:attrNameLst>
                                      </p:cBhvr>
                                      <p:to>
                                        <p:strVal val="visible"/>
                                      </p:to>
                                    </p:set>
                                    <p:anim calcmode="lin" valueType="num">
                                      <p:cBhvr additive="base">
                                        <p:cTn id="37"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531">
                                            <p:txEl>
                                              <p:pRg st="6" end="6"/>
                                            </p:txEl>
                                          </p:spTgt>
                                        </p:tgtEl>
                                        <p:attrNameLst>
                                          <p:attrName>style.visibility</p:attrName>
                                        </p:attrNameLst>
                                      </p:cBhvr>
                                      <p:to>
                                        <p:strVal val="visible"/>
                                      </p:to>
                                    </p:set>
                                    <p:anim calcmode="lin" valueType="num">
                                      <p:cBhvr additive="base">
                                        <p:cTn id="43"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53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Deuteronomy 6</a:t>
            </a:r>
          </a:p>
        </p:txBody>
      </p:sp>
      <p:sp>
        <p:nvSpPr>
          <p:cNvPr id="23556" name="Rectangle 4"/>
          <p:cNvSpPr>
            <a:spLocks noGrp="1" noChangeArrowheads="1"/>
          </p:cNvSpPr>
          <p:nvPr>
            <p:ph type="body" idx="1"/>
          </p:nvPr>
        </p:nvSpPr>
        <p:spPr>
          <a:xfrm>
            <a:off x="457200" y="1600200"/>
            <a:ext cx="8229600" cy="4953000"/>
          </a:xfrm>
        </p:spPr>
        <p:txBody>
          <a:bodyPr/>
          <a:lstStyle/>
          <a:p>
            <a:pPr>
              <a:lnSpc>
                <a:spcPct val="80000"/>
              </a:lnSpc>
            </a:pPr>
            <a:r>
              <a:rPr lang="en-US" altLang="en-US" sz="2800"/>
              <a:t>6 (NIV) These commandments that I give you today are to be upon your hearts. 7 Impress them on your children. Talk about them when you sit at home and when you walk along the road, when you lie down and when you get up. 8 Tie them as symbols on your hands and bind them on your foreheads. 9 Write them on the doorframes of your houses and on your gates. </a:t>
            </a:r>
          </a:p>
          <a:p>
            <a:pPr>
              <a:lnSpc>
                <a:spcPct val="80000"/>
              </a:lnSpc>
            </a:pPr>
            <a:r>
              <a:rPr lang="en-US" altLang="en-US" sz="2800"/>
              <a:t>As Psalm 19 notes, just as God is revealed in Scripture, so He reveals Himself in nature.</a:t>
            </a:r>
          </a:p>
          <a:p>
            <a:pPr>
              <a:lnSpc>
                <a:spcPct val="80000"/>
              </a:lnSpc>
            </a:pPr>
            <a:r>
              <a:rPr lang="en-US" altLang="en-US" sz="2800"/>
              <a:t>So we should talk to our friends &amp; children about God as He reveals Himself in nature just as we should talk to them about God’s Word.</a:t>
            </a:r>
          </a:p>
        </p:txBody>
      </p:sp>
    </p:spTree>
    <p:custDataLst>
      <p:tags r:id="rId1"/>
    </p:custDataLst>
  </p:cSld>
  <p:clrMapOvr>
    <a:masterClrMapping/>
  </p:clrMapOvr>
  <p:transition advTm="644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checkerboard(across)">
                                      <p:cBhvr>
                                        <p:cTn id="7" dur="500"/>
                                        <p:tgtEl>
                                          <p:spTgt spid="235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556">
                                            <p:txEl>
                                              <p:pRg st="1" end="1"/>
                                            </p:txEl>
                                          </p:spTgt>
                                        </p:tgtEl>
                                        <p:attrNameLst>
                                          <p:attrName>style.visibility</p:attrName>
                                        </p:attrNameLst>
                                      </p:cBhvr>
                                      <p:to>
                                        <p:strVal val="visible"/>
                                      </p:to>
                                    </p:set>
                                    <p:animEffect transition="in" filter="checkerboard(across)">
                                      <p:cBhvr>
                                        <p:cTn id="12" dur="500"/>
                                        <p:tgtEl>
                                          <p:spTgt spid="2355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556">
                                            <p:txEl>
                                              <p:pRg st="2" end="2"/>
                                            </p:txEl>
                                          </p:spTgt>
                                        </p:tgtEl>
                                        <p:attrNameLst>
                                          <p:attrName>style.visibility</p:attrName>
                                        </p:attrNameLst>
                                      </p:cBhvr>
                                      <p:to>
                                        <p:strVal val="visible"/>
                                      </p:to>
                                    </p:set>
                                    <p:animEffect transition="in" filter="checkerboard(across)">
                                      <p:cBhvr>
                                        <p:cTn id="17" dur="500"/>
                                        <p:tgtEl>
                                          <p:spTgt spid="235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Psalm 148</a:t>
            </a:r>
          </a:p>
        </p:txBody>
      </p:sp>
      <p:sp>
        <p:nvSpPr>
          <p:cNvPr id="26627" name="Rectangle 3"/>
          <p:cNvSpPr>
            <a:spLocks noGrp="1" noChangeArrowheads="1"/>
          </p:cNvSpPr>
          <p:nvPr>
            <p:ph type="body" idx="1"/>
          </p:nvPr>
        </p:nvSpPr>
        <p:spPr/>
        <p:txBody>
          <a:bodyPr/>
          <a:lstStyle/>
          <a:p>
            <a:r>
              <a:rPr lang="en-US" altLang="en-US" sz="2800"/>
              <a:t>1 (NIV) Praise the LORD. Praise the LORD from the heavens, praise him in the heights above. 2 Praise him, all his angels, praise him, all his heavenly hosts. 3 Praise him, sun and moon, praise him, all you shining stars. 4 Praise him, you highest heavens and you waters above the skies. 5 Let them praise the name of the LORD, for he commanded and they were created. </a:t>
            </a:r>
          </a:p>
          <a:p>
            <a:r>
              <a:rPr lang="en-US" altLang="en-US" sz="2800"/>
              <a:t>All of God’s creation should praise Him, including us humans.</a:t>
            </a:r>
          </a:p>
        </p:txBody>
      </p:sp>
    </p:spTree>
    <p:custDataLst>
      <p:tags r:id="rId1"/>
    </p:custDataLst>
  </p:cSld>
  <p:clrMapOvr>
    <a:masterClrMapping/>
  </p:clrMapOvr>
  <p:transition advTm="2931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checkerboard(across)">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checkerboard(across)">
                                      <p:cBhvr>
                                        <p:cTn id="12" dur="500"/>
                                        <p:tgtEl>
                                          <p:spTgt spid="266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Psalm 139</a:t>
            </a:r>
          </a:p>
        </p:txBody>
      </p:sp>
      <p:sp>
        <p:nvSpPr>
          <p:cNvPr id="27651" name="Rectangle 3"/>
          <p:cNvSpPr>
            <a:spLocks noGrp="1" noChangeArrowheads="1"/>
          </p:cNvSpPr>
          <p:nvPr>
            <p:ph type="body" idx="1"/>
          </p:nvPr>
        </p:nvSpPr>
        <p:spPr>
          <a:xfrm>
            <a:off x="457200" y="1600200"/>
            <a:ext cx="8229600" cy="4876800"/>
          </a:xfrm>
        </p:spPr>
        <p:txBody>
          <a:bodyPr/>
          <a:lstStyle/>
          <a:p>
            <a:pPr>
              <a:lnSpc>
                <a:spcPct val="80000"/>
              </a:lnSpc>
            </a:pPr>
            <a:r>
              <a:rPr lang="en-US" altLang="en-US" sz="2800"/>
              <a:t>13 (NIV) For you created my inmost being; you knit me together in my mother's womb. 14 I praise you because I am fearfully and wonderfully made; your works are wonderful, I know that full well. 15 My frame was not hidden from you when I was made in the secret place. When I was woven together in the depths of the earth, 16 your eyes saw my unformed body. All the days ordained for me were written in your book before one of them came to be. </a:t>
            </a:r>
          </a:p>
          <a:p>
            <a:pPr>
              <a:lnSpc>
                <a:spcPct val="80000"/>
              </a:lnSpc>
            </a:pPr>
            <a:r>
              <a:rPr lang="en-US" altLang="en-US" sz="2800"/>
              <a:t>We should marvel at God’s creativity in the human body, which is “fearfully and wonderfully made.”</a:t>
            </a:r>
          </a:p>
          <a:p>
            <a:pPr>
              <a:lnSpc>
                <a:spcPct val="80000"/>
              </a:lnSpc>
            </a:pPr>
            <a:endParaRPr lang="en-US" altLang="en-US" sz="2800"/>
          </a:p>
        </p:txBody>
      </p:sp>
    </p:spTree>
    <p:custDataLst>
      <p:tags r:id="rId1"/>
    </p:custDataLst>
  </p:cSld>
  <p:clrMapOvr>
    <a:masterClrMapping/>
  </p:clrMapOvr>
  <p:transition advTm="3647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checkerboard(across)">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checkerboard(across)">
                                      <p:cBhvr>
                                        <p:cTn id="12" dur="500"/>
                                        <p:tgtEl>
                                          <p:spTgt spid="276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Psalm 145</a:t>
            </a:r>
          </a:p>
        </p:txBody>
      </p:sp>
      <p:sp>
        <p:nvSpPr>
          <p:cNvPr id="28675" name="Rectangle 3"/>
          <p:cNvSpPr>
            <a:spLocks noGrp="1" noChangeArrowheads="1"/>
          </p:cNvSpPr>
          <p:nvPr>
            <p:ph type="body" idx="1"/>
          </p:nvPr>
        </p:nvSpPr>
        <p:spPr/>
        <p:txBody>
          <a:bodyPr/>
          <a:lstStyle/>
          <a:p>
            <a:pPr>
              <a:lnSpc>
                <a:spcPct val="90000"/>
              </a:lnSpc>
            </a:pPr>
            <a:r>
              <a:rPr lang="en-US" altLang="en-US" sz="2800"/>
              <a:t>3 (NIV) Great is the LORD and most worthy of praise; his greatness no one can fathom. 4 One generation will commend your works to another; they will tell of your mighty acts. 5 They will speak of the glorious splendor of your majesty, and I will meditate on your wonderful works. </a:t>
            </a:r>
          </a:p>
          <a:p>
            <a:pPr>
              <a:lnSpc>
                <a:spcPct val="90000"/>
              </a:lnSpc>
            </a:pPr>
            <a:r>
              <a:rPr lang="en-US" altLang="en-US" sz="2800"/>
              <a:t>Praise God for His works, both in creation &amp; redemption.</a:t>
            </a:r>
          </a:p>
          <a:p>
            <a:pPr>
              <a:lnSpc>
                <a:spcPct val="90000"/>
              </a:lnSpc>
            </a:pPr>
            <a:r>
              <a:rPr lang="en-US" altLang="en-US" sz="2800"/>
              <a:t>Note the refrain: 17 The LORD is righteous in all his ways and loving toward all he has made. </a:t>
            </a:r>
          </a:p>
          <a:p>
            <a:pPr>
              <a:lnSpc>
                <a:spcPct val="90000"/>
              </a:lnSpc>
            </a:pPr>
            <a:endParaRPr lang="en-US" altLang="en-US" sz="2800"/>
          </a:p>
        </p:txBody>
      </p:sp>
    </p:spTree>
    <p:custDataLst>
      <p:tags r:id="rId1"/>
    </p:custDataLst>
  </p:cSld>
  <p:clrMapOvr>
    <a:masterClrMapping/>
  </p:clrMapOvr>
  <p:transition advTm="4632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checkerboard(across)">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checkerboard(across)">
                                      <p:cBhvr>
                                        <p:cTn id="12" dur="500"/>
                                        <p:tgtEl>
                                          <p:spTgt spid="28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checkerboard(across)">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obHSGrad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85800"/>
            <a:ext cx="4349750" cy="5613400"/>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ctrTitle"/>
          </p:nvPr>
        </p:nvSpPr>
        <p:spPr>
          <a:xfrm>
            <a:off x="4267200" y="2286000"/>
            <a:ext cx="4343400" cy="1470025"/>
          </a:xfrm>
        </p:spPr>
        <p:txBody>
          <a:bodyPr/>
          <a:lstStyle/>
          <a:p>
            <a:r>
              <a:rPr lang="en-US" altLang="en-US"/>
              <a:t>My Personal Experience</a:t>
            </a:r>
          </a:p>
        </p:txBody>
      </p:sp>
      <p:sp>
        <p:nvSpPr>
          <p:cNvPr id="3077"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285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fill="hold"/>
                                        <p:tgtEl>
                                          <p:spTgt spid="3076"/>
                                        </p:tgtEl>
                                        <p:attrNameLst>
                                          <p:attrName>ppt_w</p:attrName>
                                        </p:attrNameLst>
                                      </p:cBhvr>
                                      <p:tavLst>
                                        <p:tav tm="0">
                                          <p:val>
                                            <p:fltVal val="0"/>
                                          </p:val>
                                        </p:tav>
                                        <p:tav tm="100000">
                                          <p:val>
                                            <p:strVal val="#ppt_w"/>
                                          </p:val>
                                        </p:tav>
                                      </p:tavLst>
                                    </p:anim>
                                    <p:anim calcmode="lin" valueType="num">
                                      <p:cBhvr>
                                        <p:cTn id="8" dur="500" fill="hold"/>
                                        <p:tgtEl>
                                          <p:spTgt spid="30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descr="grcanyon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06438"/>
            <a:ext cx="8229600" cy="5445125"/>
          </a:xfrm>
          <a:prstGeom prst="rect">
            <a:avLst/>
          </a:prstGeom>
          <a:noFill/>
          <a:extLst>
            <a:ext uri="{909E8E84-426E-40DD-AFC4-6F175D3DCCD1}">
              <a14:hiddenFill xmlns:a14="http://schemas.microsoft.com/office/drawing/2010/main">
                <a:solidFill>
                  <a:srgbClr val="FFFFFF"/>
                </a:solidFill>
              </a14:hiddenFill>
            </a:ext>
          </a:extLst>
        </p:spPr>
      </p:pic>
      <p:sp>
        <p:nvSpPr>
          <p:cNvPr id="29700" name="Rectangle 4"/>
          <p:cNvSpPr>
            <a:spLocks noGrp="1" noChangeArrowheads="1"/>
          </p:cNvSpPr>
          <p:nvPr>
            <p:ph type="ctrTitle"/>
          </p:nvPr>
        </p:nvSpPr>
        <p:spPr/>
        <p:txBody>
          <a:bodyPr/>
          <a:lstStyle/>
          <a:p>
            <a:r>
              <a:rPr lang="en-US" altLang="en-US">
                <a:solidFill>
                  <a:schemeClr val="bg1"/>
                </a:solidFill>
              </a:rPr>
              <a:t>The End</a:t>
            </a:r>
          </a:p>
        </p:txBody>
      </p:sp>
      <p:sp>
        <p:nvSpPr>
          <p:cNvPr id="29701" name="Rectangle 5"/>
          <p:cNvSpPr>
            <a:spLocks noGrp="1" noChangeArrowheads="1"/>
          </p:cNvSpPr>
          <p:nvPr>
            <p:ph type="subTitle" idx="1"/>
          </p:nvPr>
        </p:nvSpPr>
        <p:spPr/>
        <p:txBody>
          <a:bodyPr/>
          <a:lstStyle/>
          <a:p>
            <a:r>
              <a:rPr lang="en-US" altLang="en-US">
                <a:solidFill>
                  <a:schemeClr val="bg1"/>
                </a:solidFill>
              </a:rPr>
              <a:t>May God help us to appreciate &amp; praise His glory in nature!</a:t>
            </a:r>
          </a:p>
        </p:txBody>
      </p:sp>
    </p:spTree>
    <p:custDataLst>
      <p:tags r:id="rId1"/>
    </p:custDataLst>
  </p:cSld>
  <p:clrMapOvr>
    <a:masterClrMapping/>
  </p:clrMapOvr>
  <p:transition advTm="246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p:cTn id="7" dur="500" fill="hold"/>
                                        <p:tgtEl>
                                          <p:spTgt spid="29700"/>
                                        </p:tgtEl>
                                        <p:attrNameLst>
                                          <p:attrName>ppt_w</p:attrName>
                                        </p:attrNameLst>
                                      </p:cBhvr>
                                      <p:tavLst>
                                        <p:tav tm="0">
                                          <p:val>
                                            <p:fltVal val="0"/>
                                          </p:val>
                                        </p:tav>
                                        <p:tav tm="100000">
                                          <p:val>
                                            <p:strVal val="#ppt_w"/>
                                          </p:val>
                                        </p:tav>
                                      </p:tavLst>
                                    </p:anim>
                                    <p:anim calcmode="lin" valueType="num">
                                      <p:cBhvr>
                                        <p:cTn id="8" dur="500" fill="hold"/>
                                        <p:tgtEl>
                                          <p:spTgt spid="2970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9701">
                                            <p:txEl>
                                              <p:pRg st="0" end="0"/>
                                            </p:txEl>
                                          </p:spTgt>
                                        </p:tgtEl>
                                        <p:attrNameLst>
                                          <p:attrName>style.visibility</p:attrName>
                                        </p:attrNameLst>
                                      </p:cBhvr>
                                      <p:to>
                                        <p:strVal val="visible"/>
                                      </p:to>
                                    </p:set>
                                    <p:animEffect transition="in" filter="checkerboard(across)">
                                      <p:cBhvr>
                                        <p:cTn id="13" dur="500"/>
                                        <p:tgtEl>
                                          <p:spTgt spid="297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0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Growing Up</a:t>
            </a:r>
          </a:p>
        </p:txBody>
      </p:sp>
      <p:sp>
        <p:nvSpPr>
          <p:cNvPr id="5123" name="Rectangle 3"/>
          <p:cNvSpPr>
            <a:spLocks noGrp="1" noChangeArrowheads="1"/>
          </p:cNvSpPr>
          <p:nvPr>
            <p:ph type="body" idx="1"/>
          </p:nvPr>
        </p:nvSpPr>
        <p:spPr/>
        <p:txBody>
          <a:bodyPr/>
          <a:lstStyle/>
          <a:p>
            <a:r>
              <a:rPr lang="en-US" altLang="en-US" sz="2800"/>
              <a:t>I became very interested in science from elementary school onward.</a:t>
            </a:r>
          </a:p>
          <a:p>
            <a:r>
              <a:rPr lang="en-US" altLang="en-US" sz="2800"/>
              <a:t>The scientists &amp; science teachers I knew seemed to know or care little about God or the Bible.</a:t>
            </a:r>
          </a:p>
          <a:p>
            <a:pPr lvl="1"/>
            <a:r>
              <a:rPr lang="en-US" altLang="en-US" sz="2400"/>
              <a:t>Exception: Thomas Christie at Washington-Lee HS</a:t>
            </a:r>
          </a:p>
          <a:p>
            <a:r>
              <a:rPr lang="en-US" altLang="en-US" sz="2800"/>
              <a:t>The pastors &amp; Sunday school teachers seemed to know or care little about science.</a:t>
            </a:r>
          </a:p>
          <a:p>
            <a:pPr lvl="1"/>
            <a:r>
              <a:rPr lang="en-US" altLang="en-US" sz="2400"/>
              <a:t>Exception: Herman Eckelmann at Cornell</a:t>
            </a:r>
          </a:p>
        </p:txBody>
      </p:sp>
    </p:spTree>
    <p:custDataLst>
      <p:tags r:id="rId1"/>
    </p:custDataLst>
  </p:cSld>
  <p:clrMapOvr>
    <a:masterClrMapping/>
  </p:clrMapOvr>
  <p:transition advTm="333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As an Adult</a:t>
            </a:r>
          </a:p>
        </p:txBody>
      </p:sp>
      <p:sp>
        <p:nvSpPr>
          <p:cNvPr id="6147" name="Rectangle 3"/>
          <p:cNvSpPr>
            <a:spLocks noGrp="1" noChangeArrowheads="1"/>
          </p:cNvSpPr>
          <p:nvPr>
            <p:ph type="body" idx="1"/>
          </p:nvPr>
        </p:nvSpPr>
        <p:spPr>
          <a:xfrm>
            <a:off x="457200" y="1600200"/>
            <a:ext cx="7924800" cy="4876800"/>
          </a:xfrm>
        </p:spPr>
        <p:txBody>
          <a:bodyPr/>
          <a:lstStyle/>
          <a:p>
            <a:pPr>
              <a:lnSpc>
                <a:spcPct val="90000"/>
              </a:lnSpc>
            </a:pPr>
            <a:r>
              <a:rPr lang="en-US" altLang="en-US"/>
              <a:t>I find this is still a serious problem.</a:t>
            </a:r>
          </a:p>
          <a:p>
            <a:pPr lvl="1">
              <a:lnSpc>
                <a:spcPct val="90000"/>
              </a:lnSpc>
            </a:pPr>
            <a:r>
              <a:rPr lang="en-US" altLang="en-US"/>
              <a:t>Scientists are often skeptical about the Bible or even God.</a:t>
            </a:r>
          </a:p>
          <a:p>
            <a:pPr lvl="1">
              <a:lnSpc>
                <a:spcPct val="90000"/>
              </a:lnSpc>
            </a:pPr>
            <a:r>
              <a:rPr lang="en-US" altLang="en-US"/>
              <a:t>Christians are often skeptical about science or even nature.</a:t>
            </a:r>
          </a:p>
          <a:p>
            <a:pPr>
              <a:lnSpc>
                <a:spcPct val="90000"/>
              </a:lnSpc>
            </a:pPr>
            <a:r>
              <a:rPr lang="en-US" altLang="en-US"/>
              <a:t>This should not be, since God is the creator of both the Bible &amp; nature.</a:t>
            </a:r>
          </a:p>
          <a:p>
            <a:pPr>
              <a:lnSpc>
                <a:spcPct val="90000"/>
              </a:lnSpc>
            </a:pPr>
            <a:r>
              <a:rPr lang="en-US" altLang="en-US"/>
              <a:t>We at IBRI are trying to do something about this.  </a:t>
            </a:r>
          </a:p>
          <a:p>
            <a:pPr lvl="1">
              <a:lnSpc>
                <a:spcPct val="90000"/>
              </a:lnSpc>
            </a:pPr>
            <a:r>
              <a:rPr lang="en-US" altLang="en-US"/>
              <a:t>See our website: www.ibri.org.</a:t>
            </a:r>
          </a:p>
        </p:txBody>
      </p:sp>
    </p:spTree>
    <p:custDataLst>
      <p:tags r:id="rId1"/>
    </p:custDataLst>
  </p:cSld>
  <p:clrMapOvr>
    <a:masterClrMapping/>
  </p:clrMapOvr>
  <p:transition advTm="326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47">
                                            <p:txEl>
                                              <p:pRg st="4" end="4"/>
                                            </p:txEl>
                                          </p:spTgt>
                                        </p:tgtEl>
                                        <p:attrNameLst>
                                          <p:attrName>style.visibility</p:attrName>
                                        </p:attrNameLst>
                                      </p:cBhvr>
                                      <p:to>
                                        <p:strVal val="visible"/>
                                      </p:to>
                                    </p:set>
                                    <p:anim calcmode="lin" valueType="num">
                                      <p:cBhvr additive="base">
                                        <p:cTn id="31"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47">
                                            <p:txEl>
                                              <p:pRg st="5" end="5"/>
                                            </p:txEl>
                                          </p:spTgt>
                                        </p:tgtEl>
                                        <p:attrNameLst>
                                          <p:attrName>style.visibility</p:attrName>
                                        </p:attrNameLst>
                                      </p:cBhvr>
                                      <p:to>
                                        <p:strVal val="visible"/>
                                      </p:to>
                                    </p:set>
                                    <p:anim calcmode="lin" valueType="num">
                                      <p:cBhvr additive="base">
                                        <p:cTn id="37"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milky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72" name="Rectangle 4"/>
          <p:cNvSpPr>
            <a:spLocks noGrp="1" noChangeArrowheads="1"/>
          </p:cNvSpPr>
          <p:nvPr>
            <p:ph type="ctrTitle"/>
          </p:nvPr>
        </p:nvSpPr>
        <p:spPr>
          <a:xfrm>
            <a:off x="685800" y="838200"/>
            <a:ext cx="7772400" cy="1470025"/>
          </a:xfrm>
        </p:spPr>
        <p:txBody>
          <a:bodyPr/>
          <a:lstStyle/>
          <a:p>
            <a:r>
              <a:rPr lang="en-US" altLang="en-US">
                <a:solidFill>
                  <a:schemeClr val="bg1"/>
                </a:solidFill>
              </a:rPr>
              <a:t>God Revealed in Nature</a:t>
            </a:r>
          </a:p>
        </p:txBody>
      </p:sp>
      <p:sp>
        <p:nvSpPr>
          <p:cNvPr id="7173" name="Rectangle 5"/>
          <p:cNvSpPr>
            <a:spLocks noGrp="1" noChangeArrowheads="1"/>
          </p:cNvSpPr>
          <p:nvPr>
            <p:ph type="subTitle" idx="1"/>
          </p:nvPr>
        </p:nvSpPr>
        <p:spPr>
          <a:xfrm>
            <a:off x="1371600" y="4724400"/>
            <a:ext cx="6400800" cy="609600"/>
          </a:xfrm>
        </p:spPr>
        <p:txBody>
          <a:bodyPr/>
          <a:lstStyle/>
          <a:p>
            <a:r>
              <a:rPr lang="en-US" altLang="en-US">
                <a:solidFill>
                  <a:schemeClr val="bg1"/>
                </a:solidFill>
              </a:rPr>
              <a:t>Psalm 19:1-4a</a:t>
            </a:r>
          </a:p>
        </p:txBody>
      </p:sp>
    </p:spTree>
    <p:custDataLst>
      <p:tags r:id="rId1"/>
    </p:custDataLst>
  </p:cSld>
  <p:clrMapOvr>
    <a:masterClrMapping/>
  </p:clrMapOvr>
  <p:transition advTm="876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500" fill="hold"/>
                                        <p:tgtEl>
                                          <p:spTgt spid="7172"/>
                                        </p:tgtEl>
                                        <p:attrNameLst>
                                          <p:attrName>ppt_w</p:attrName>
                                        </p:attrNameLst>
                                      </p:cBhvr>
                                      <p:tavLst>
                                        <p:tav tm="0">
                                          <p:val>
                                            <p:fltVal val="0"/>
                                          </p:val>
                                        </p:tav>
                                        <p:tav tm="100000">
                                          <p:val>
                                            <p:strVal val="#ppt_w"/>
                                          </p:val>
                                        </p:tav>
                                      </p:tavLst>
                                    </p:anim>
                                    <p:anim calcmode="lin" valueType="num">
                                      <p:cBhvr>
                                        <p:cTn id="8" dur="500" fill="hold"/>
                                        <p:tgtEl>
                                          <p:spTgt spid="717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7173">
                                            <p:txEl>
                                              <p:pRg st="0" end="0"/>
                                            </p:txEl>
                                          </p:spTgt>
                                        </p:tgtEl>
                                        <p:attrNameLst>
                                          <p:attrName>style.visibility</p:attrName>
                                        </p:attrNameLst>
                                      </p:cBhvr>
                                      <p:to>
                                        <p:strVal val="visible"/>
                                      </p:to>
                                    </p:set>
                                    <p:animEffect transition="in" filter="checkerboard(across)">
                                      <p:cBhvr>
                                        <p:cTn id="13" dur="500"/>
                                        <p:tgtEl>
                                          <p:spTgt spid="71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lstStyle/>
          <a:p>
            <a:r>
              <a:rPr lang="en-US" altLang="en-US"/>
              <a:t>Psalm 19:1-4a</a:t>
            </a:r>
          </a:p>
        </p:txBody>
      </p:sp>
      <p:sp>
        <p:nvSpPr>
          <p:cNvPr id="9221" name="Text Box 5"/>
          <p:cNvSpPr txBox="1">
            <a:spLocks noChangeArrowheads="1"/>
          </p:cNvSpPr>
          <p:nvPr/>
        </p:nvSpPr>
        <p:spPr bwMode="auto">
          <a:xfrm>
            <a:off x="838200" y="1600200"/>
            <a:ext cx="77724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1 (NIV) The heavens declare the glory of God; </a:t>
            </a:r>
          </a:p>
          <a:p>
            <a:r>
              <a:rPr lang="en-US" altLang="en-US" sz="2800"/>
              <a:t>the skies proclaim the work of his hands. </a:t>
            </a:r>
          </a:p>
          <a:p>
            <a:r>
              <a:rPr lang="en-US" altLang="en-US" sz="2800"/>
              <a:t>2 Day after day they pour forth speech; </a:t>
            </a:r>
          </a:p>
          <a:p>
            <a:r>
              <a:rPr lang="en-US" altLang="en-US" sz="2800"/>
              <a:t>night after night they display knowledge. </a:t>
            </a:r>
          </a:p>
          <a:p>
            <a:r>
              <a:rPr lang="en-US" altLang="en-US" sz="2800"/>
              <a:t>3 There is no speech or language </a:t>
            </a:r>
          </a:p>
          <a:p>
            <a:r>
              <a:rPr lang="en-US" altLang="en-US" sz="2800"/>
              <a:t>where their voice is not heard. </a:t>
            </a:r>
          </a:p>
          <a:p>
            <a:r>
              <a:rPr lang="en-US" altLang="en-US" sz="2800"/>
              <a:t>4 Their voice [Septuagint, Jerome and Syriac; Hebrew </a:t>
            </a:r>
            <a:r>
              <a:rPr lang="en-US" altLang="en-US" sz="2800" i="1"/>
              <a:t>line</a:t>
            </a:r>
            <a:r>
              <a:rPr lang="en-US" altLang="en-US" sz="2800"/>
              <a:t>] goes out into all the earth, </a:t>
            </a:r>
          </a:p>
          <a:p>
            <a:r>
              <a:rPr lang="en-US" altLang="en-US" sz="2800"/>
              <a:t>their words to the ends of the world. </a:t>
            </a:r>
          </a:p>
        </p:txBody>
      </p:sp>
    </p:spTree>
    <p:custDataLst>
      <p:tags r:id="rId1"/>
    </p:custDataLst>
  </p:cSld>
  <p:clrMapOvr>
    <a:masterClrMapping/>
  </p:clrMapOvr>
  <p:transition advTm="3272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checkerboard(across)">
                                      <p:cBhvr>
                                        <p:cTn id="7"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The Heavens are Telling</a:t>
            </a:r>
          </a:p>
        </p:txBody>
      </p:sp>
      <p:sp>
        <p:nvSpPr>
          <p:cNvPr id="11267" name="Rectangle 3"/>
          <p:cNvSpPr>
            <a:spLocks noGrp="1" noChangeArrowheads="1"/>
          </p:cNvSpPr>
          <p:nvPr>
            <p:ph type="body" idx="1"/>
          </p:nvPr>
        </p:nvSpPr>
        <p:spPr>
          <a:xfrm>
            <a:off x="990600" y="1981200"/>
            <a:ext cx="7239000" cy="4114800"/>
          </a:xfrm>
        </p:spPr>
        <p:txBody>
          <a:bodyPr/>
          <a:lstStyle/>
          <a:p>
            <a:r>
              <a:rPr lang="en-US" altLang="en-US"/>
              <a:t>The heavens (or skies) are telling us something.</a:t>
            </a:r>
          </a:p>
          <a:p>
            <a:r>
              <a:rPr lang="en-US" altLang="en-US"/>
              <a:t>Elsewhere we see this is true of: </a:t>
            </a:r>
          </a:p>
          <a:p>
            <a:pPr lvl="1"/>
            <a:r>
              <a:rPr lang="en-US" altLang="en-US"/>
              <a:t>The land (Acts 14:17) and</a:t>
            </a:r>
          </a:p>
          <a:p>
            <a:pPr lvl="1"/>
            <a:r>
              <a:rPr lang="en-US" altLang="en-US"/>
              <a:t>Everything God made (Rom 1:18-20).</a:t>
            </a:r>
          </a:p>
          <a:p>
            <a:r>
              <a:rPr lang="en-US" altLang="en-US"/>
              <a:t>So, all of creation is telling us something.</a:t>
            </a:r>
          </a:p>
        </p:txBody>
      </p:sp>
    </p:spTree>
    <p:custDataLst>
      <p:tags r:id="rId1"/>
    </p:custDataLst>
  </p:cSld>
  <p:clrMapOvr>
    <a:masterClrMapping/>
  </p:clrMapOvr>
  <p:transition advTm="215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Acts 14</a:t>
            </a:r>
          </a:p>
        </p:txBody>
      </p:sp>
      <p:sp>
        <p:nvSpPr>
          <p:cNvPr id="12292" name="Text Box 4"/>
          <p:cNvSpPr txBox="1">
            <a:spLocks noChangeArrowheads="1"/>
          </p:cNvSpPr>
          <p:nvPr/>
        </p:nvSpPr>
        <p:spPr bwMode="auto">
          <a:xfrm>
            <a:off x="1066800" y="1524000"/>
            <a:ext cx="73152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14 (NIV) But when the apostles Barnabas and Paul heard of this, they tore their clothes and rushed out into the crowd, shouting: 15 "Men, why are you doing this? We too are only men, human like you. We are bringing you good news, telling you to turn from these worthless things to the living God, who made heaven and earth and sea and everything in them. 16 In the past, he let all nations go their own way. 17 Yet he has not left himself without testimony: He has shown kindness by giving you rain from heaven and crops in their seasons; he provides you with plenty of food and fills your hearts with joy." </a:t>
            </a:r>
          </a:p>
        </p:txBody>
      </p:sp>
    </p:spTree>
    <p:custDataLst>
      <p:tags r:id="rId1"/>
    </p:custDataLst>
  </p:cSld>
  <p:clrMapOvr>
    <a:masterClrMapping/>
  </p:clrMapOvr>
  <p:transition advTm="681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checkerboard(across)">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Romans 1</a:t>
            </a:r>
          </a:p>
        </p:txBody>
      </p:sp>
      <p:sp>
        <p:nvSpPr>
          <p:cNvPr id="14340" name="Text Box 4"/>
          <p:cNvSpPr txBox="1">
            <a:spLocks noChangeArrowheads="1"/>
          </p:cNvSpPr>
          <p:nvPr/>
        </p:nvSpPr>
        <p:spPr bwMode="auto">
          <a:xfrm>
            <a:off x="838200" y="1447800"/>
            <a:ext cx="75438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18 (NIV) The wrath of God is being revealed from heaven against all the godlessness and wickedness of men who suppress the truth by their wickedness, 19 since what may be known about God is plain to them, because God has made it plain to them. 20 For since the creation of the world God's invisible qualities </a:t>
            </a:r>
            <a:r>
              <a:rPr lang="en-US" altLang="en-US" sz="2800">
                <a:latin typeface="WP TypographicSymbols" pitchFamily="2" charset="0"/>
              </a:rPr>
              <a:t>n </a:t>
            </a:r>
            <a:r>
              <a:rPr lang="en-US" altLang="en-US" sz="2800"/>
              <a:t>his eternal power and divine nature </a:t>
            </a:r>
            <a:r>
              <a:rPr lang="en-US" altLang="en-US" sz="2800">
                <a:latin typeface="WP TypographicSymbols" pitchFamily="2" charset="0"/>
              </a:rPr>
              <a:t>n </a:t>
            </a:r>
            <a:r>
              <a:rPr lang="en-US" altLang="en-US" sz="2800"/>
              <a:t>have been clearly seen, being understood from what has been made, so that men are without excuse. </a:t>
            </a:r>
          </a:p>
        </p:txBody>
      </p:sp>
    </p:spTree>
    <p:custDataLst>
      <p:tags r:id="rId1"/>
    </p:custDataLst>
  </p:cSld>
  <p:clrMapOvr>
    <a:masterClrMapping/>
  </p:clrMapOvr>
  <p:transition advTm="332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checkerboard(across)">
                                      <p:cBhvr>
                                        <p:cTn id="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4|2.7"/>
</p:tagLst>
</file>

<file path=ppt/tags/tag10.xml><?xml version="1.0" encoding="utf-8"?>
<p:tagLst xmlns:a="http://schemas.openxmlformats.org/drawingml/2006/main" xmlns:r="http://schemas.openxmlformats.org/officeDocument/2006/relationships" xmlns:p="http://schemas.openxmlformats.org/presentationml/2006/main">
  <p:tag name="TIMING" val="|1.3|4.3|5|6.4|9.2"/>
</p:tagLst>
</file>

<file path=ppt/tags/tag11.xml><?xml version="1.0" encoding="utf-8"?>
<p:tagLst xmlns:a="http://schemas.openxmlformats.org/drawingml/2006/main" xmlns:r="http://schemas.openxmlformats.org/officeDocument/2006/relationships" xmlns:p="http://schemas.openxmlformats.org/presentationml/2006/main">
  <p:tag name="TIMING" val="|2.6|7.6|8.2|15.1|4.1|8.8"/>
</p:tagLst>
</file>

<file path=ppt/tags/tag12.xml><?xml version="1.0" encoding="utf-8"?>
<p:tagLst xmlns:a="http://schemas.openxmlformats.org/drawingml/2006/main" xmlns:r="http://schemas.openxmlformats.org/officeDocument/2006/relationships" xmlns:p="http://schemas.openxmlformats.org/presentationml/2006/main">
  <p:tag name="TIMING" val="|3.2|0.7|1.9|2.7|1.2|7.9|1"/>
</p:tagLst>
</file>

<file path=ppt/tags/tag13.xml><?xml version="1.0" encoding="utf-8"?>
<p:tagLst xmlns:a="http://schemas.openxmlformats.org/drawingml/2006/main" xmlns:r="http://schemas.openxmlformats.org/officeDocument/2006/relationships" xmlns:p="http://schemas.openxmlformats.org/presentationml/2006/main">
  <p:tag name="TIMING" val="|0.3"/>
</p:tagLst>
</file>

<file path=ppt/tags/tag14.xml><?xml version="1.0" encoding="utf-8"?>
<p:tagLst xmlns:a="http://schemas.openxmlformats.org/drawingml/2006/main" xmlns:r="http://schemas.openxmlformats.org/officeDocument/2006/relationships" xmlns:p="http://schemas.openxmlformats.org/presentationml/2006/main">
  <p:tag name="TIMING" val="|0.7"/>
</p:tagLst>
</file>

<file path=ppt/tags/tag15.xml><?xml version="1.0" encoding="utf-8"?>
<p:tagLst xmlns:a="http://schemas.openxmlformats.org/drawingml/2006/main" xmlns:r="http://schemas.openxmlformats.org/officeDocument/2006/relationships" xmlns:p="http://schemas.openxmlformats.org/presentationml/2006/main">
  <p:tag name="TIMING" val="|0.4|1.2|7.2|12.1|12|2|5"/>
</p:tagLst>
</file>

<file path=ppt/tags/tag16.xml><?xml version="1.0" encoding="utf-8"?>
<p:tagLst xmlns:a="http://schemas.openxmlformats.org/drawingml/2006/main" xmlns:r="http://schemas.openxmlformats.org/officeDocument/2006/relationships" xmlns:p="http://schemas.openxmlformats.org/presentationml/2006/main">
  <p:tag name="TIMING" val="|4.3|37|7"/>
</p:tagLst>
</file>

<file path=ppt/tags/tag17.xml><?xml version="1.0" encoding="utf-8"?>
<p:tagLst xmlns:a="http://schemas.openxmlformats.org/drawingml/2006/main" xmlns:r="http://schemas.openxmlformats.org/officeDocument/2006/relationships" xmlns:p="http://schemas.openxmlformats.org/presentationml/2006/main">
  <p:tag name="TIMING" val="|2.1|20.4"/>
</p:tagLst>
</file>

<file path=ppt/tags/tag18.xml><?xml version="1.0" encoding="utf-8"?>
<p:tagLst xmlns:a="http://schemas.openxmlformats.org/drawingml/2006/main" xmlns:r="http://schemas.openxmlformats.org/officeDocument/2006/relationships" xmlns:p="http://schemas.openxmlformats.org/presentationml/2006/main">
  <p:tag name="TIMING" val="|1.5|26"/>
</p:tagLst>
</file>

<file path=ppt/tags/tag19.xml><?xml version="1.0" encoding="utf-8"?>
<p:tagLst xmlns:a="http://schemas.openxmlformats.org/drawingml/2006/main" xmlns:r="http://schemas.openxmlformats.org/officeDocument/2006/relationships" xmlns:p="http://schemas.openxmlformats.org/presentationml/2006/main">
  <p:tag name="TIMING" val="|1.9|29.7|5.3"/>
</p:tagLst>
</file>

<file path=ppt/tags/tag2.xml><?xml version="1.0" encoding="utf-8"?>
<p:tagLst xmlns:a="http://schemas.openxmlformats.org/drawingml/2006/main" xmlns:r="http://schemas.openxmlformats.org/officeDocument/2006/relationships" xmlns:p="http://schemas.openxmlformats.org/presentationml/2006/main">
  <p:tag name="TIMING" val="|0.5"/>
</p:tagLst>
</file>

<file path=ppt/tags/tag20.xml><?xml version="1.0" encoding="utf-8"?>
<p:tagLst xmlns:a="http://schemas.openxmlformats.org/drawingml/2006/main" xmlns:r="http://schemas.openxmlformats.org/officeDocument/2006/relationships" xmlns:p="http://schemas.openxmlformats.org/presentationml/2006/main">
  <p:tag name="TIMING" val="|1.6|8.5"/>
</p:tagLst>
</file>

<file path=ppt/tags/tag3.xml><?xml version="1.0" encoding="utf-8"?>
<p:tagLst xmlns:a="http://schemas.openxmlformats.org/drawingml/2006/main" xmlns:r="http://schemas.openxmlformats.org/officeDocument/2006/relationships" xmlns:p="http://schemas.openxmlformats.org/presentationml/2006/main">
  <p:tag name="TIMING" val="|0.6|4.7|7.4|7|4.5"/>
</p:tagLst>
</file>

<file path=ppt/tags/tag4.xml><?xml version="1.0" encoding="utf-8"?>
<p:tagLst xmlns:a="http://schemas.openxmlformats.org/drawingml/2006/main" xmlns:r="http://schemas.openxmlformats.org/officeDocument/2006/relationships" xmlns:p="http://schemas.openxmlformats.org/presentationml/2006/main">
  <p:tag name="TIMING" val="|0.7|2.7|3.6|4.6|7.1|5.8"/>
</p:tagLst>
</file>

<file path=ppt/tags/tag5.xml><?xml version="1.0" encoding="utf-8"?>
<p:tagLst xmlns:a="http://schemas.openxmlformats.org/drawingml/2006/main" xmlns:r="http://schemas.openxmlformats.org/officeDocument/2006/relationships" xmlns:p="http://schemas.openxmlformats.org/presentationml/2006/main">
  <p:tag name="TIMING" val="|0.4|1.5"/>
</p:tagLst>
</file>

<file path=ppt/tags/tag6.xml><?xml version="1.0" encoding="utf-8"?>
<p:tagLst xmlns:a="http://schemas.openxmlformats.org/drawingml/2006/main" xmlns:r="http://schemas.openxmlformats.org/officeDocument/2006/relationships" xmlns:p="http://schemas.openxmlformats.org/presentationml/2006/main">
  <p:tag name="TIMING" val="|0.4"/>
</p:tagLst>
</file>

<file path=ppt/tags/tag7.xml><?xml version="1.0" encoding="utf-8"?>
<p:tagLst xmlns:a="http://schemas.openxmlformats.org/drawingml/2006/main" xmlns:r="http://schemas.openxmlformats.org/officeDocument/2006/relationships" xmlns:p="http://schemas.openxmlformats.org/presentationml/2006/main">
  <p:tag name="TIMING" val="|2.3|3.6|2.4|4.2|4.7"/>
</p:tagLst>
</file>

<file path=ppt/tags/tag8.xml><?xml version="1.0" encoding="utf-8"?>
<p:tagLst xmlns:a="http://schemas.openxmlformats.org/drawingml/2006/main" xmlns:r="http://schemas.openxmlformats.org/officeDocument/2006/relationships" xmlns:p="http://schemas.openxmlformats.org/presentationml/2006/main">
  <p:tag name="TIMING" val="|0.5"/>
</p:tagLst>
</file>

<file path=ppt/tags/tag9.xml><?xml version="1.0" encoding="utf-8"?>
<p:tagLst xmlns:a="http://schemas.openxmlformats.org/drawingml/2006/main" xmlns:r="http://schemas.openxmlformats.org/officeDocument/2006/relationships" xmlns:p="http://schemas.openxmlformats.org/presentationml/2006/main">
  <p:tag name="TIMING" val="|0.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135</TotalTime>
  <Words>1223</Words>
  <Application>Microsoft Office PowerPoint</Application>
  <PresentationFormat>On-screen Show (4:3)</PresentationFormat>
  <Paragraphs>92</Paragraphs>
  <Slides>20</Slides>
  <Notes>0</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Proclaiming God’s Glory in Nature</vt:lpstr>
      <vt:lpstr>My Personal Experience</vt:lpstr>
      <vt:lpstr>Growing Up</vt:lpstr>
      <vt:lpstr>As an Adult</vt:lpstr>
      <vt:lpstr>God Revealed in Nature</vt:lpstr>
      <vt:lpstr>Psalm 19:1-4a</vt:lpstr>
      <vt:lpstr>The Heavens are Telling</vt:lpstr>
      <vt:lpstr>Acts 14</vt:lpstr>
      <vt:lpstr>Romans 1</vt:lpstr>
      <vt:lpstr>What Are They Telling?</vt:lpstr>
      <vt:lpstr>How Are They Telling?</vt:lpstr>
      <vt:lpstr>Where Are They Telling?</vt:lpstr>
      <vt:lpstr>Psalm 19:1-4a</vt:lpstr>
      <vt:lpstr>What Should  We Do?</vt:lpstr>
      <vt:lpstr>What Should We Do?</vt:lpstr>
      <vt:lpstr>Deuteronomy 6</vt:lpstr>
      <vt:lpstr>Psalm 148</vt:lpstr>
      <vt:lpstr>Psalm 139</vt:lpstr>
      <vt:lpstr>Psalm 145</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Proclaiming God’s Glory in Nature</dc:title>
  <dc:creator>rnewman</dc:creator>
  <cp:lastModifiedBy>Newman</cp:lastModifiedBy>
  <cp:revision>84</cp:revision>
  <dcterms:created xsi:type="dcterms:W3CDTF">2011-05-18T18:33:21Z</dcterms:created>
  <dcterms:modified xsi:type="dcterms:W3CDTF">2015-07-07T14:33:14Z</dcterms:modified>
</cp:coreProperties>
</file>