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69" r:id="rId6"/>
    <p:sldId id="259" r:id="rId7"/>
    <p:sldId id="261" r:id="rId8"/>
    <p:sldId id="264" r:id="rId9"/>
    <p:sldId id="262" r:id="rId10"/>
    <p:sldId id="263" r:id="rId11"/>
    <p:sldId id="265" r:id="rId12"/>
    <p:sldId id="267" r:id="rId13"/>
    <p:sldId id="26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99DD964-19F6-4E60-BAD6-9D0C47323BA1}" type="slidenum">
              <a:rPr lang="en-US" altLang="en-US"/>
              <a:pPr/>
              <a:t>‹#›</a:t>
            </a:fld>
            <a:endParaRPr lang="en-US" altLang="en-US"/>
          </a:p>
        </p:txBody>
      </p:sp>
    </p:spTree>
    <p:extLst>
      <p:ext uri="{BB962C8B-B14F-4D97-AF65-F5344CB8AC3E}">
        <p14:creationId xmlns:p14="http://schemas.microsoft.com/office/powerpoint/2010/main" val="17412848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D70EFE1-F88E-4835-AE4B-D1C8A93BEDEB}" type="slidenum">
              <a:rPr lang="en-US" altLang="en-US"/>
              <a:pPr/>
              <a:t>‹#›</a:t>
            </a:fld>
            <a:endParaRPr lang="en-US" altLang="en-US"/>
          </a:p>
        </p:txBody>
      </p:sp>
    </p:spTree>
    <p:extLst>
      <p:ext uri="{BB962C8B-B14F-4D97-AF65-F5344CB8AC3E}">
        <p14:creationId xmlns:p14="http://schemas.microsoft.com/office/powerpoint/2010/main" val="222667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5BB46E5-E393-4636-AAAC-E2887B8337C6}" type="slidenum">
              <a:rPr lang="en-US" altLang="en-US"/>
              <a:pPr/>
              <a:t>‹#›</a:t>
            </a:fld>
            <a:endParaRPr lang="en-US" altLang="en-US"/>
          </a:p>
        </p:txBody>
      </p:sp>
    </p:spTree>
    <p:extLst>
      <p:ext uri="{BB962C8B-B14F-4D97-AF65-F5344CB8AC3E}">
        <p14:creationId xmlns:p14="http://schemas.microsoft.com/office/powerpoint/2010/main" val="331677193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7BBDE1E-F2DB-46AB-85D1-BE04B2F2831D}" type="slidenum">
              <a:rPr lang="en-US" altLang="en-US"/>
              <a:pPr/>
              <a:t>‹#›</a:t>
            </a:fld>
            <a:endParaRPr lang="en-US" altLang="en-US"/>
          </a:p>
        </p:txBody>
      </p:sp>
    </p:spTree>
    <p:extLst>
      <p:ext uri="{BB962C8B-B14F-4D97-AF65-F5344CB8AC3E}">
        <p14:creationId xmlns:p14="http://schemas.microsoft.com/office/powerpoint/2010/main" val="10734333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E100E07-06A8-48E6-8B73-6A35D931DE7B}" type="slidenum">
              <a:rPr lang="en-US" altLang="en-US"/>
              <a:pPr/>
              <a:t>‹#›</a:t>
            </a:fld>
            <a:endParaRPr lang="en-US" altLang="en-US"/>
          </a:p>
        </p:txBody>
      </p:sp>
    </p:spTree>
    <p:extLst>
      <p:ext uri="{BB962C8B-B14F-4D97-AF65-F5344CB8AC3E}">
        <p14:creationId xmlns:p14="http://schemas.microsoft.com/office/powerpoint/2010/main" val="162987668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A4037CF-8C71-4F7A-9899-0B2949D5A87F}" type="slidenum">
              <a:rPr lang="en-US" altLang="en-US"/>
              <a:pPr/>
              <a:t>‹#›</a:t>
            </a:fld>
            <a:endParaRPr lang="en-US" altLang="en-US"/>
          </a:p>
        </p:txBody>
      </p:sp>
    </p:spTree>
    <p:extLst>
      <p:ext uri="{BB962C8B-B14F-4D97-AF65-F5344CB8AC3E}">
        <p14:creationId xmlns:p14="http://schemas.microsoft.com/office/powerpoint/2010/main" val="31036714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1851672-32F5-4932-BA14-4A3F51568D0F}" type="slidenum">
              <a:rPr lang="en-US" altLang="en-US"/>
              <a:pPr/>
              <a:t>‹#›</a:t>
            </a:fld>
            <a:endParaRPr lang="en-US" altLang="en-US"/>
          </a:p>
        </p:txBody>
      </p:sp>
    </p:spTree>
    <p:extLst>
      <p:ext uri="{BB962C8B-B14F-4D97-AF65-F5344CB8AC3E}">
        <p14:creationId xmlns:p14="http://schemas.microsoft.com/office/powerpoint/2010/main" val="30985302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01F7D35-9945-4D52-B93A-493D419C4435}" type="slidenum">
              <a:rPr lang="en-US" altLang="en-US"/>
              <a:pPr/>
              <a:t>‹#›</a:t>
            </a:fld>
            <a:endParaRPr lang="en-US" altLang="en-US"/>
          </a:p>
        </p:txBody>
      </p:sp>
    </p:spTree>
    <p:extLst>
      <p:ext uri="{BB962C8B-B14F-4D97-AF65-F5344CB8AC3E}">
        <p14:creationId xmlns:p14="http://schemas.microsoft.com/office/powerpoint/2010/main" val="189924891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95ED4C0-C30F-4F1D-8C6F-1EA79C92ECB6}" type="slidenum">
              <a:rPr lang="en-US" altLang="en-US"/>
              <a:pPr/>
              <a:t>‹#›</a:t>
            </a:fld>
            <a:endParaRPr lang="en-US" altLang="en-US"/>
          </a:p>
        </p:txBody>
      </p:sp>
    </p:spTree>
    <p:extLst>
      <p:ext uri="{BB962C8B-B14F-4D97-AF65-F5344CB8AC3E}">
        <p14:creationId xmlns:p14="http://schemas.microsoft.com/office/powerpoint/2010/main" val="427286734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3B06C67-3EB0-4971-B69A-19C745A8EAED}" type="slidenum">
              <a:rPr lang="en-US" altLang="en-US"/>
              <a:pPr/>
              <a:t>‹#›</a:t>
            </a:fld>
            <a:endParaRPr lang="en-US" altLang="en-US"/>
          </a:p>
        </p:txBody>
      </p:sp>
    </p:spTree>
    <p:extLst>
      <p:ext uri="{BB962C8B-B14F-4D97-AF65-F5344CB8AC3E}">
        <p14:creationId xmlns:p14="http://schemas.microsoft.com/office/powerpoint/2010/main" val="11154634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84C0CB9-7D38-4D20-854A-C55CA127D6FF}" type="slidenum">
              <a:rPr lang="en-US" altLang="en-US"/>
              <a:pPr/>
              <a:t>‹#›</a:t>
            </a:fld>
            <a:endParaRPr lang="en-US" altLang="en-US"/>
          </a:p>
        </p:txBody>
      </p:sp>
    </p:spTree>
    <p:extLst>
      <p:ext uri="{BB962C8B-B14F-4D97-AF65-F5344CB8AC3E}">
        <p14:creationId xmlns:p14="http://schemas.microsoft.com/office/powerpoint/2010/main" val="5991911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22EE28F-E07E-40C4-987E-28365EF4D4CD}" type="slidenum">
              <a:rPr lang="en-US" altLang="en-US"/>
              <a:pPr/>
              <a:t>‹#›</a:t>
            </a:fld>
            <a:endParaRPr lang="en-US" altLang="en-US"/>
          </a:p>
        </p:txBody>
      </p:sp>
    </p:spTree>
    <p:extLst>
      <p:ext uri="{BB962C8B-B14F-4D97-AF65-F5344CB8AC3E}">
        <p14:creationId xmlns:p14="http://schemas.microsoft.com/office/powerpoint/2010/main" val="11751427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22001A2-DC1E-4CC0-A714-52597419F0F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PriorySionLogoBlue"/>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914400" y="873125"/>
            <a:ext cx="7315200" cy="511175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sz="5400"/>
              <a:t>The Priory of Sion</a:t>
            </a:r>
          </a:p>
        </p:txBody>
      </p:sp>
      <p:sp>
        <p:nvSpPr>
          <p:cNvPr id="2051" name="Rectangle 3"/>
          <p:cNvSpPr>
            <a:spLocks noGrp="1" noChangeArrowheads="1"/>
          </p:cNvSpPr>
          <p:nvPr>
            <p:ph type="subTitle" idx="1"/>
          </p:nvPr>
        </p:nvSpPr>
        <p:spPr>
          <a:xfrm>
            <a:off x="1371600" y="3352800"/>
            <a:ext cx="6400800" cy="2286000"/>
          </a:xfrm>
        </p:spPr>
        <p:txBody>
          <a:bodyPr/>
          <a:lstStyle/>
          <a:p>
            <a:r>
              <a:rPr lang="en-US" altLang="en-US" i="1"/>
              <a:t>Prieur</a:t>
            </a:r>
            <a:r>
              <a:rPr lang="en-US" altLang="en-US" i="1">
                <a:cs typeface="Arial" charset="0"/>
              </a:rPr>
              <a:t>é de Sion</a:t>
            </a:r>
          </a:p>
          <a:p>
            <a:endParaRPr lang="en-US" altLang="en-US">
              <a:cs typeface="Arial" charset="0"/>
            </a:endParaRPr>
          </a:p>
          <a:p>
            <a:r>
              <a:rPr lang="en-US" altLang="en-US">
                <a:cs typeface="Arial" charset="0"/>
              </a:rPr>
              <a:t>Robert C. Newman</a:t>
            </a:r>
          </a:p>
        </p:txBody>
      </p:sp>
      <p:pic>
        <p:nvPicPr>
          <p:cNvPr id="2" name="PriorySion.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680075"/>
            <a:ext cx="609600" cy="609600"/>
          </a:xfrm>
          <a:prstGeom prst="rect">
            <a:avLst/>
          </a:prstGeom>
        </p:spPr>
      </p:pic>
    </p:spTree>
    <p:custDataLst>
      <p:tags r:id="rId1"/>
    </p:custDataLst>
  </p:cSld>
  <p:clrMapOvr>
    <a:masterClrMapping/>
  </p:clrMapOvr>
  <p:transition advTm="346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 calcmode="lin" valueType="num">
                                      <p:cBhvr additive="base">
                                        <p:cTn id="17"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51">
                                            <p:txEl>
                                              <p:pRg st="2" end="2"/>
                                            </p:txEl>
                                          </p:spTgt>
                                        </p:tgtEl>
                                        <p:attrNameLst>
                                          <p:attrName>style.visibility</p:attrName>
                                        </p:attrNameLst>
                                      </p:cBhvr>
                                      <p:to>
                                        <p:strVal val="visible"/>
                                      </p:to>
                                    </p:set>
                                    <p:anim calcmode="lin" valueType="num">
                                      <p:cBhvr additive="base">
                                        <p:cTn id="23" dur="500" fill="hold"/>
                                        <p:tgtEl>
                                          <p:spTgt spid="205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5"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Plantard</a:t>
            </a:r>
            <a:r>
              <a:rPr lang="en-US" altLang="en-US">
                <a:cs typeface="Arial" charset="0"/>
              </a:rPr>
              <a:t>'</a:t>
            </a:r>
            <a:r>
              <a:rPr lang="en-US" altLang="en-US"/>
              <a:t>s Downfall</a:t>
            </a:r>
          </a:p>
        </p:txBody>
      </p:sp>
      <p:sp>
        <p:nvSpPr>
          <p:cNvPr id="15364" name="Text Box 4"/>
          <p:cNvSpPr txBox="1">
            <a:spLocks noChangeArrowheads="1"/>
          </p:cNvSpPr>
          <p:nvPr/>
        </p:nvSpPr>
        <p:spPr bwMode="auto">
          <a:xfrm>
            <a:off x="838200" y="1447800"/>
            <a:ext cx="7315200"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In 1993, </a:t>
            </a:r>
            <a:r>
              <a:rPr lang="en-US" altLang="en-US" sz="2400">
                <a:cs typeface="Arial" charset="0"/>
              </a:rPr>
              <a:t>"</a:t>
            </a:r>
            <a:r>
              <a:rPr lang="en-US" altLang="en-US" sz="2400"/>
              <a:t>Plantard claimed that Roger-Patrice Pelat had once been grandmaster of the Priory of Sion.  Pelat was a friend of then-President of France Fran</a:t>
            </a:r>
            <a:r>
              <a:rPr lang="en-US" altLang="en-US" sz="2400">
                <a:cs typeface="Arial" charset="0"/>
              </a:rPr>
              <a:t>ç</a:t>
            </a:r>
            <a:r>
              <a:rPr lang="en-US" altLang="en-US" sz="2400"/>
              <a:t>oise Mitterand and center of a scandal involving French Prime Minister Pierre Beregovoy.  A French court ordered a search of Plantard</a:t>
            </a:r>
            <a:r>
              <a:rPr lang="en-US" altLang="en-US" sz="2400">
                <a:cs typeface="Arial" charset="0"/>
              </a:rPr>
              <a:t>'</a:t>
            </a:r>
            <a:r>
              <a:rPr lang="en-US" altLang="en-US" sz="2400"/>
              <a:t>s home, turning up many documents, including some proclaiming Plantard the true king of France.  Under oath, Plantard admitted that he had fabricated everything, including Pelat</a:t>
            </a:r>
            <a:r>
              <a:rPr lang="en-US" altLang="en-US" sz="2400">
                <a:cs typeface="Arial" charset="0"/>
              </a:rPr>
              <a:t>'</a:t>
            </a:r>
            <a:r>
              <a:rPr lang="en-US" altLang="en-US" sz="2400"/>
              <a:t>s involvement with the Priory of Sion.</a:t>
            </a:r>
            <a:r>
              <a:rPr lang="en-US" altLang="en-US" sz="2400">
                <a:cs typeface="Arial" charset="0"/>
              </a:rPr>
              <a:t>"</a:t>
            </a:r>
          </a:p>
          <a:p>
            <a:pPr>
              <a:spcBef>
                <a:spcPct val="50000"/>
              </a:spcBef>
            </a:pPr>
            <a:r>
              <a:rPr lang="en-US" altLang="en-US" sz="2400"/>
              <a:t>"Pierre Plantard" in </a:t>
            </a:r>
            <a:r>
              <a:rPr lang="en-US" altLang="en-US" sz="2400" i="1"/>
              <a:t>Wikipedia</a:t>
            </a:r>
          </a:p>
        </p:txBody>
      </p:sp>
    </p:spTree>
    <p:custDataLst>
      <p:tags r:id="rId1"/>
    </p:custDataLst>
  </p:cSld>
  <p:clrMapOvr>
    <a:masterClrMapping/>
  </p:clrMapOvr>
  <p:transition advTm="446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heckerboard(across)">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Claim in </a:t>
            </a:r>
            <a:r>
              <a:rPr lang="en-US" altLang="en-US" i="1"/>
              <a:t>The Da Vinci Code</a:t>
            </a:r>
            <a:endParaRPr lang="en-US" altLang="en-US"/>
          </a:p>
        </p:txBody>
      </p:sp>
      <p:sp>
        <p:nvSpPr>
          <p:cNvPr id="18435" name="Text Box 3"/>
          <p:cNvSpPr txBox="1">
            <a:spLocks noChangeArrowheads="1"/>
          </p:cNvSpPr>
          <p:nvPr/>
        </p:nvSpPr>
        <p:spPr bwMode="auto">
          <a:xfrm>
            <a:off x="990600" y="1905000"/>
            <a:ext cx="71628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FACT:  The Priory of Sion </a:t>
            </a:r>
            <a:r>
              <a:rPr lang="en-US" altLang="en-US" sz="2800">
                <a:cs typeface="Arial" charset="0"/>
              </a:rPr>
              <a:t>– a European secret society founded in 1099 – is a real organization.  In 1975 Paris's Bibliothèque Nationale discovered parchments known as </a:t>
            </a:r>
            <a:r>
              <a:rPr lang="en-US" altLang="en-US" sz="2800" i="1">
                <a:cs typeface="Arial" charset="0"/>
              </a:rPr>
              <a:t>Les Dossiers Secrets</a:t>
            </a:r>
            <a:r>
              <a:rPr lang="en-US" altLang="en-US" sz="2800">
                <a:cs typeface="Arial" charset="0"/>
              </a:rPr>
              <a:t>, identifying numerous members of the Priory of Sion, including Sir Isaac Newton, Botticelli, Victor Hugo, and Leonardo da Vinci.</a:t>
            </a:r>
          </a:p>
        </p:txBody>
      </p:sp>
    </p:spTree>
    <p:custDataLst>
      <p:tags r:id="rId1"/>
    </p:custDataLst>
  </p:cSld>
  <p:clrMapOvr>
    <a:masterClrMapping/>
  </p:clrMapOvr>
  <p:transition advTm="207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checkerboard(across)">
                                      <p:cBhvr>
                                        <p:cTn id="7"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Response to the Claim</a:t>
            </a:r>
          </a:p>
        </p:txBody>
      </p:sp>
      <p:sp>
        <p:nvSpPr>
          <p:cNvPr id="20483" name="Rectangle 3"/>
          <p:cNvSpPr>
            <a:spLocks noGrp="1" noChangeArrowheads="1"/>
          </p:cNvSpPr>
          <p:nvPr>
            <p:ph type="body" idx="1"/>
          </p:nvPr>
        </p:nvSpPr>
        <p:spPr/>
        <p:txBody>
          <a:bodyPr/>
          <a:lstStyle/>
          <a:p>
            <a:r>
              <a:rPr lang="en-US" altLang="en-US"/>
              <a:t>As best we can tell, the Priory of Sion is an invention of Pierre Plantard and Andre Bonhomme, initially to promote lost-cost housing in the area where they lived.</a:t>
            </a:r>
          </a:p>
          <a:p>
            <a:r>
              <a:rPr lang="en-US" altLang="en-US"/>
              <a:t>It appears to have been </a:t>
            </a:r>
            <a:r>
              <a:rPr lang="en-US" altLang="en-US">
                <a:cs typeface="Arial" charset="0"/>
              </a:rPr>
              <a:t>"</a:t>
            </a:r>
            <a:r>
              <a:rPr lang="en-US" altLang="en-US"/>
              <a:t>upgraded</a:t>
            </a:r>
            <a:r>
              <a:rPr lang="en-US" altLang="en-US">
                <a:cs typeface="Arial" charset="0"/>
              </a:rPr>
              <a:t>"</a:t>
            </a:r>
            <a:r>
              <a:rPr lang="en-US" altLang="en-US"/>
              <a:t> by Plantard into a mystical secret society with a striking history and an impressive list of grand masters.</a:t>
            </a:r>
          </a:p>
        </p:txBody>
      </p:sp>
    </p:spTree>
    <p:custDataLst>
      <p:tags r:id="rId1"/>
    </p:custDataLst>
  </p:cSld>
  <p:clrMapOvr>
    <a:masterClrMapping/>
  </p:clrMapOvr>
  <p:transition advTm="234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7" descr="PriorySionLogoBlu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14400" y="873125"/>
            <a:ext cx="7315200" cy="5111750"/>
          </a:xfrm>
          <a:prstGeom prst="rect">
            <a:avLst/>
          </a:prstGeom>
          <a:noFill/>
          <a:extLst>
            <a:ext uri="{909E8E84-426E-40DD-AFC4-6F175D3DCCD1}">
              <a14:hiddenFill xmlns:a14="http://schemas.microsoft.com/office/drawing/2010/main">
                <a:solidFill>
                  <a:srgbClr val="FFFFFF"/>
                </a:solidFill>
              </a14:hiddenFill>
            </a:ext>
          </a:extLst>
        </p:spPr>
      </p:pic>
      <p:sp>
        <p:nvSpPr>
          <p:cNvPr id="21508" name="Rectangle 4"/>
          <p:cNvSpPr>
            <a:spLocks noGrp="1" noChangeArrowheads="1"/>
          </p:cNvSpPr>
          <p:nvPr>
            <p:ph type="ctrTitle"/>
          </p:nvPr>
        </p:nvSpPr>
        <p:spPr/>
        <p:txBody>
          <a:bodyPr/>
          <a:lstStyle/>
          <a:p>
            <a:r>
              <a:rPr lang="en-US" altLang="en-US" sz="5400"/>
              <a:t>The Priory of Sion</a:t>
            </a:r>
          </a:p>
        </p:txBody>
      </p:sp>
      <p:sp>
        <p:nvSpPr>
          <p:cNvPr id="21509" name="Rectangle 5"/>
          <p:cNvSpPr>
            <a:spLocks noGrp="1" noChangeArrowheads="1"/>
          </p:cNvSpPr>
          <p:nvPr>
            <p:ph type="subTitle" idx="1"/>
          </p:nvPr>
        </p:nvSpPr>
        <p:spPr/>
        <p:txBody>
          <a:bodyPr/>
          <a:lstStyle/>
          <a:p>
            <a:r>
              <a:rPr lang="en-US" altLang="en-US"/>
              <a:t>Appears to be a hoax!</a:t>
            </a:r>
          </a:p>
        </p:txBody>
      </p:sp>
    </p:spTree>
    <p:custDataLst>
      <p:tags r:id="rId1"/>
    </p:custDataLst>
  </p:cSld>
  <p:clrMapOvr>
    <a:masterClrMapping/>
  </p:clrMapOvr>
  <p:transition advTm="344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500" fill="hold"/>
                                        <p:tgtEl>
                                          <p:spTgt spid="21508"/>
                                        </p:tgtEl>
                                        <p:attrNameLst>
                                          <p:attrName>ppt_w</p:attrName>
                                        </p:attrNameLst>
                                      </p:cBhvr>
                                      <p:tavLst>
                                        <p:tav tm="0">
                                          <p:val>
                                            <p:fltVal val="0"/>
                                          </p:val>
                                        </p:tav>
                                        <p:tav tm="100000">
                                          <p:val>
                                            <p:strVal val="#ppt_w"/>
                                          </p:val>
                                        </p:tav>
                                      </p:tavLst>
                                    </p:anim>
                                    <p:anim calcmode="lin" valueType="num">
                                      <p:cBhvr>
                                        <p:cTn id="8" dur="500" fill="hold"/>
                                        <p:tgtEl>
                                          <p:spTgt spid="2150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9">
                                            <p:txEl>
                                              <p:pRg st="0" end="0"/>
                                            </p:txEl>
                                          </p:spTgt>
                                        </p:tgtEl>
                                        <p:attrNameLst>
                                          <p:attrName>style.visibility</p:attrName>
                                        </p:attrNameLst>
                                      </p:cBhvr>
                                      <p:to>
                                        <p:strVal val="visible"/>
                                      </p:to>
                                    </p:set>
                                    <p:anim calcmode="lin" valueType="num">
                                      <p:cBhvr additive="base">
                                        <p:cTn id="13" dur="500" fill="hold"/>
                                        <p:tgtEl>
                                          <p:spTgt spid="2150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Claim in </a:t>
            </a:r>
            <a:r>
              <a:rPr lang="en-US" altLang="en-US" i="1"/>
              <a:t>The Da Vinci Code</a:t>
            </a:r>
            <a:endParaRPr lang="en-US" altLang="en-US"/>
          </a:p>
        </p:txBody>
      </p:sp>
      <p:sp>
        <p:nvSpPr>
          <p:cNvPr id="3076" name="Text Box 4"/>
          <p:cNvSpPr txBox="1">
            <a:spLocks noChangeArrowheads="1"/>
          </p:cNvSpPr>
          <p:nvPr/>
        </p:nvSpPr>
        <p:spPr bwMode="auto">
          <a:xfrm>
            <a:off x="990600" y="1905000"/>
            <a:ext cx="71628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FACT:  The Priory of Sion </a:t>
            </a:r>
            <a:r>
              <a:rPr lang="en-US" altLang="en-US" sz="2800">
                <a:cs typeface="Arial" charset="0"/>
              </a:rPr>
              <a:t>– a European secret society founded in 1099 – is a real organization.  In 1975 Paris's Bibliothèque Nationale discovered parchments known as </a:t>
            </a:r>
            <a:r>
              <a:rPr lang="en-US" altLang="en-US" sz="2800" i="1">
                <a:cs typeface="Arial" charset="0"/>
              </a:rPr>
              <a:t>Les Dossiers Secrets</a:t>
            </a:r>
            <a:r>
              <a:rPr lang="en-US" altLang="en-US" sz="2800">
                <a:cs typeface="Arial" charset="0"/>
              </a:rPr>
              <a:t>, identifying numerous members of the Priory of Sion, including Sir Isaac Newton, Botticelli, Victor Hugo, and Leonardo da Vinci.</a:t>
            </a:r>
          </a:p>
        </p:txBody>
      </p:sp>
    </p:spTree>
    <p:custDataLst>
      <p:tags r:id="rId1"/>
    </p:custDataLst>
  </p:cSld>
  <p:clrMapOvr>
    <a:masterClrMapping/>
  </p:clrMapOvr>
  <p:transition advTm="398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heckerboard(across)">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Problems with the Claim</a:t>
            </a:r>
          </a:p>
        </p:txBody>
      </p:sp>
      <p:sp>
        <p:nvSpPr>
          <p:cNvPr id="19459" name="Rectangle 3"/>
          <p:cNvSpPr>
            <a:spLocks noGrp="1" noChangeArrowheads="1"/>
          </p:cNvSpPr>
          <p:nvPr>
            <p:ph type="body" idx="1"/>
          </p:nvPr>
        </p:nvSpPr>
        <p:spPr/>
        <p:txBody>
          <a:bodyPr/>
          <a:lstStyle/>
          <a:p>
            <a:pPr>
              <a:lnSpc>
                <a:spcPct val="90000"/>
              </a:lnSpc>
            </a:pPr>
            <a:r>
              <a:rPr lang="en-US" altLang="en-US" sz="2800"/>
              <a:t>If the Priory really is a secret organization, then there would be </a:t>
            </a:r>
            <a:r>
              <a:rPr lang="en-US" altLang="en-US" sz="2800">
                <a:solidFill>
                  <a:srgbClr val="FF0000"/>
                </a:solidFill>
              </a:rPr>
              <a:t>little</a:t>
            </a:r>
            <a:r>
              <a:rPr lang="en-US" altLang="en-US" sz="2800"/>
              <a:t> evidence for its existence.</a:t>
            </a:r>
          </a:p>
          <a:p>
            <a:pPr>
              <a:lnSpc>
                <a:spcPct val="90000"/>
              </a:lnSpc>
            </a:pPr>
            <a:r>
              <a:rPr lang="en-US" altLang="en-US" sz="2800"/>
              <a:t>If it is a fraud, there would be </a:t>
            </a:r>
            <a:r>
              <a:rPr lang="en-US" altLang="en-US" sz="2800">
                <a:solidFill>
                  <a:srgbClr val="FF0000"/>
                </a:solidFill>
              </a:rPr>
              <a:t>no</a:t>
            </a:r>
            <a:r>
              <a:rPr lang="en-US" altLang="en-US" sz="2800"/>
              <a:t> evidence for its existence before the fraud was perpetrated.</a:t>
            </a:r>
          </a:p>
          <a:p>
            <a:pPr>
              <a:lnSpc>
                <a:spcPct val="90000"/>
              </a:lnSpc>
            </a:pPr>
            <a:r>
              <a:rPr lang="en-US" altLang="en-US" sz="2800"/>
              <a:t>The parchments known as </a:t>
            </a:r>
            <a:r>
              <a:rPr lang="en-US" altLang="en-US" sz="2800" i="1"/>
              <a:t>Les Dossiers Secrets</a:t>
            </a:r>
            <a:r>
              <a:rPr lang="en-US" altLang="en-US" sz="2800"/>
              <a:t> were apparently discovered </a:t>
            </a:r>
            <a:r>
              <a:rPr lang="en-US" altLang="en-US" sz="2800">
                <a:solidFill>
                  <a:srgbClr val="FF0000"/>
                </a:solidFill>
              </a:rPr>
              <a:t>inside</a:t>
            </a:r>
            <a:r>
              <a:rPr lang="en-US" altLang="en-US" sz="2800"/>
              <a:t> the Bibliothèque Nationale in 1975.  How did they get there?  Were they forged and planted?</a:t>
            </a:r>
          </a:p>
          <a:p>
            <a:pPr>
              <a:lnSpc>
                <a:spcPct val="90000"/>
              </a:lnSpc>
            </a:pPr>
            <a:r>
              <a:rPr lang="en-US" altLang="en-US" sz="2800"/>
              <a:t>In fact, we do have some evidence about the Priory and its alleged history.  Let</a:t>
            </a:r>
            <a:r>
              <a:rPr lang="en-US" altLang="en-US" sz="2800">
                <a:cs typeface="Arial" charset="0"/>
              </a:rPr>
              <a:t>'</a:t>
            </a:r>
            <a:r>
              <a:rPr lang="en-US" altLang="en-US" sz="2800"/>
              <a:t>s see.</a:t>
            </a:r>
          </a:p>
        </p:txBody>
      </p:sp>
    </p:spTree>
    <p:custDataLst>
      <p:tags r:id="rId1"/>
    </p:custDataLst>
  </p:cSld>
  <p:clrMapOvr>
    <a:masterClrMapping/>
  </p:clrMapOvr>
  <p:transition advTm="550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Pierre Plantard (1920-2000)</a:t>
            </a:r>
          </a:p>
        </p:txBody>
      </p:sp>
      <p:sp>
        <p:nvSpPr>
          <p:cNvPr id="5124" name="Text Box 4"/>
          <p:cNvSpPr txBox="1">
            <a:spLocks noChangeArrowheads="1"/>
          </p:cNvSpPr>
          <p:nvPr/>
        </p:nvSpPr>
        <p:spPr bwMode="auto">
          <a:xfrm>
            <a:off x="914400" y="1981200"/>
            <a:ext cx="7315200" cy="372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Pierre Plantard </a:t>
            </a:r>
            <a:r>
              <a:rPr lang="en-US" altLang="en-US" sz="2800">
                <a:cs typeface="Arial" charset="0"/>
              </a:rPr>
              <a:t>"</a:t>
            </a:r>
            <a:r>
              <a:rPr lang="en-US" altLang="en-US" sz="2800"/>
              <a:t>was the principal figure associated with the </a:t>
            </a:r>
            <a:r>
              <a:rPr lang="en-US" altLang="en-US" sz="2800">
                <a:solidFill>
                  <a:srgbClr val="FF0000"/>
                </a:solidFill>
              </a:rPr>
              <a:t>known</a:t>
            </a:r>
            <a:r>
              <a:rPr lang="en-US" altLang="en-US" sz="2800"/>
              <a:t> history of the Priory of Sion, and is widely believed to have been the main </a:t>
            </a:r>
            <a:r>
              <a:rPr lang="en-US" altLang="en-US" sz="2800">
                <a:solidFill>
                  <a:srgbClr val="FF0000"/>
                </a:solidFill>
              </a:rPr>
              <a:t>creator</a:t>
            </a:r>
            <a:r>
              <a:rPr lang="en-US" altLang="en-US" sz="2800"/>
              <a:t> of many of the claims about the Priory</a:t>
            </a:r>
            <a:r>
              <a:rPr lang="en-US" altLang="en-US" sz="2800">
                <a:cs typeface="Arial" charset="0"/>
              </a:rPr>
              <a:t>'</a:t>
            </a:r>
            <a:r>
              <a:rPr lang="en-US" altLang="en-US" sz="2800"/>
              <a:t>s supposed past history that later inspired the books </a:t>
            </a:r>
            <a:r>
              <a:rPr lang="en-US" altLang="en-US" sz="2800" i="1"/>
              <a:t>Holy Blood, Holy Grail</a:t>
            </a:r>
            <a:r>
              <a:rPr lang="en-US" altLang="en-US" sz="2800"/>
              <a:t> and </a:t>
            </a:r>
            <a:r>
              <a:rPr lang="en-US" altLang="en-US" sz="2800" i="1"/>
              <a:t>The Da Vinci Code</a:t>
            </a:r>
            <a:r>
              <a:rPr lang="en-US" altLang="en-US" sz="2800"/>
              <a:t> among others.</a:t>
            </a:r>
            <a:r>
              <a:rPr lang="en-US" altLang="en-US" sz="2800">
                <a:cs typeface="Arial" charset="0"/>
              </a:rPr>
              <a:t>"</a:t>
            </a:r>
          </a:p>
          <a:p>
            <a:pPr>
              <a:spcBef>
                <a:spcPct val="50000"/>
              </a:spcBef>
            </a:pPr>
            <a:r>
              <a:rPr lang="en-US" altLang="en-US" sz="2800">
                <a:cs typeface="Arial" charset="0"/>
              </a:rPr>
              <a:t>"</a:t>
            </a:r>
            <a:r>
              <a:rPr lang="en-US" altLang="en-US" sz="2800"/>
              <a:t>Pierre Plantard</a:t>
            </a:r>
            <a:r>
              <a:rPr lang="en-US" altLang="en-US" sz="2800">
                <a:cs typeface="Arial" charset="0"/>
              </a:rPr>
              <a:t>"</a:t>
            </a:r>
            <a:r>
              <a:rPr lang="en-US" altLang="en-US" sz="2800"/>
              <a:t> in </a:t>
            </a:r>
            <a:r>
              <a:rPr lang="en-US" altLang="en-US" sz="2800" i="1"/>
              <a:t>Wikipedia</a:t>
            </a:r>
            <a:endParaRPr lang="en-US" altLang="en-US" sz="2800"/>
          </a:p>
        </p:txBody>
      </p:sp>
    </p:spTree>
    <p:custDataLst>
      <p:tags r:id="rId1"/>
    </p:custDataLst>
  </p:cSld>
  <p:clrMapOvr>
    <a:masterClrMapping/>
  </p:clrMapOvr>
  <p:transition advTm="344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heckerboard(across)">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Plantard</a:t>
            </a:r>
          </a:p>
        </p:txBody>
      </p:sp>
      <p:sp>
        <p:nvSpPr>
          <p:cNvPr id="23555" name="Rectangle 3"/>
          <p:cNvSpPr>
            <a:spLocks noGrp="1" noChangeArrowheads="1"/>
          </p:cNvSpPr>
          <p:nvPr>
            <p:ph type="body" sz="half" idx="1"/>
          </p:nvPr>
        </p:nvSpPr>
        <p:spPr>
          <a:xfrm>
            <a:off x="457200" y="1371600"/>
            <a:ext cx="4648200" cy="4525963"/>
          </a:xfrm>
        </p:spPr>
        <p:txBody>
          <a:bodyPr/>
          <a:lstStyle/>
          <a:p>
            <a:r>
              <a:rPr lang="en-US" altLang="en-US" sz="2800"/>
              <a:t>Pierre Plantard is mentioned in </a:t>
            </a:r>
            <a:r>
              <a:rPr lang="en-US" altLang="en-US" sz="2800" i="1"/>
              <a:t>Holy Blood, Holy Grail</a:t>
            </a:r>
            <a:r>
              <a:rPr lang="en-US" altLang="en-US" sz="2800"/>
              <a:t> as the current Grand Master of the Priory of Sion.</a:t>
            </a:r>
          </a:p>
          <a:p>
            <a:r>
              <a:rPr lang="en-US" altLang="en-US" sz="2800"/>
              <a:t>The Plantard family is mentioned in </a:t>
            </a:r>
            <a:r>
              <a:rPr lang="en-US" altLang="en-US" sz="2800" i="1"/>
              <a:t>The Da Vinci Code</a:t>
            </a:r>
            <a:r>
              <a:rPr lang="en-US" altLang="en-US" sz="2800"/>
              <a:t> as descendants of the French Merovingian royal family (442).</a:t>
            </a:r>
          </a:p>
        </p:txBody>
      </p:sp>
      <p:pic>
        <p:nvPicPr>
          <p:cNvPr id="23557" name="Picture 5" descr="PierrePlantar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26075" y="1676400"/>
            <a:ext cx="2725738"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85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Priory Founded 1956</a:t>
            </a:r>
          </a:p>
        </p:txBody>
      </p:sp>
      <p:sp>
        <p:nvSpPr>
          <p:cNvPr id="7172" name="Text Box 4"/>
          <p:cNvSpPr txBox="1">
            <a:spLocks noChangeArrowheads="1"/>
          </p:cNvSpPr>
          <p:nvPr/>
        </p:nvSpPr>
        <p:spPr bwMode="auto">
          <a:xfrm>
            <a:off x="914400" y="1676400"/>
            <a:ext cx="7315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The Priory was founded in 1956 by Pierre Plantard and Andre Bonhomme, who signed the statutes and registration documents required by the 1901 French Law of Associations.  The Priory</a:t>
            </a:r>
            <a:r>
              <a:rPr lang="en-US" altLang="en-US" sz="2400">
                <a:cs typeface="Arial" charset="0"/>
              </a:rPr>
              <a:t>'</a:t>
            </a:r>
            <a:r>
              <a:rPr lang="en-US" altLang="en-US" sz="2400"/>
              <a:t>s purpose was to promote the </a:t>
            </a:r>
            <a:r>
              <a:rPr lang="en-US" altLang="en-US" sz="2400">
                <a:cs typeface="Arial" charset="0"/>
              </a:rPr>
              <a:t>"</a:t>
            </a:r>
            <a:r>
              <a:rPr lang="en-US" altLang="en-US" sz="2400"/>
              <a:t>Defense and Liberty of Low-Cost Housing.</a:t>
            </a:r>
            <a:r>
              <a:rPr lang="en-US" altLang="en-US" sz="2400">
                <a:cs typeface="Arial" charset="0"/>
              </a:rPr>
              <a:t>"</a:t>
            </a:r>
            <a:r>
              <a:rPr lang="en-US" altLang="en-US" sz="2400"/>
              <a:t>  The original Priory of Sion had nothing to do with the Templars, the Grail, or related matters, according to co-founder Bonhomme.</a:t>
            </a:r>
          </a:p>
          <a:p>
            <a:pPr>
              <a:spcBef>
                <a:spcPct val="50000"/>
              </a:spcBef>
            </a:pPr>
            <a:r>
              <a:rPr lang="en-US" altLang="en-US" sz="2400">
                <a:cs typeface="Arial" charset="0"/>
              </a:rPr>
              <a:t>"</a:t>
            </a:r>
            <a:r>
              <a:rPr lang="en-US" altLang="en-US" sz="2400"/>
              <a:t>Pierre Plantard</a:t>
            </a:r>
            <a:r>
              <a:rPr lang="en-US" altLang="en-US" sz="2400">
                <a:cs typeface="Arial" charset="0"/>
              </a:rPr>
              <a:t>"</a:t>
            </a:r>
            <a:r>
              <a:rPr lang="en-US" altLang="en-US" sz="2400"/>
              <a:t> in </a:t>
            </a:r>
            <a:r>
              <a:rPr lang="en-US" altLang="en-US" sz="2400" i="1"/>
              <a:t>Wikipedia</a:t>
            </a:r>
          </a:p>
          <a:p>
            <a:pPr>
              <a:spcBef>
                <a:spcPct val="50000"/>
              </a:spcBef>
            </a:pPr>
            <a:r>
              <a:rPr lang="en-US" altLang="en-US" sz="2400">
                <a:cs typeface="Arial" charset="0"/>
              </a:rPr>
              <a:t>"</a:t>
            </a:r>
            <a:r>
              <a:rPr lang="en-US" altLang="en-US" sz="2400"/>
              <a:t>Priory of Sion Debunked</a:t>
            </a:r>
            <a:r>
              <a:rPr lang="en-US" altLang="en-US" sz="2400">
                <a:cs typeface="Arial" charset="0"/>
              </a:rPr>
              <a:t>"</a:t>
            </a:r>
            <a:r>
              <a:rPr lang="en-US" altLang="en-US" sz="2400"/>
              <a:t> at </a:t>
            </a:r>
            <a:r>
              <a:rPr lang="en-US" altLang="en-US" sz="2400" i="1"/>
              <a:t>http://priory-of-sion.com</a:t>
            </a:r>
            <a:endParaRPr lang="en-US" altLang="en-US" sz="2400"/>
          </a:p>
        </p:txBody>
      </p:sp>
    </p:spTree>
    <p:custDataLst>
      <p:tags r:id="rId1"/>
    </p:custDataLst>
  </p:cSld>
  <p:clrMapOvr>
    <a:masterClrMapping/>
  </p:clrMapOvr>
  <p:transition advTm="498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heckerboard(across)">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Piory of Sion Registration</a:t>
            </a:r>
          </a:p>
        </p:txBody>
      </p:sp>
      <p:pic>
        <p:nvPicPr>
          <p:cNvPr id="11268" name="Picture 4" descr="PriorySionRegistration"/>
          <p:cNvPicPr>
            <a:picLocks noChangeAspect="1" noChangeArrowheads="1"/>
          </p:cNvPicPr>
          <p:nvPr/>
        </p:nvPicPr>
        <p:blipFill>
          <a:blip r:embed="rId3" cstate="print">
            <a:extLst>
              <a:ext uri="{28A0092B-C50C-407E-A947-70E740481C1C}">
                <a14:useLocalDpi xmlns:a14="http://schemas.microsoft.com/office/drawing/2010/main" val="0"/>
              </a:ext>
            </a:extLst>
          </a:blip>
          <a:srcRect t="1450" b="1450"/>
          <a:stretch>
            <a:fillRect/>
          </a:stretch>
        </p:blipFill>
        <p:spPr bwMode="auto">
          <a:xfrm>
            <a:off x="609600" y="1447800"/>
            <a:ext cx="3705225" cy="510540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PriorySionRegistration2"/>
          <p:cNvPicPr>
            <a:picLocks noChangeAspect="1" noChangeArrowheads="1"/>
          </p:cNvPicPr>
          <p:nvPr/>
        </p:nvPicPr>
        <p:blipFill>
          <a:blip r:embed="rId4">
            <a:extLst>
              <a:ext uri="{28A0092B-C50C-407E-A947-70E740481C1C}">
                <a14:useLocalDpi xmlns:a14="http://schemas.microsoft.com/office/drawing/2010/main" val="0"/>
              </a:ext>
            </a:extLst>
          </a:blip>
          <a:srcRect t="1547"/>
          <a:stretch>
            <a:fillRect/>
          </a:stretch>
        </p:blipFill>
        <p:spPr bwMode="auto">
          <a:xfrm>
            <a:off x="4572000" y="1752600"/>
            <a:ext cx="4121150" cy="484822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riorySion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1138" y="2155825"/>
            <a:ext cx="3641725" cy="2544763"/>
          </a:xfrm>
          <a:prstGeom prst="rect">
            <a:avLst/>
          </a:prstGeom>
          <a:solidFill>
            <a:schemeClr val="accent1"/>
          </a:solidFill>
        </p:spPr>
      </p:pic>
      <p:sp>
        <p:nvSpPr>
          <p:cNvPr id="11271" name="Oval 7"/>
          <p:cNvSpPr>
            <a:spLocks noChangeArrowheads="1"/>
          </p:cNvSpPr>
          <p:nvPr/>
        </p:nvSpPr>
        <p:spPr bwMode="auto">
          <a:xfrm>
            <a:off x="6096000" y="4876800"/>
            <a:ext cx="1219200" cy="1371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1205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heckerboard(across)">
                                      <p:cBhvr>
                                        <p:cTn id="7" dur="5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checkerboard(across)">
                                      <p:cBhvr>
                                        <p:cTn id="12" dur="500"/>
                                        <p:tgtEl>
                                          <p:spTgt spid="112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1271"/>
                                        </p:tgtEl>
                                        <p:attrNameLst>
                                          <p:attrName>style.visibility</p:attrName>
                                        </p:attrNameLst>
                                      </p:cBhvr>
                                      <p:to>
                                        <p:strVal val="visible"/>
                                      </p:to>
                                    </p:set>
                                    <p:anim calcmode="lin" valueType="num">
                                      <p:cBhvr additive="base">
                                        <p:cTn id="17" dur="500" fill="hold"/>
                                        <p:tgtEl>
                                          <p:spTgt spid="11271"/>
                                        </p:tgtEl>
                                        <p:attrNameLst>
                                          <p:attrName>ppt_x</p:attrName>
                                        </p:attrNameLst>
                                      </p:cBhvr>
                                      <p:tavLst>
                                        <p:tav tm="0">
                                          <p:val>
                                            <p:strVal val="#ppt_x"/>
                                          </p:val>
                                        </p:tav>
                                        <p:tav tm="100000">
                                          <p:val>
                                            <p:strVal val="#ppt_x"/>
                                          </p:val>
                                        </p:tav>
                                      </p:tavLst>
                                    </p:anim>
                                    <p:anim calcmode="lin" valueType="num">
                                      <p:cBhvr additive="base">
                                        <p:cTn id="18" dur="500" fill="hold"/>
                                        <p:tgtEl>
                                          <p:spTgt spid="11271"/>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anim calcmode="lin" valueType="num">
                                      <p:cBhvr>
                                        <p:cTn id="23" dur="500" fill="hold"/>
                                        <p:tgtEl>
                                          <p:spTgt spid="11270"/>
                                        </p:tgtEl>
                                        <p:attrNameLst>
                                          <p:attrName>ppt_w</p:attrName>
                                        </p:attrNameLst>
                                      </p:cBhvr>
                                      <p:tavLst>
                                        <p:tav tm="0">
                                          <p:val>
                                            <p:fltVal val="0"/>
                                          </p:val>
                                        </p:tav>
                                        <p:tav tm="100000">
                                          <p:val>
                                            <p:strVal val="#ppt_w"/>
                                          </p:val>
                                        </p:tav>
                                      </p:tavLst>
                                    </p:anim>
                                    <p:anim calcmode="lin" valueType="num">
                                      <p:cBhvr>
                                        <p:cTn id="24" dur="500" fill="hold"/>
                                        <p:tgtEl>
                                          <p:spTgt spid="112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Plantard</a:t>
            </a:r>
            <a:r>
              <a:rPr lang="en-US" altLang="en-US">
                <a:cs typeface="Arial" charset="0"/>
              </a:rPr>
              <a:t>'</a:t>
            </a:r>
            <a:r>
              <a:rPr lang="en-US" altLang="en-US"/>
              <a:t>s Organizations</a:t>
            </a:r>
          </a:p>
        </p:txBody>
      </p:sp>
      <p:sp>
        <p:nvSpPr>
          <p:cNvPr id="17411" name="Text Box 3"/>
          <p:cNvSpPr txBox="1">
            <a:spLocks noChangeArrowheads="1"/>
          </p:cNvSpPr>
          <p:nvPr/>
        </p:nvSpPr>
        <p:spPr bwMode="auto">
          <a:xfrm>
            <a:off x="914400" y="1752600"/>
            <a:ext cx="7315200"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Already from 1937 onward, Plantard had been involved in the creation of several bogus organizations: the French Union (1937), the French National Renewal (1941), and the Alpha Galates (1942), an order of knighthood for which he was briefly imprisoned by the Vichy government for not registering his group.  Plantard later served six months in prison for fraud and embezzlement (1953-54).</a:t>
            </a:r>
          </a:p>
          <a:p>
            <a:pPr>
              <a:spcBef>
                <a:spcPct val="50000"/>
              </a:spcBef>
            </a:pPr>
            <a:r>
              <a:rPr lang="en-US" altLang="en-US" sz="2400"/>
              <a:t>"Pierre Plantard" in </a:t>
            </a:r>
            <a:r>
              <a:rPr lang="en-US" altLang="en-US" sz="2400" i="1"/>
              <a:t>Wikipedia</a:t>
            </a:r>
            <a:r>
              <a:rPr lang="en-US" altLang="en-US" sz="2400"/>
              <a:t> and "Priory of Sion Debunked"</a:t>
            </a:r>
          </a:p>
        </p:txBody>
      </p:sp>
    </p:spTree>
    <p:custDataLst>
      <p:tags r:id="rId1"/>
    </p:custDataLst>
  </p:cSld>
  <p:clrMapOvr>
    <a:masterClrMapping/>
  </p:clrMapOvr>
  <p:transition advTm="429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checkerboard(across)">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Priory of Sion Mythologized</a:t>
            </a:r>
          </a:p>
        </p:txBody>
      </p:sp>
      <p:sp>
        <p:nvSpPr>
          <p:cNvPr id="13316" name="Text Box 4"/>
          <p:cNvSpPr txBox="1">
            <a:spLocks noChangeArrowheads="1"/>
          </p:cNvSpPr>
          <p:nvPr/>
        </p:nvSpPr>
        <p:spPr bwMode="auto">
          <a:xfrm>
            <a:off x="914400" y="1752600"/>
            <a:ext cx="7315200"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Plantard revived the Priory from 1962 onward, </a:t>
            </a:r>
            <a:r>
              <a:rPr lang="en-US" altLang="en-US" sz="2400">
                <a:cs typeface="Arial" charset="0"/>
              </a:rPr>
              <a:t>"</a:t>
            </a:r>
            <a:r>
              <a:rPr lang="en-US" altLang="en-US" sz="2400"/>
              <a:t>creating a mystique involving the legends of Gisors, Berenger Sauniere and Rennes-la-Chateau, secret societies, his claim to be from a French Line of Kings, the keeper of secrets and possessor of secret parchments </a:t>
            </a:r>
            <a:r>
              <a:rPr lang="en-US" altLang="en-US" sz="2400">
                <a:cs typeface="Arial" charset="0"/>
              </a:rPr>
              <a:t>– he also claimed that the Priory of Sion was founded during the Crusades by Godfrey de Bouillon, was linked with the Knights Templar, and produced a list of Grand Masters spanning centuries."</a:t>
            </a:r>
          </a:p>
          <a:p>
            <a:pPr>
              <a:spcBef>
                <a:spcPct val="50000"/>
              </a:spcBef>
            </a:pPr>
            <a:r>
              <a:rPr lang="en-US" altLang="en-US" sz="2400"/>
              <a:t>"Priory of Sion Debunked"</a:t>
            </a:r>
          </a:p>
        </p:txBody>
      </p:sp>
    </p:spTree>
    <p:custDataLst>
      <p:tags r:id="rId1"/>
    </p:custDataLst>
  </p:cSld>
  <p:clrMapOvr>
    <a:masterClrMapping/>
  </p:clrMapOvr>
  <p:transition advTm="425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heckerboard(across)">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6.5|0.8"/>
</p:tagLst>
</file>

<file path=ppt/tags/tag10.xml><?xml version="1.0" encoding="utf-8"?>
<p:tagLst xmlns:a="http://schemas.openxmlformats.org/drawingml/2006/main" xmlns:r="http://schemas.openxmlformats.org/officeDocument/2006/relationships" xmlns:p="http://schemas.openxmlformats.org/presentationml/2006/main">
  <p:tag name="TIMING" val="|1.4"/>
</p:tagLst>
</file>

<file path=ppt/tags/tag11.xml><?xml version="1.0" encoding="utf-8"?>
<p:tagLst xmlns:a="http://schemas.openxmlformats.org/drawingml/2006/main" xmlns:r="http://schemas.openxmlformats.org/officeDocument/2006/relationships" xmlns:p="http://schemas.openxmlformats.org/presentationml/2006/main">
  <p:tag name="TIMING" val="|0.5"/>
</p:tagLst>
</file>

<file path=ppt/tags/tag12.xml><?xml version="1.0" encoding="utf-8"?>
<p:tagLst xmlns:a="http://schemas.openxmlformats.org/drawingml/2006/main" xmlns:r="http://schemas.openxmlformats.org/officeDocument/2006/relationships" xmlns:p="http://schemas.openxmlformats.org/presentationml/2006/main">
  <p:tag name="TIMING" val="|1.5|10.5"/>
</p:tagLst>
</file>

<file path=ppt/tags/tag13.xml><?xml version="1.0" encoding="utf-8"?>
<p:tagLst xmlns:a="http://schemas.openxmlformats.org/drawingml/2006/main" xmlns:r="http://schemas.openxmlformats.org/officeDocument/2006/relationships" xmlns:p="http://schemas.openxmlformats.org/presentationml/2006/main">
  <p:tag name="TIMING" val="|1.4|10.6"/>
</p:tagLst>
</file>

<file path=ppt/tags/tag2.xml><?xml version="1.0" encoding="utf-8"?>
<p:tagLst xmlns:a="http://schemas.openxmlformats.org/drawingml/2006/main" xmlns:r="http://schemas.openxmlformats.org/officeDocument/2006/relationships" xmlns:p="http://schemas.openxmlformats.org/presentationml/2006/main">
  <p:tag name="TIMING" val="|12.6"/>
</p:tagLst>
</file>

<file path=ppt/tags/tag3.xml><?xml version="1.0" encoding="utf-8"?>
<p:tagLst xmlns:a="http://schemas.openxmlformats.org/drawingml/2006/main" xmlns:r="http://schemas.openxmlformats.org/officeDocument/2006/relationships" xmlns:p="http://schemas.openxmlformats.org/presentationml/2006/main">
  <p:tag name="TIMING" val="|16|9|6.3|16.3"/>
</p:tagLst>
</file>

<file path=ppt/tags/tag4.xml><?xml version="1.0" encoding="utf-8"?>
<p:tagLst xmlns:a="http://schemas.openxmlformats.org/drawingml/2006/main" xmlns:r="http://schemas.openxmlformats.org/officeDocument/2006/relationships" xmlns:p="http://schemas.openxmlformats.org/presentationml/2006/main">
  <p:tag name="TIMING" val="|13.9"/>
</p:tagLst>
</file>

<file path=ppt/tags/tag5.xml><?xml version="1.0" encoding="utf-8"?>
<p:tagLst xmlns:a="http://schemas.openxmlformats.org/drawingml/2006/main" xmlns:r="http://schemas.openxmlformats.org/officeDocument/2006/relationships" xmlns:p="http://schemas.openxmlformats.org/presentationml/2006/main">
  <p:tag name="TIMING" val="|2.6|7"/>
</p:tagLst>
</file>

<file path=ppt/tags/tag6.xml><?xml version="1.0" encoding="utf-8"?>
<p:tagLst xmlns:a="http://schemas.openxmlformats.org/drawingml/2006/main" xmlns:r="http://schemas.openxmlformats.org/officeDocument/2006/relationships" xmlns:p="http://schemas.openxmlformats.org/presentationml/2006/main">
  <p:tag name="TIMING" val="|6.7"/>
</p:tagLst>
</file>

<file path=ppt/tags/tag7.xml><?xml version="1.0" encoding="utf-8"?>
<p:tagLst xmlns:a="http://schemas.openxmlformats.org/drawingml/2006/main" xmlns:r="http://schemas.openxmlformats.org/officeDocument/2006/relationships" xmlns:p="http://schemas.openxmlformats.org/presentationml/2006/main">
  <p:tag name="TIMING" val="|0.9|3.1|18.7|50.7"/>
</p:tagLst>
</file>

<file path=ppt/tags/tag8.xml><?xml version="1.0" encoding="utf-8"?>
<p:tagLst xmlns:a="http://schemas.openxmlformats.org/drawingml/2006/main" xmlns:r="http://schemas.openxmlformats.org/officeDocument/2006/relationships" xmlns:p="http://schemas.openxmlformats.org/presentationml/2006/main">
  <p:tag name="TIMING" val="|2.7"/>
</p:tagLst>
</file>

<file path=ppt/tags/tag9.xml><?xml version="1.0" encoding="utf-8"?>
<p:tagLst xmlns:a="http://schemas.openxmlformats.org/drawingml/2006/main" xmlns:r="http://schemas.openxmlformats.org/officeDocument/2006/relationships" xmlns:p="http://schemas.openxmlformats.org/presentationml/2006/main">
  <p:tag name="TIMING" val="|2.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179</TotalTime>
  <Words>776</Words>
  <Application>Microsoft Office PowerPoint</Application>
  <PresentationFormat>On-screen Show (4:3)</PresentationFormat>
  <Paragraphs>38</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The Priory of Sion</vt:lpstr>
      <vt:lpstr>Claim in The Da Vinci Code</vt:lpstr>
      <vt:lpstr>Problems with the Claim</vt:lpstr>
      <vt:lpstr>Pierre Plantard (1920-2000)</vt:lpstr>
      <vt:lpstr>Plantard</vt:lpstr>
      <vt:lpstr>Priory Founded 1956</vt:lpstr>
      <vt:lpstr>Piory of Sion Registration</vt:lpstr>
      <vt:lpstr>Plantard's Organizations</vt:lpstr>
      <vt:lpstr>Priory of Sion Mythologized</vt:lpstr>
      <vt:lpstr>Plantard's Downfall</vt:lpstr>
      <vt:lpstr>Claim in The Da Vinci Code</vt:lpstr>
      <vt:lpstr>Response to the Claim</vt:lpstr>
      <vt:lpstr>The Priory of Sion</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Priory of Sion</dc:title>
  <dc:creator>Dr. Robert C. Newman</dc:creator>
  <cp:lastModifiedBy>Newman</cp:lastModifiedBy>
  <cp:revision>76</cp:revision>
  <dcterms:created xsi:type="dcterms:W3CDTF">2006-02-11T14:45:57Z</dcterms:created>
  <dcterms:modified xsi:type="dcterms:W3CDTF">2015-07-07T14:28:58Z</dcterms:modified>
</cp:coreProperties>
</file>