
<file path=[Content_Types].xml><?xml version="1.0" encoding="utf-8"?>
<Types xmlns="http://schemas.openxmlformats.org/package/2006/content-types">
  <Default Extension="bin" ContentType="application/vnd.openxmlformats-officedocument.presentationml.printerSettings"/>
  <Override PartName="/ppt/tags/tag41.xml" ContentType="application/vnd.openxmlformats-officedocument.presentationml.tags+xml"/>
  <Override PartName="/ppt/slides/slide14.xml" ContentType="application/vnd.openxmlformats-officedocument.presentationml.slide+xml"/>
  <Override PartName="/ppt/tags/tag24.xml" ContentType="application/vnd.openxmlformats-officedocument.presentationml.tags+xml"/>
  <Default Extension="rels" ContentType="application/vnd.openxmlformats-package.relationships+xml"/>
  <Override PartName="/ppt/tags/tag33.xml" ContentType="application/vnd.openxmlformats-officedocument.presentationml.tags+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tags/tag16.xml" ContentType="application/vnd.openxmlformats-officedocument.presentationml.tags+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slides/slide30.xml" ContentType="application/vnd.openxmlformats-officedocument.presentationml.slide+xml"/>
  <Override PartName="/ppt/tags/tag40.xml" ContentType="application/vnd.openxmlformats-officedocument.presentationml.tags+xml"/>
  <Override PartName="/ppt/slides/slide13.xml" ContentType="application/vnd.openxmlformats-officedocument.presentationml.slide+xml"/>
  <Override PartName="/ppt/slideMasters/slideMaster1.xml" ContentType="application/vnd.openxmlformats-officedocument.presentationml.slideMaster+xml"/>
  <Override PartName="/ppt/tags/tag23.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ppt/tags/tag32.xml" ContentType="application/vnd.openxmlformats-officedocument.presentationml.tags+xml"/>
  <Override PartName="/ppt/tags/tag15.xml" ContentType="application/vnd.openxmlformats-officedocument.presentationml.tags+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tags/tag29.xml" ContentType="application/vnd.openxmlformats-officedocument.presentationml.tags+xml"/>
  <Override PartName="/ppt/slides/slide12.xml" ContentType="application/vnd.openxmlformats-officedocument.presentationml.slide+xml"/>
  <Override PartName="/ppt/tags/tag22.xml" ContentType="application/vnd.openxmlformats-officedocument.presentationml.tags+xml"/>
  <Override PartName="/ppt/tags/tag38.xml" ContentType="application/vnd.openxmlformats-officedocument.presentationml.tags+xml"/>
  <Override PartName="/ppt/tags/tag31.xml" ContentType="application/vnd.openxmlformats-officedocument.presentationml.tags+xml"/>
  <Override PartName="/ppt/presProps.xml" ContentType="application/vnd.openxmlformats-officedocument.presentationml.presProps+xml"/>
  <Override PartName="/ppt/tags/tag14.xml" ContentType="application/vnd.openxmlformats-officedocument.presentationml.tags+xml"/>
  <Override PartName="/ppt/slides/slide26.xml" ContentType="application/vnd.openxmlformats-officedocument.presentationml.slide+xml"/>
  <Override PartName="/ppt/tags/tag9.xml" ContentType="application/vnd.openxmlformats-officedocument.presentationml.tags+xml"/>
  <Override PartName="/ppt/slides/slide35.xml" ContentType="application/vnd.openxmlformats-officedocument.presentationml.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tags/tag28.xml" ContentType="application/vnd.openxmlformats-officedocument.presentationml.tags+xml"/>
  <Override PartName="/ppt/slides/slide11.xml" ContentType="application/vnd.openxmlformats-officedocument.presentationml.slide+xml"/>
  <Override PartName="/ppt/tags/tag21.xml" ContentType="application/vnd.openxmlformats-officedocument.presentationml.tags+xml"/>
  <Override PartName="/ppt/tags/tag37.xml" ContentType="application/vnd.openxmlformats-officedocument.presentationml.tags+xml"/>
  <Override PartName="/ppt/tags/tag30.xml" ContentType="application/vnd.openxmlformats-officedocument.presentationml.tags+xml"/>
  <Override PartName="/ppt/tags/tag13.xml" ContentType="application/vnd.openxmlformats-officedocument.presentationml.tags+xml"/>
  <Override PartName="/ppt/slides/slide25.xml" ContentType="application/vnd.openxmlformats-officedocument.presentationml.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slides/slide34.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tags/tag27.xml" ContentType="application/vnd.openxmlformats-officedocument.presentationml.tags+xml"/>
  <Override PartName="/ppt/slides/slide10.xml" ContentType="application/vnd.openxmlformats-officedocument.presentationml.slide+xml"/>
  <Override PartName="/ppt/tags/tag20.xml" ContentType="application/vnd.openxmlformats-officedocument.presentationml.tags+xml"/>
  <Override PartName="/ppt/tags/tag36.xml" ContentType="application/vnd.openxmlformats-officedocument.presentationml.tags+xml"/>
  <Default Extension="wmf" ContentType="image/x-wmf"/>
  <Override PartName="/docProps/app.xml" ContentType="application/vnd.openxmlformats-officedocument.extended-properties+xml"/>
  <Override PartName="/ppt/tags/tag19.xml" ContentType="application/vnd.openxmlformats-officedocument.presentationml.tags+xml"/>
  <Override PartName="/ppt/slides/slide41.xml" ContentType="application/vnd.openxmlformats-officedocument.presentationml.slide+xml"/>
  <Override PartName="/ppt/tags/tag12.xml" ContentType="application/vnd.openxmlformats-officedocument.presentationml.tags+xml"/>
  <Override PartName="/ppt/slideLayouts/slideLayout12.xml" ContentType="application/vnd.openxmlformats-officedocument.presentationml.slideLayout+xml"/>
  <Override PartName="/ppt/slides/slide24.xml" ContentType="application/vnd.openxmlformats-officedocument.presentationml.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ags/tag26.xml" ContentType="application/vnd.openxmlformats-officedocument.presentationml.tags+xml"/>
  <Default Extension="jpeg" ContentType="image/jpeg"/>
  <Override PartName="/ppt/viewProps.xml" ContentType="application/vnd.openxmlformats-officedocument.presentationml.viewProps+xml"/>
  <Override PartName="/ppt/tags/tag35.xml" ContentType="application/vnd.openxmlformats-officedocument.presentationml.tags+xml"/>
  <Override PartName="/ppt/tags/tag18.xml" ContentType="application/vnd.openxmlformats-officedocument.presentationml.tags+xml"/>
  <Override PartName="/ppt/slides/slide40.xml" ContentType="application/vnd.openxmlformats-officedocument.presentationml.slide+xml"/>
  <Override PartName="/ppt/tags/tag11.xml" ContentType="application/vnd.openxmlformats-officedocument.presentationml.tags+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Override PartName="/ppt/tags/tag25.xml" ContentType="application/vnd.openxmlformats-officedocument.presentationml.tags+xml"/>
  <Override PartName="/ppt/tags/tag34.xml" ContentType="application/vnd.openxmlformats-officedocument.presentationml.tags+xml"/>
  <Override PartName="/ppt/tags/tag17.xml" ContentType="application/vnd.openxmlformats-officedocument.presentationml.tags+xml"/>
  <Override PartName="/ppt/slides/slide29.xml" ContentType="application/vnd.openxmlformats-officedocument.presentationml.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97" r:id="rId33"/>
    <p:sldId id="288" r:id="rId34"/>
    <p:sldId id="289" r:id="rId35"/>
    <p:sldId id="290" r:id="rId36"/>
    <p:sldId id="291" r:id="rId37"/>
    <p:sldId id="292" r:id="rId38"/>
    <p:sldId id="293" r:id="rId39"/>
    <p:sldId id="296" r:id="rId40"/>
    <p:sldId id="294" r:id="rId41"/>
    <p:sldId id="295"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449C754-C0D0-B146-9569-8A5C5B209FC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9A7B2AB-3D08-9B44-8E60-2EFE832B7F3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4B9137-3B0A-D749-9B34-535AF956B0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DE10971C-E84B-2342-BD80-4237808CE00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CE1981D-A651-AE46-AA63-5DBEF816C6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C014CC9-CF64-2046-ACE2-75A1601925A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B2AD2C5-D53E-784B-BB0B-6551578CD8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0C0092D-75F8-554D-A501-F2BC32BD7D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54C5D969-EF8F-4A47-9F92-5E3E267DE15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55CF429D-8F60-174B-82E6-2A663F23DB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01CD1DF-8A09-1A48-AEEA-F9BB1C0CDE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769BB06-9AB9-7B46-A068-8562329EC6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055EF5-7741-8D4F-BAF3-3ACAEF545D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tags" Target="../tags/tag1.xml"/><Relationship Id="rId2" Type="http://schemas.openxmlformats.org/officeDocument/2006/relationships/audio" Target="file://localhost/C/%5CDocuments%20and%20Settings%5Crnewman.FAC-RN%5CDesktop%5CPresenting%20the%20Gospel.mp3" TargetMode="External"/></Relationships>
</file>

<file path=ppt/slides/_rels/slide1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1.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1.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hyperlink" Target="http://www.reasons.org/" TargetMode="External"/><Relationship Id="rId4" Type="http://schemas.openxmlformats.org/officeDocument/2006/relationships/hyperlink" Target="http://www.ibri.org/" TargetMode="External"/><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1.xml"/><Relationship Id="rId3" Type="http://schemas.openxmlformats.org/officeDocument/2006/relationships/image" Target="../media/image10.wmf"/></Relationships>
</file>

<file path=ppt/slides/_rels/slide27.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hyperlink" Target="http://www.ibri.org/" TargetMode="External"/></Relationships>
</file>

<file path=ppt/slides/_rels/slide33.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1.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1.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descr="IMG_3590"/>
          <p:cNvPicPr>
            <a:picLocks noChangeAspect="1" noChangeArrowheads="1"/>
          </p:cNvPicPr>
          <p:nvPr/>
        </p:nvPicPr>
        <p:blipFill>
          <a:blip r:embed="rId4">
            <a:lum bright="70000" contrast="-70000"/>
          </a:blip>
          <a:srcRect/>
          <a:stretch>
            <a:fillRect/>
          </a:stretch>
        </p:blipFill>
        <p:spPr bwMode="auto">
          <a:xfrm>
            <a:off x="508000" y="381000"/>
            <a:ext cx="8128000" cy="6096000"/>
          </a:xfrm>
          <a:prstGeom prst="rect">
            <a:avLst/>
          </a:prstGeom>
          <a:noFill/>
        </p:spPr>
      </p:pic>
      <p:sp>
        <p:nvSpPr>
          <p:cNvPr id="2050" name="Rectangle 2"/>
          <p:cNvSpPr>
            <a:spLocks noGrp="1" noChangeArrowheads="1"/>
          </p:cNvSpPr>
          <p:nvPr>
            <p:ph type="ctrTitle"/>
          </p:nvPr>
        </p:nvSpPr>
        <p:spPr/>
        <p:txBody>
          <a:bodyPr/>
          <a:lstStyle/>
          <a:p>
            <a:r>
              <a:rPr lang="en-US"/>
              <a:t>Presenting the Gospel to Those who Reject Scripture</a:t>
            </a:r>
          </a:p>
        </p:txBody>
      </p:sp>
      <p:sp>
        <p:nvSpPr>
          <p:cNvPr id="2051" name="Rectangle 3"/>
          <p:cNvSpPr>
            <a:spLocks noGrp="1" noChangeArrowheads="1"/>
          </p:cNvSpPr>
          <p:nvPr>
            <p:ph type="subTitle" idx="1"/>
          </p:nvPr>
        </p:nvSpPr>
        <p:spPr/>
        <p:txBody>
          <a:bodyPr/>
          <a:lstStyle/>
          <a:p>
            <a:r>
              <a:rPr lang="en-US"/>
              <a:t>Robert C. Newman</a:t>
            </a:r>
          </a:p>
        </p:txBody>
      </p:sp>
      <p:pic>
        <p:nvPicPr>
          <p:cNvPr id="2053" name="MacOS">
            <a:hlinkClick r:id="" action="ppaction://media"/>
          </p:cNvPr>
          <p:cNvPicPr>
            <a:picLocks noRot="1" noChangeAspect="1" noChangeArrowheads="1"/>
          </p:cNvPicPr>
          <p:nvPr>
            <a:audioFile r:link="rId2"/>
          </p:nvPr>
        </p:nvPicPr>
        <p:blipFill>
          <a:blip r:embed="rId5"/>
          <a:srcRect/>
          <a:stretch>
            <a:fillRect/>
          </a:stretch>
        </p:blipFill>
        <p:spPr bwMode="auto">
          <a:xfrm>
            <a:off x="762000" y="6172200"/>
            <a:ext cx="244475" cy="244475"/>
          </a:xfrm>
          <a:prstGeom prst="rect">
            <a:avLst/>
          </a:prstGeom>
          <a:noFill/>
        </p:spPr>
      </p:pic>
      <p:pic>
        <p:nvPicPr>
          <p:cNvPr id="2054" name="Picture 6" descr="CreaEvol (Fr)"/>
          <p:cNvPicPr>
            <a:picLocks noChangeAspect="1" noChangeArrowheads="1"/>
          </p:cNvPicPr>
          <p:nvPr/>
        </p:nvPicPr>
        <p:blipFill>
          <a:blip r:embed="rId6">
            <a:lum bright="40000" contrast="-40000"/>
          </a:blip>
          <a:srcRect/>
          <a:stretch>
            <a:fillRect/>
          </a:stretch>
        </p:blipFill>
        <p:spPr bwMode="auto">
          <a:xfrm rot="-460834">
            <a:off x="2509838" y="533400"/>
            <a:ext cx="1457325" cy="1438275"/>
          </a:xfrm>
          <a:prstGeom prst="rect">
            <a:avLst/>
          </a:prstGeom>
          <a:noFill/>
        </p:spPr>
      </p:pic>
    </p:spTree>
    <p:custDataLst>
      <p:tags r:id="rId1"/>
    </p:custDataLst>
  </p:cSld>
  <p:clrMapOvr>
    <a:masterClrMapping/>
  </p:clrMapOvr>
  <p:transition advTm="1222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3"/>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41">
                <p:cTn id="18" fill="hold" display="0">
                  <p:stCondLst>
                    <p:cond delay="indefinite"/>
                  </p:stCondLst>
                  <p:endCondLst>
                    <p:cond evt="onPrev" delay="0">
                      <p:tgtEl>
                        <p:sldTgt/>
                      </p:tgtEl>
                    </p:cond>
                    <p:cond evt="onStopAudio" delay="0">
                      <p:tgtEl>
                        <p:sldTgt/>
                      </p:tgtEl>
                    </p:cond>
                  </p:endCondLst>
                </p:cTn>
                <p:tgtEl>
                  <p:spTgt spid="2053"/>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a:t>To Those Not Knowing Scripture</a:t>
            </a:r>
          </a:p>
        </p:txBody>
      </p:sp>
      <p:sp>
        <p:nvSpPr>
          <p:cNvPr id="13315" name="Rectangle 3"/>
          <p:cNvSpPr>
            <a:spLocks noGrp="1" noChangeArrowheads="1"/>
          </p:cNvSpPr>
          <p:nvPr>
            <p:ph type="body" idx="1"/>
          </p:nvPr>
        </p:nvSpPr>
        <p:spPr/>
        <p:txBody>
          <a:bodyPr/>
          <a:lstStyle/>
          <a:p>
            <a:pPr>
              <a:lnSpc>
                <a:spcPct val="80000"/>
              </a:lnSpc>
            </a:pPr>
            <a:r>
              <a:rPr lang="en-US" sz="2800"/>
              <a:t>Paul does not assume any Bible knowledge.</a:t>
            </a:r>
          </a:p>
          <a:p>
            <a:pPr>
              <a:lnSpc>
                <a:spcPct val="80000"/>
              </a:lnSpc>
            </a:pPr>
            <a:r>
              <a:rPr lang="en-US" sz="2800"/>
              <a:t>To pagan Gentiles in the market-place at Lystra (Acts 14), Paul notes:</a:t>
            </a:r>
          </a:p>
          <a:p>
            <a:pPr lvl="1">
              <a:lnSpc>
                <a:spcPct val="80000"/>
              </a:lnSpc>
            </a:pPr>
            <a:r>
              <a:rPr lang="en-US" sz="2400"/>
              <a:t>Besides the spectacular healing…</a:t>
            </a:r>
          </a:p>
          <a:p>
            <a:pPr lvl="1">
              <a:lnSpc>
                <a:spcPct val="80000"/>
              </a:lnSpc>
            </a:pPr>
            <a:r>
              <a:rPr lang="en-US" sz="2400"/>
              <a:t>Evidence of the creator God in nature thru his gifts of rain, crops, food, and joy.</a:t>
            </a:r>
          </a:p>
          <a:p>
            <a:pPr>
              <a:lnSpc>
                <a:spcPct val="80000"/>
              </a:lnSpc>
            </a:pPr>
            <a:r>
              <a:rPr lang="en-US" sz="2800"/>
              <a:t>In the more sophisticated setting in Athens (Acts 17): </a:t>
            </a:r>
          </a:p>
          <a:p>
            <a:pPr lvl="1">
              <a:lnSpc>
                <a:spcPct val="80000"/>
              </a:lnSpc>
            </a:pPr>
            <a:r>
              <a:rPr lang="en-US" sz="2400"/>
              <a:t>Paul rebukes their idolatry.</a:t>
            </a:r>
          </a:p>
          <a:p>
            <a:pPr lvl="1">
              <a:lnSpc>
                <a:spcPct val="80000"/>
              </a:lnSpc>
            </a:pPr>
            <a:r>
              <a:rPr lang="en-US" sz="2400"/>
              <a:t>God needs nothing, but gives us everything.</a:t>
            </a:r>
          </a:p>
          <a:p>
            <a:pPr lvl="1">
              <a:lnSpc>
                <a:spcPct val="80000"/>
              </a:lnSpc>
            </a:pPr>
            <a:r>
              <a:rPr lang="en-US" sz="2400"/>
              <a:t>He made us to seek him, and he is not far away.</a:t>
            </a:r>
          </a:p>
          <a:p>
            <a:pPr lvl="1">
              <a:lnSpc>
                <a:spcPct val="80000"/>
              </a:lnSpc>
            </a:pPr>
            <a:r>
              <a:rPr lang="en-US" sz="2400"/>
              <a:t>Paul cites the pagan authors Epimenides &amp; Aratus.</a:t>
            </a:r>
          </a:p>
          <a:p>
            <a:pPr lvl="1">
              <a:lnSpc>
                <a:spcPct val="80000"/>
              </a:lnSpc>
            </a:pPr>
            <a:endParaRPr lang="en-US" sz="2400"/>
          </a:p>
        </p:txBody>
      </p:sp>
    </p:spTree>
    <p:custDataLst>
      <p:tags r:id="rId1"/>
    </p:custDataLst>
  </p:cSld>
  <p:clrMapOvr>
    <a:masterClrMapping/>
  </p:clrMapOvr>
  <p:transition advTm="567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To All These</a:t>
            </a:r>
          </a:p>
        </p:txBody>
      </p:sp>
      <p:sp>
        <p:nvSpPr>
          <p:cNvPr id="14339" name="Rectangle 3"/>
          <p:cNvSpPr>
            <a:spLocks noGrp="1" noChangeArrowheads="1"/>
          </p:cNvSpPr>
          <p:nvPr>
            <p:ph type="body" idx="1"/>
          </p:nvPr>
        </p:nvSpPr>
        <p:spPr/>
        <p:txBody>
          <a:bodyPr/>
          <a:lstStyle/>
          <a:p>
            <a:pPr>
              <a:lnSpc>
                <a:spcPct val="80000"/>
              </a:lnSpc>
            </a:pPr>
            <a:r>
              <a:rPr lang="en-US" sz="2800"/>
              <a:t>Paul gives a Gospel presentation:</a:t>
            </a:r>
          </a:p>
          <a:p>
            <a:pPr lvl="1">
              <a:lnSpc>
                <a:spcPct val="80000"/>
              </a:lnSpc>
            </a:pPr>
            <a:r>
              <a:rPr lang="en-US" sz="2400"/>
              <a:t>Telling who Jesus is…</a:t>
            </a:r>
          </a:p>
          <a:p>
            <a:pPr lvl="1">
              <a:lnSpc>
                <a:spcPct val="80000"/>
              </a:lnSpc>
            </a:pPr>
            <a:r>
              <a:rPr lang="en-US" sz="2400"/>
              <a:t>Calling on his hearers to repent &amp; turn to God…</a:t>
            </a:r>
          </a:p>
          <a:p>
            <a:pPr lvl="1">
              <a:lnSpc>
                <a:spcPct val="80000"/>
              </a:lnSpc>
            </a:pPr>
            <a:r>
              <a:rPr lang="en-US" sz="2400"/>
              <a:t>Giving evidence of Jesus’ resurrection, of which Paul was an eyewitness.</a:t>
            </a:r>
          </a:p>
          <a:p>
            <a:pPr>
              <a:lnSpc>
                <a:spcPct val="80000"/>
              </a:lnSpc>
            </a:pPr>
            <a:r>
              <a:rPr lang="en-US" sz="2800"/>
              <a:t>Besides these examples, Paul gives us his guiding principles in evangelization.</a:t>
            </a:r>
          </a:p>
          <a:p>
            <a:pPr>
              <a:lnSpc>
                <a:spcPct val="80000"/>
              </a:lnSpc>
            </a:pPr>
            <a:r>
              <a:rPr lang="en-US" sz="2800"/>
              <a:t>To be more effective, he urges the believers at Corinth (1 Cor 9):</a:t>
            </a:r>
          </a:p>
          <a:p>
            <a:pPr lvl="1">
              <a:lnSpc>
                <a:spcPct val="80000"/>
              </a:lnSpc>
            </a:pPr>
            <a:r>
              <a:rPr lang="en-US" sz="2400"/>
              <a:t>To give up their selfish attitudes,</a:t>
            </a:r>
          </a:p>
          <a:p>
            <a:pPr lvl="1">
              <a:lnSpc>
                <a:spcPct val="80000"/>
              </a:lnSpc>
            </a:pPr>
            <a:r>
              <a:rPr lang="en-US" sz="2400"/>
              <a:t>To stop being stumbling blocks,</a:t>
            </a:r>
          </a:p>
          <a:p>
            <a:pPr lvl="1">
              <a:lnSpc>
                <a:spcPct val="80000"/>
              </a:lnSpc>
            </a:pPr>
            <a:r>
              <a:rPr lang="en-US" sz="2400"/>
              <a:t>To reach out to others.</a:t>
            </a:r>
          </a:p>
        </p:txBody>
      </p:sp>
    </p:spTree>
    <p:custDataLst>
      <p:tags r:id="rId1"/>
    </p:custDataLst>
  </p:cSld>
  <p:clrMapOvr>
    <a:masterClrMapping/>
  </p:clrMapOvr>
  <p:transition advTm="572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339">
                                            <p:txEl>
                                              <p:pRg st="8" end="8"/>
                                            </p:txEl>
                                          </p:spTgt>
                                        </p:tgtEl>
                                        <p:attrNameLst>
                                          <p:attrName>style.visibility</p:attrName>
                                        </p:attrNameLst>
                                      </p:cBhvr>
                                      <p:to>
                                        <p:strVal val="visible"/>
                                      </p:to>
                                    </p:set>
                                    <p:anim calcmode="lin" valueType="num">
                                      <p:cBhvr additive="base">
                                        <p:cTn id="55"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Paul’s Strategy</a:t>
            </a:r>
          </a:p>
        </p:txBody>
      </p:sp>
      <p:sp>
        <p:nvSpPr>
          <p:cNvPr id="15364" name="Text Box 4"/>
          <p:cNvSpPr txBox="1">
            <a:spLocks noChangeArrowheads="1"/>
          </p:cNvSpPr>
          <p:nvPr/>
        </p:nvSpPr>
        <p:spPr bwMode="auto">
          <a:xfrm>
            <a:off x="609600" y="1524000"/>
            <a:ext cx="7696200" cy="4838700"/>
          </a:xfrm>
          <a:prstGeom prst="rect">
            <a:avLst/>
          </a:prstGeom>
          <a:noFill/>
          <a:ln w="9525">
            <a:noFill/>
            <a:miter lim="800000"/>
            <a:headEnd/>
            <a:tailEnd/>
          </a:ln>
          <a:effectLst/>
        </p:spPr>
        <p:txBody>
          <a:bodyPr>
            <a:prstTxWarp prst="textNoShape">
              <a:avLst/>
            </a:prstTxWarp>
            <a:spAutoFit/>
          </a:bodyPr>
          <a:lstStyle/>
          <a:p>
            <a:r>
              <a:rPr lang="en-US" sz="2400"/>
              <a:t>1 Cor 9:19-23 (NIV) Though I am free and belong to no man, I make myself a slave to everyone, to win as many as possible. 20 To the Jews I became like a Jew, to win the Jews. To those under the law I became like one under the law (though I myself am not under the law), so as to win those under the law. 21 To those not having the law I became like one not having the law (though I am not free from God's law but am under Christ's law), so as to win those not having the law. 22 To the weak I became weak, to win the weak. I have become all things to all men so that by all possible means I might save some. 23 I do all this for the sake of the gospel, that I may share in its blessings. </a:t>
            </a:r>
          </a:p>
        </p:txBody>
      </p:sp>
    </p:spTree>
    <p:custDataLst>
      <p:tags r:id="rId1"/>
    </p:custDataLst>
  </p:cSld>
  <p:clrMapOvr>
    <a:masterClrMapping/>
  </p:clrMapOvr>
  <p:transition advTm="502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Lessons from Paul</a:t>
            </a:r>
          </a:p>
        </p:txBody>
      </p:sp>
      <p:sp>
        <p:nvSpPr>
          <p:cNvPr id="18435" name="Rectangle 3"/>
          <p:cNvSpPr>
            <a:spLocks noGrp="1" noChangeArrowheads="1"/>
          </p:cNvSpPr>
          <p:nvPr>
            <p:ph type="body" idx="1"/>
          </p:nvPr>
        </p:nvSpPr>
        <p:spPr/>
        <p:txBody>
          <a:bodyPr/>
          <a:lstStyle/>
          <a:p>
            <a:r>
              <a:rPr lang="en-US" sz="2800"/>
              <a:t>We should not expect the unsaved to come looking for us… </a:t>
            </a:r>
          </a:p>
          <a:p>
            <a:pPr lvl="1"/>
            <a:r>
              <a:rPr lang="en-US" sz="2400"/>
              <a:t>though perhaps they ought to (and some will).</a:t>
            </a:r>
          </a:p>
          <a:p>
            <a:r>
              <a:rPr lang="en-US" sz="2800"/>
              <a:t>We should not expect them to accept Scripture already or to hold orthodox doctrines.</a:t>
            </a:r>
          </a:p>
          <a:p>
            <a:r>
              <a:rPr lang="en-US" sz="2800"/>
              <a:t>We must go where they are:</a:t>
            </a:r>
          </a:p>
          <a:p>
            <a:pPr lvl="1"/>
            <a:r>
              <a:rPr lang="en-US" sz="2400"/>
              <a:t>Geographically, linguistically, culturally, methodologically, emotionally</a:t>
            </a:r>
          </a:p>
          <a:p>
            <a:r>
              <a:rPr lang="en-US" sz="2800"/>
              <a:t>Yet we must not compromise the Gospel itself.</a:t>
            </a:r>
          </a:p>
        </p:txBody>
      </p:sp>
    </p:spTree>
    <p:custDataLst>
      <p:tags r:id="rId1"/>
    </p:custDataLst>
  </p:cSld>
  <p:clrMapOvr>
    <a:masterClrMapping/>
  </p:clrMapOvr>
  <p:transition advTm="996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62" name="Picture 6" descr="HeerenShowMeGod"/>
          <p:cNvPicPr>
            <a:picLocks noChangeAspect="1" noChangeArrowheads="1"/>
          </p:cNvPicPr>
          <p:nvPr/>
        </p:nvPicPr>
        <p:blipFill>
          <a:blip r:embed="rId3">
            <a:lum bright="50000" contrast="-50000"/>
          </a:blip>
          <a:srcRect/>
          <a:stretch>
            <a:fillRect/>
          </a:stretch>
        </p:blipFill>
        <p:spPr bwMode="auto">
          <a:xfrm>
            <a:off x="4114800" y="381000"/>
            <a:ext cx="3914775" cy="6172200"/>
          </a:xfrm>
          <a:prstGeom prst="rect">
            <a:avLst/>
          </a:prstGeom>
          <a:noFill/>
        </p:spPr>
      </p:pic>
      <p:sp>
        <p:nvSpPr>
          <p:cNvPr id="19460" name="Rectangle 4"/>
          <p:cNvSpPr>
            <a:spLocks noGrp="1" noChangeArrowheads="1"/>
          </p:cNvSpPr>
          <p:nvPr>
            <p:ph type="ctrTitle"/>
          </p:nvPr>
        </p:nvSpPr>
        <p:spPr/>
        <p:txBody>
          <a:bodyPr/>
          <a:lstStyle/>
          <a:p>
            <a:r>
              <a:rPr lang="en-US"/>
              <a:t>Some Approaches to</a:t>
            </a:r>
            <a:br>
              <a:rPr lang="en-US"/>
            </a:br>
            <a:r>
              <a:rPr lang="en-US"/>
              <a:t>those who reject Scripture</a:t>
            </a:r>
          </a:p>
        </p:txBody>
      </p:sp>
      <p:sp>
        <p:nvSpPr>
          <p:cNvPr id="19461"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76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Various Approaches</a:t>
            </a:r>
          </a:p>
        </p:txBody>
      </p:sp>
      <p:sp>
        <p:nvSpPr>
          <p:cNvPr id="21507" name="Rectangle 3"/>
          <p:cNvSpPr>
            <a:spLocks noGrp="1" noChangeArrowheads="1"/>
          </p:cNvSpPr>
          <p:nvPr>
            <p:ph type="body" idx="1"/>
          </p:nvPr>
        </p:nvSpPr>
        <p:spPr/>
        <p:txBody>
          <a:bodyPr/>
          <a:lstStyle/>
          <a:p>
            <a:pPr>
              <a:buFontTx/>
              <a:buNone/>
            </a:pPr>
            <a:r>
              <a:rPr lang="en-US" sz="2800"/>
              <a:t>There are many:</a:t>
            </a:r>
          </a:p>
          <a:p>
            <a:r>
              <a:rPr lang="en-US" sz="2800"/>
              <a:t>These are audience-dependent (as Paul notes).</a:t>
            </a:r>
          </a:p>
          <a:p>
            <a:r>
              <a:rPr lang="en-US" sz="2800"/>
              <a:t>So we use different approaches for:</a:t>
            </a:r>
          </a:p>
          <a:p>
            <a:pPr lvl="1"/>
            <a:r>
              <a:rPr lang="en-US" sz="2400"/>
              <a:t>Muslims</a:t>
            </a:r>
          </a:p>
          <a:p>
            <a:pPr lvl="1"/>
            <a:r>
              <a:rPr lang="en-US" sz="2400"/>
              <a:t>Buddhists</a:t>
            </a:r>
          </a:p>
          <a:p>
            <a:pPr lvl="1"/>
            <a:r>
              <a:rPr lang="en-US" sz="2400"/>
              <a:t>Secularists</a:t>
            </a:r>
          </a:p>
          <a:p>
            <a:r>
              <a:rPr lang="en-US" sz="2800"/>
              <a:t>But also different approaches for:</a:t>
            </a:r>
          </a:p>
          <a:p>
            <a:pPr lvl="1"/>
            <a:r>
              <a:rPr lang="en-US" sz="2400"/>
              <a:t>Liberal, sophisticated Muslims</a:t>
            </a:r>
          </a:p>
          <a:p>
            <a:pPr lvl="1"/>
            <a:r>
              <a:rPr lang="en-US" sz="2400"/>
              <a:t>Conservative, less-educated Muslims</a:t>
            </a:r>
          </a:p>
        </p:txBody>
      </p:sp>
    </p:spTree>
    <p:custDataLst>
      <p:tags r:id="rId1"/>
    </p:custDataLst>
  </p:cSld>
  <p:clrMapOvr>
    <a:masterClrMapping/>
  </p:clrMapOvr>
  <p:transition advTm="451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7">
                                            <p:txEl>
                                              <p:pRg st="7" end="7"/>
                                            </p:txEl>
                                          </p:spTgt>
                                        </p:tgtEl>
                                        <p:attrNameLst>
                                          <p:attrName>style.visibility</p:attrName>
                                        </p:attrNameLst>
                                      </p:cBhvr>
                                      <p:to>
                                        <p:strVal val="visible"/>
                                      </p:to>
                                    </p:set>
                                    <p:anim calcmode="lin" valueType="num">
                                      <p:cBhvr additive="base">
                                        <p:cTn id="4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07">
                                            <p:txEl>
                                              <p:pRg st="8" end="8"/>
                                            </p:txEl>
                                          </p:spTgt>
                                        </p:tgtEl>
                                        <p:attrNameLst>
                                          <p:attrName>style.visibility</p:attrName>
                                        </p:attrNameLst>
                                      </p:cBhvr>
                                      <p:to>
                                        <p:strVal val="visible"/>
                                      </p:to>
                                    </p:set>
                                    <p:anim calcmode="lin" valueType="num">
                                      <p:cBhvr additive="base">
                                        <p:cTn id="5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Approaching Atheists/Agnostics</a:t>
            </a:r>
          </a:p>
        </p:txBody>
      </p:sp>
      <p:sp>
        <p:nvSpPr>
          <p:cNvPr id="22531" name="Rectangle 3"/>
          <p:cNvSpPr>
            <a:spLocks noGrp="1" noChangeArrowheads="1"/>
          </p:cNvSpPr>
          <p:nvPr>
            <p:ph type="body" idx="1"/>
          </p:nvPr>
        </p:nvSpPr>
        <p:spPr/>
        <p:txBody>
          <a:bodyPr/>
          <a:lstStyle/>
          <a:p>
            <a:pPr>
              <a:lnSpc>
                <a:spcPct val="80000"/>
              </a:lnSpc>
              <a:buFontTx/>
              <a:buNone/>
            </a:pPr>
            <a:r>
              <a:rPr lang="en-US" sz="2800"/>
              <a:t>We present evidence for the existence of God:</a:t>
            </a:r>
          </a:p>
          <a:p>
            <a:pPr>
              <a:lnSpc>
                <a:spcPct val="80000"/>
              </a:lnSpc>
            </a:pPr>
            <a:r>
              <a:rPr lang="en-US" sz="2800"/>
              <a:t>Philosophical arguments for those with interest or education in philosophy </a:t>
            </a:r>
          </a:p>
          <a:p>
            <a:pPr lvl="1">
              <a:lnSpc>
                <a:spcPct val="80000"/>
              </a:lnSpc>
            </a:pPr>
            <a:r>
              <a:rPr lang="en-US" sz="2400"/>
              <a:t>But there aren’t many with philosophical education.</a:t>
            </a:r>
          </a:p>
          <a:p>
            <a:pPr>
              <a:lnSpc>
                <a:spcPct val="80000"/>
              </a:lnSpc>
            </a:pPr>
            <a:r>
              <a:rPr lang="en-US" sz="2800"/>
              <a:t>As science is highly regarded today, the scientific evidence for God will probably have a greater impact on larger numbers.</a:t>
            </a:r>
          </a:p>
          <a:p>
            <a:pPr lvl="1">
              <a:lnSpc>
                <a:spcPct val="80000"/>
              </a:lnSpc>
            </a:pPr>
            <a:r>
              <a:rPr lang="en-US" sz="2400"/>
              <a:t>But even here the number of people who are scientifically literate is rather small.</a:t>
            </a:r>
          </a:p>
          <a:p>
            <a:pPr>
              <a:lnSpc>
                <a:spcPct val="80000"/>
              </a:lnSpc>
            </a:pPr>
            <a:r>
              <a:rPr lang="en-US" sz="2800"/>
              <a:t>Most people get their knowledge of science, philosophy &amp; theology from the media, which is a very poor source for this.</a:t>
            </a:r>
          </a:p>
        </p:txBody>
      </p:sp>
    </p:spTree>
    <p:custDataLst>
      <p:tags r:id="rId1"/>
    </p:custDataLst>
  </p:cSld>
  <p:clrMapOvr>
    <a:masterClrMapping/>
  </p:clrMapOvr>
  <p:transition advTm="912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Approaching Theists</a:t>
            </a:r>
          </a:p>
        </p:txBody>
      </p:sp>
      <p:sp>
        <p:nvSpPr>
          <p:cNvPr id="23555" name="Rectangle 3"/>
          <p:cNvSpPr>
            <a:spLocks noGrp="1" noChangeArrowheads="1"/>
          </p:cNvSpPr>
          <p:nvPr>
            <p:ph type="body" idx="1"/>
          </p:nvPr>
        </p:nvSpPr>
        <p:spPr>
          <a:xfrm>
            <a:off x="1143000" y="1752600"/>
            <a:ext cx="7162800" cy="4525963"/>
          </a:xfrm>
        </p:spPr>
        <p:txBody>
          <a:bodyPr/>
          <a:lstStyle/>
          <a:p>
            <a:pPr>
              <a:lnSpc>
                <a:spcPct val="90000"/>
              </a:lnSpc>
            </a:pPr>
            <a:r>
              <a:rPr lang="en-US"/>
              <a:t>There are many around the world who believe a god (or gods) exists, but who don’t identify him with the God of the Bible.</a:t>
            </a:r>
          </a:p>
          <a:p>
            <a:pPr>
              <a:lnSpc>
                <a:spcPct val="90000"/>
              </a:lnSpc>
            </a:pPr>
            <a:r>
              <a:rPr lang="en-US"/>
              <a:t>For these it may be most effective to:</a:t>
            </a:r>
          </a:p>
          <a:p>
            <a:pPr lvl="1">
              <a:lnSpc>
                <a:spcPct val="90000"/>
              </a:lnSpc>
            </a:pPr>
            <a:r>
              <a:rPr lang="en-US"/>
              <a:t>Present the claims of Christianity in contrast to other religions.</a:t>
            </a:r>
          </a:p>
          <a:p>
            <a:pPr lvl="1">
              <a:lnSpc>
                <a:spcPct val="90000"/>
              </a:lnSpc>
            </a:pPr>
            <a:r>
              <a:rPr lang="en-US"/>
              <a:t>Give evidence for the truth of Scripture.</a:t>
            </a:r>
          </a:p>
        </p:txBody>
      </p:sp>
    </p:spTree>
    <p:custDataLst>
      <p:tags r:id="rId1"/>
    </p:custDataLst>
  </p:cSld>
  <p:clrMapOvr>
    <a:masterClrMapping/>
  </p:clrMapOvr>
  <p:transition advTm="249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Approaching Bible-Believers who Pick and Choose</a:t>
            </a:r>
          </a:p>
        </p:txBody>
      </p:sp>
      <p:sp>
        <p:nvSpPr>
          <p:cNvPr id="24579" name="Rectangle 3"/>
          <p:cNvSpPr>
            <a:spLocks noGrp="1" noChangeArrowheads="1"/>
          </p:cNvSpPr>
          <p:nvPr>
            <p:ph type="body" idx="1"/>
          </p:nvPr>
        </p:nvSpPr>
        <p:spPr>
          <a:xfrm>
            <a:off x="838200" y="1828800"/>
            <a:ext cx="7543800" cy="4525963"/>
          </a:xfrm>
        </p:spPr>
        <p:txBody>
          <a:bodyPr/>
          <a:lstStyle/>
          <a:p>
            <a:r>
              <a:rPr lang="en-US"/>
              <a:t>Some accept the truth of parts of the Bible, but not the parts that seem unreasonable to them.</a:t>
            </a:r>
          </a:p>
          <a:p>
            <a:r>
              <a:rPr lang="en-US"/>
              <a:t>These may be helped by:</a:t>
            </a:r>
          </a:p>
          <a:p>
            <a:pPr lvl="1"/>
            <a:r>
              <a:rPr lang="en-US"/>
              <a:t>Responding to the things which trouble them,</a:t>
            </a:r>
          </a:p>
          <a:p>
            <a:pPr lvl="1"/>
            <a:r>
              <a:rPr lang="en-US"/>
              <a:t>Presenting the claims of Jesus,</a:t>
            </a:r>
          </a:p>
          <a:p>
            <a:pPr lvl="1"/>
            <a:r>
              <a:rPr lang="en-US"/>
              <a:t>Giving evidence for his resurrection.</a:t>
            </a:r>
          </a:p>
        </p:txBody>
      </p:sp>
    </p:spTree>
    <p:custDataLst>
      <p:tags r:id="rId1"/>
    </p:custDataLst>
  </p:cSld>
  <p:clrMapOvr>
    <a:masterClrMapping/>
  </p:clrMapOvr>
  <p:transition advTm="24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Summary on Approaches</a:t>
            </a:r>
          </a:p>
        </p:txBody>
      </p:sp>
      <p:sp>
        <p:nvSpPr>
          <p:cNvPr id="25603" name="Rectangle 3"/>
          <p:cNvSpPr>
            <a:spLocks noGrp="1" noChangeArrowheads="1"/>
          </p:cNvSpPr>
          <p:nvPr>
            <p:ph type="body" idx="1"/>
          </p:nvPr>
        </p:nvSpPr>
        <p:spPr>
          <a:xfrm>
            <a:off x="457200" y="1600200"/>
            <a:ext cx="8229600" cy="4876800"/>
          </a:xfrm>
        </p:spPr>
        <p:txBody>
          <a:bodyPr/>
          <a:lstStyle/>
          <a:p>
            <a:pPr>
              <a:lnSpc>
                <a:spcPct val="90000"/>
              </a:lnSpc>
            </a:pPr>
            <a:r>
              <a:rPr lang="en-US"/>
              <a:t>All these can be helpful to remove stumbling blocks that keep people from coming to Christ.</a:t>
            </a:r>
          </a:p>
          <a:p>
            <a:pPr>
              <a:lnSpc>
                <a:spcPct val="90000"/>
              </a:lnSpc>
            </a:pPr>
            <a:r>
              <a:rPr lang="en-US"/>
              <a:t>They can also be helpful to Christians:</a:t>
            </a:r>
          </a:p>
          <a:p>
            <a:pPr lvl="1">
              <a:lnSpc>
                <a:spcPct val="90000"/>
              </a:lnSpc>
            </a:pPr>
            <a:r>
              <a:rPr lang="en-US"/>
              <a:t>Giving them confidence in God’s Word</a:t>
            </a:r>
          </a:p>
          <a:p>
            <a:pPr lvl="1">
              <a:lnSpc>
                <a:spcPct val="90000"/>
              </a:lnSpc>
            </a:pPr>
            <a:r>
              <a:rPr lang="en-US"/>
              <a:t>Defending them from oppression by skeptics</a:t>
            </a:r>
          </a:p>
          <a:p>
            <a:pPr>
              <a:lnSpc>
                <a:spcPct val="90000"/>
              </a:lnSpc>
            </a:pPr>
            <a:r>
              <a:rPr lang="en-US"/>
              <a:t>They can help to stop the mouths of opponents, who often teach that Christians are ignorant, gullible &amp; afraid to face the truth.</a:t>
            </a:r>
          </a:p>
        </p:txBody>
      </p:sp>
    </p:spTree>
    <p:custDataLst>
      <p:tags r:id="rId1"/>
    </p:custDataLst>
  </p:cSld>
  <p:clrMapOvr>
    <a:masterClrMapping/>
  </p:clrMapOvr>
  <p:transition advTm="614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The Problem</a:t>
            </a:r>
          </a:p>
        </p:txBody>
      </p:sp>
      <p:sp>
        <p:nvSpPr>
          <p:cNvPr id="3075" name="Rectangle 3"/>
          <p:cNvSpPr>
            <a:spLocks noGrp="1" noChangeArrowheads="1"/>
          </p:cNvSpPr>
          <p:nvPr>
            <p:ph type="body" sz="half" idx="1"/>
          </p:nvPr>
        </p:nvSpPr>
        <p:spPr/>
        <p:txBody>
          <a:bodyPr/>
          <a:lstStyle/>
          <a:p>
            <a:r>
              <a:rPr lang="en-US" sz="2800"/>
              <a:t>Presenting the Gospel is fairly straight-forward when your audience is people who know &amp; accept Scripture, as often in the US.</a:t>
            </a:r>
          </a:p>
          <a:p>
            <a:r>
              <a:rPr lang="en-US" sz="2800"/>
              <a:t>But even in the United States many do not fall into this category.</a:t>
            </a:r>
          </a:p>
        </p:txBody>
      </p:sp>
      <p:pic>
        <p:nvPicPr>
          <p:cNvPr id="3077" name="Picture 5"/>
          <p:cNvPicPr>
            <a:picLocks noChangeAspect="1" noChangeArrowheads="1"/>
          </p:cNvPicPr>
          <p:nvPr>
            <p:ph sz="half" idx="2"/>
          </p:nvPr>
        </p:nvPicPr>
        <p:blipFill>
          <a:blip r:embed="rId3"/>
          <a:srcRect/>
          <a:stretch>
            <a:fillRect/>
          </a:stretch>
        </p:blipFill>
        <p:spPr>
          <a:xfrm>
            <a:off x="4648200" y="1828800"/>
            <a:ext cx="4038600" cy="3190875"/>
          </a:xfrm>
          <a:noFill/>
          <a:ln/>
        </p:spPr>
      </p:pic>
      <p:sp>
        <p:nvSpPr>
          <p:cNvPr id="3078" name="Text Box 6"/>
          <p:cNvSpPr txBox="1">
            <a:spLocks noChangeArrowheads="1"/>
          </p:cNvSpPr>
          <p:nvPr/>
        </p:nvSpPr>
        <p:spPr bwMode="auto">
          <a:xfrm>
            <a:off x="5029200" y="5410200"/>
            <a:ext cx="35814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Gallup Poll (1984), </a:t>
            </a:r>
            <a:r>
              <a:rPr lang="en-US" b="1" i="1"/>
              <a:t>Religion in America</a:t>
            </a:r>
            <a:endParaRPr lang="en-US" b="1"/>
          </a:p>
        </p:txBody>
      </p:sp>
    </p:spTree>
    <p:custDataLst>
      <p:tags r:id="rId1"/>
    </p:custDataLst>
  </p:cSld>
  <p:clrMapOvr>
    <a:masterClrMapping/>
  </p:clrMapOvr>
  <p:transition advTm="300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checkerboard(across)">
                                      <p:cBhvr>
                                        <p:cTn id="12" dur="500"/>
                                        <p:tgtEl>
                                          <p:spTgt spid="307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checkerboard(across)">
                                      <p:cBhvr>
                                        <p:cTn id="15" dur="500"/>
                                        <p:tgtEl>
                                          <p:spTgt spid="307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20"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307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30" name="Picture 6" descr="MP900399215[1]"/>
          <p:cNvPicPr>
            <a:picLocks noChangeAspect="1" noChangeArrowheads="1"/>
          </p:cNvPicPr>
          <p:nvPr/>
        </p:nvPicPr>
        <p:blipFill>
          <a:blip r:embed="rId3">
            <a:lum bright="70000" contrast="-70000"/>
          </a:blip>
          <a:srcRect/>
          <a:stretch>
            <a:fillRect/>
          </a:stretch>
        </p:blipFill>
        <p:spPr bwMode="auto">
          <a:xfrm>
            <a:off x="1371600" y="228600"/>
            <a:ext cx="6400800" cy="6400800"/>
          </a:xfrm>
          <a:prstGeom prst="rect">
            <a:avLst/>
          </a:prstGeom>
          <a:noFill/>
        </p:spPr>
      </p:pic>
      <p:sp>
        <p:nvSpPr>
          <p:cNvPr id="26628" name="Rectangle 4"/>
          <p:cNvSpPr>
            <a:spLocks noGrp="1" noChangeArrowheads="1"/>
          </p:cNvSpPr>
          <p:nvPr>
            <p:ph type="ctrTitle"/>
          </p:nvPr>
        </p:nvSpPr>
        <p:spPr/>
        <p:txBody>
          <a:bodyPr/>
          <a:lstStyle/>
          <a:p>
            <a:r>
              <a:rPr lang="en-US"/>
              <a:t>Getting People to Listen</a:t>
            </a:r>
          </a:p>
        </p:txBody>
      </p:sp>
      <p:sp>
        <p:nvSpPr>
          <p:cNvPr id="26629"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46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Will They Listen?</a:t>
            </a:r>
          </a:p>
        </p:txBody>
      </p:sp>
      <p:sp>
        <p:nvSpPr>
          <p:cNvPr id="28675" name="Rectangle 3"/>
          <p:cNvSpPr>
            <a:spLocks noGrp="1" noChangeArrowheads="1"/>
          </p:cNvSpPr>
          <p:nvPr>
            <p:ph type="body" idx="1"/>
          </p:nvPr>
        </p:nvSpPr>
        <p:spPr>
          <a:xfrm>
            <a:off x="990600" y="1600200"/>
            <a:ext cx="7543800" cy="4525963"/>
          </a:xfrm>
        </p:spPr>
        <p:txBody>
          <a:bodyPr/>
          <a:lstStyle/>
          <a:p>
            <a:pPr>
              <a:lnSpc>
                <a:spcPct val="90000"/>
              </a:lnSpc>
            </a:pPr>
            <a:r>
              <a:rPr lang="en-US"/>
              <a:t>If they won’t, these methods will be fruitless.</a:t>
            </a:r>
          </a:p>
          <a:p>
            <a:pPr lvl="1">
              <a:lnSpc>
                <a:spcPct val="90000"/>
              </a:lnSpc>
            </a:pPr>
            <a:r>
              <a:rPr lang="en-US"/>
              <a:t>Example of a former atheist friend</a:t>
            </a:r>
          </a:p>
          <a:p>
            <a:pPr>
              <a:lnSpc>
                <a:spcPct val="90000"/>
              </a:lnSpc>
            </a:pPr>
            <a:r>
              <a:rPr lang="en-US"/>
              <a:t>Problem of competition:</a:t>
            </a:r>
          </a:p>
          <a:p>
            <a:pPr lvl="1">
              <a:lnSpc>
                <a:spcPct val="90000"/>
              </a:lnSpc>
            </a:pPr>
            <a:r>
              <a:rPr lang="en-US"/>
              <a:t>Christianity is just one of many religions.</a:t>
            </a:r>
          </a:p>
          <a:p>
            <a:pPr lvl="1">
              <a:lnSpc>
                <a:spcPct val="90000"/>
              </a:lnSpc>
            </a:pPr>
            <a:r>
              <a:rPr lang="en-US"/>
              <a:t>The media has a powerful influence.</a:t>
            </a:r>
          </a:p>
          <a:p>
            <a:pPr>
              <a:lnSpc>
                <a:spcPct val="90000"/>
              </a:lnSpc>
            </a:pPr>
            <a:r>
              <a:rPr lang="en-US"/>
              <a:t>Problem of assumed familiarity:</a:t>
            </a:r>
          </a:p>
          <a:p>
            <a:pPr lvl="1">
              <a:lnSpc>
                <a:spcPct val="90000"/>
              </a:lnSpc>
            </a:pPr>
            <a:r>
              <a:rPr lang="en-US"/>
              <a:t>Christianity is just the same old thing.</a:t>
            </a:r>
          </a:p>
          <a:p>
            <a:pPr lvl="1">
              <a:lnSpc>
                <a:spcPct val="90000"/>
              </a:lnSpc>
            </a:pPr>
            <a:r>
              <a:rPr lang="en-US"/>
              <a:t>I’ve tried it &amp; it didn’t work.</a:t>
            </a:r>
          </a:p>
        </p:txBody>
      </p:sp>
    </p:spTree>
    <p:custDataLst>
      <p:tags r:id="rId1"/>
    </p:custDataLst>
  </p:cSld>
  <p:clrMapOvr>
    <a:masterClrMapping/>
  </p:clrMapOvr>
  <p:transition advTm="1037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675">
                                            <p:txEl>
                                              <p:pRg st="7" end="7"/>
                                            </p:txEl>
                                          </p:spTgt>
                                        </p:tgtEl>
                                        <p:attrNameLst>
                                          <p:attrName>style.visibility</p:attrName>
                                        </p:attrNameLst>
                                      </p:cBhvr>
                                      <p:to>
                                        <p:strVal val="visible"/>
                                      </p:to>
                                    </p:set>
                                    <p:anim calcmode="lin" valueType="num">
                                      <p:cBhvr additive="base">
                                        <p:cTn id="49"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How Can We Get Them to Listen?</a:t>
            </a:r>
          </a:p>
        </p:txBody>
      </p:sp>
      <p:sp>
        <p:nvSpPr>
          <p:cNvPr id="29699" name="Rectangle 3"/>
          <p:cNvSpPr>
            <a:spLocks noGrp="1" noChangeArrowheads="1"/>
          </p:cNvSpPr>
          <p:nvPr>
            <p:ph type="body" idx="1"/>
          </p:nvPr>
        </p:nvSpPr>
        <p:spPr/>
        <p:txBody>
          <a:bodyPr/>
          <a:lstStyle/>
          <a:p>
            <a:pPr>
              <a:lnSpc>
                <a:spcPct val="80000"/>
              </a:lnSpc>
            </a:pPr>
            <a:r>
              <a:rPr lang="en-US" sz="2800"/>
              <a:t>Ultimately, we can’t.</a:t>
            </a:r>
          </a:p>
          <a:p>
            <a:pPr>
              <a:lnSpc>
                <a:spcPct val="80000"/>
              </a:lnSpc>
            </a:pPr>
            <a:r>
              <a:rPr lang="en-US" sz="2800"/>
              <a:t>Only God can cause them to listen.</a:t>
            </a:r>
          </a:p>
          <a:p>
            <a:pPr lvl="1">
              <a:lnSpc>
                <a:spcPct val="80000"/>
              </a:lnSpc>
            </a:pPr>
            <a:r>
              <a:rPr lang="en-US" sz="2400"/>
              <a:t>Sometimes he uses disasters.</a:t>
            </a:r>
          </a:p>
          <a:p>
            <a:pPr lvl="1">
              <a:lnSpc>
                <a:spcPct val="80000"/>
              </a:lnSpc>
            </a:pPr>
            <a:r>
              <a:rPr lang="en-US" sz="2400"/>
              <a:t>Sometimes he uses non-Christians.</a:t>
            </a:r>
          </a:p>
          <a:p>
            <a:pPr>
              <a:lnSpc>
                <a:spcPct val="80000"/>
              </a:lnSpc>
            </a:pPr>
            <a:r>
              <a:rPr lang="en-US" sz="2800"/>
              <a:t>But God will often let us share in his work.</a:t>
            </a:r>
          </a:p>
          <a:p>
            <a:pPr lvl="1">
              <a:lnSpc>
                <a:spcPct val="80000"/>
              </a:lnSpc>
            </a:pPr>
            <a:r>
              <a:rPr lang="en-US" sz="2400"/>
              <a:t>Thru our friendships with unsaved people</a:t>
            </a:r>
          </a:p>
          <a:p>
            <a:pPr lvl="1">
              <a:lnSpc>
                <a:spcPct val="80000"/>
              </a:lnSpc>
            </a:pPr>
            <a:r>
              <a:rPr lang="en-US" sz="2400"/>
              <a:t>Thru others observing us when we don’t even know it.</a:t>
            </a:r>
          </a:p>
          <a:p>
            <a:pPr>
              <a:lnSpc>
                <a:spcPct val="80000"/>
              </a:lnSpc>
            </a:pPr>
            <a:r>
              <a:rPr lang="en-US" sz="2800"/>
              <a:t>We need to pray that God will move them to listen.</a:t>
            </a:r>
          </a:p>
          <a:p>
            <a:pPr>
              <a:lnSpc>
                <a:spcPct val="80000"/>
              </a:lnSpc>
            </a:pPr>
            <a:r>
              <a:rPr lang="en-US" sz="2800"/>
              <a:t>We need to have regular contacts with unbelievers.</a:t>
            </a:r>
          </a:p>
          <a:p>
            <a:pPr lvl="1">
              <a:lnSpc>
                <a:spcPct val="80000"/>
              </a:lnSpc>
            </a:pPr>
            <a:endParaRPr lang="en-US" sz="2400"/>
          </a:p>
        </p:txBody>
      </p:sp>
    </p:spTree>
    <p:custDataLst>
      <p:tags r:id="rId1"/>
    </p:custDataLst>
  </p:cSld>
  <p:clrMapOvr>
    <a:masterClrMapping/>
  </p:clrMapOvr>
  <p:transition advTm="977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additive="base">
                                        <p:cTn id="43"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699">
                                            <p:txEl>
                                              <p:pRg st="7" end="7"/>
                                            </p:txEl>
                                          </p:spTgt>
                                        </p:tgtEl>
                                        <p:attrNameLst>
                                          <p:attrName>style.visibility</p:attrName>
                                        </p:attrNameLst>
                                      </p:cBhvr>
                                      <p:to>
                                        <p:strVal val="visible"/>
                                      </p:to>
                                    </p:set>
                                    <p:anim calcmode="lin" valueType="num">
                                      <p:cBhvr additive="base">
                                        <p:cTn id="4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699">
                                            <p:txEl>
                                              <p:pRg st="8" end="8"/>
                                            </p:txEl>
                                          </p:spTgt>
                                        </p:tgtEl>
                                        <p:attrNameLst>
                                          <p:attrName>style.visibility</p:attrName>
                                        </p:attrNameLst>
                                      </p:cBhvr>
                                      <p:to>
                                        <p:strVal val="visible"/>
                                      </p:to>
                                    </p:set>
                                    <p:anim calcmode="lin" valueType="num">
                                      <p:cBhvr additive="base">
                                        <p:cTn id="55"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8" name="Picture 8" descr="MP900443257[1]"/>
          <p:cNvPicPr>
            <a:picLocks noChangeAspect="1" noChangeArrowheads="1"/>
          </p:cNvPicPr>
          <p:nvPr/>
        </p:nvPicPr>
        <p:blipFill>
          <a:blip r:embed="rId3">
            <a:lum bright="70000" contrast="-70000"/>
          </a:blip>
          <a:srcRect/>
          <a:stretch>
            <a:fillRect/>
          </a:stretch>
        </p:blipFill>
        <p:spPr bwMode="auto">
          <a:xfrm>
            <a:off x="528638" y="738188"/>
            <a:ext cx="8086725" cy="5381625"/>
          </a:xfrm>
          <a:prstGeom prst="rect">
            <a:avLst/>
          </a:prstGeom>
          <a:noFill/>
        </p:spPr>
      </p:pic>
      <p:sp>
        <p:nvSpPr>
          <p:cNvPr id="30724" name="Rectangle 4"/>
          <p:cNvSpPr>
            <a:spLocks noGrp="1" noChangeArrowheads="1"/>
          </p:cNvSpPr>
          <p:nvPr>
            <p:ph type="ctrTitle"/>
          </p:nvPr>
        </p:nvSpPr>
        <p:spPr/>
        <p:txBody>
          <a:bodyPr/>
          <a:lstStyle/>
          <a:p>
            <a:r>
              <a:rPr lang="en-US"/>
              <a:t>Some Materials</a:t>
            </a:r>
          </a:p>
        </p:txBody>
      </p:sp>
      <p:sp>
        <p:nvSpPr>
          <p:cNvPr id="30725"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103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Websites</a:t>
            </a:r>
          </a:p>
        </p:txBody>
      </p:sp>
      <p:sp>
        <p:nvSpPr>
          <p:cNvPr id="32771" name="Rectangle 3"/>
          <p:cNvSpPr>
            <a:spLocks noGrp="1" noChangeArrowheads="1"/>
          </p:cNvSpPr>
          <p:nvPr>
            <p:ph type="body" idx="1"/>
          </p:nvPr>
        </p:nvSpPr>
        <p:spPr/>
        <p:txBody>
          <a:bodyPr/>
          <a:lstStyle/>
          <a:p>
            <a:pPr>
              <a:lnSpc>
                <a:spcPct val="90000"/>
              </a:lnSpc>
            </a:pPr>
            <a:r>
              <a:rPr lang="en-US"/>
              <a:t>There are lots of websites that provide materials and arguments to help people see that Christianity is true.</a:t>
            </a:r>
          </a:p>
          <a:p>
            <a:pPr>
              <a:lnSpc>
                <a:spcPct val="90000"/>
              </a:lnSpc>
            </a:pPr>
            <a:r>
              <a:rPr lang="en-US"/>
              <a:t>Do a Google search on “Evidence for Christianity.”</a:t>
            </a:r>
          </a:p>
          <a:p>
            <a:pPr>
              <a:lnSpc>
                <a:spcPct val="90000"/>
              </a:lnSpc>
            </a:pPr>
            <a:r>
              <a:rPr lang="en-US"/>
              <a:t>Two that emphasize evidence from science are:</a:t>
            </a:r>
          </a:p>
          <a:p>
            <a:pPr lvl="1">
              <a:lnSpc>
                <a:spcPct val="90000"/>
              </a:lnSpc>
            </a:pPr>
            <a:r>
              <a:rPr lang="en-US"/>
              <a:t>RTB: </a:t>
            </a:r>
            <a:r>
              <a:rPr lang="en-US">
                <a:hlinkClick r:id="rId3"/>
              </a:rPr>
              <a:t>www.reasons.org</a:t>
            </a:r>
            <a:endParaRPr lang="en-US"/>
          </a:p>
          <a:p>
            <a:pPr lvl="1">
              <a:lnSpc>
                <a:spcPct val="90000"/>
              </a:lnSpc>
            </a:pPr>
            <a:r>
              <a:rPr lang="en-US"/>
              <a:t>IBRI: </a:t>
            </a:r>
            <a:r>
              <a:rPr lang="en-US">
                <a:hlinkClick r:id="rId4"/>
              </a:rPr>
              <a:t>www.ibri.org</a:t>
            </a:r>
            <a:r>
              <a:rPr lang="en-US"/>
              <a:t> </a:t>
            </a:r>
          </a:p>
        </p:txBody>
      </p:sp>
    </p:spTree>
    <p:custDataLst>
      <p:tags r:id="rId1"/>
    </p:custDataLst>
  </p:cSld>
  <p:clrMapOvr>
    <a:masterClrMapping/>
  </p:clrMapOvr>
  <p:transition advTm="724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Some of My PowerPoints</a:t>
            </a:r>
          </a:p>
        </p:txBody>
      </p:sp>
      <p:sp>
        <p:nvSpPr>
          <p:cNvPr id="33795" name="Rectangle 3"/>
          <p:cNvSpPr>
            <a:spLocks noGrp="1" noChangeArrowheads="1"/>
          </p:cNvSpPr>
          <p:nvPr>
            <p:ph type="body" idx="1"/>
          </p:nvPr>
        </p:nvSpPr>
        <p:spPr/>
        <p:txBody>
          <a:bodyPr/>
          <a:lstStyle/>
          <a:p>
            <a:r>
              <a:rPr lang="en-US"/>
              <a:t>These are narrated PowerPoint talks I have designed &amp; used in various contexts, usually aimed at the level of college students.</a:t>
            </a:r>
          </a:p>
          <a:p>
            <a:r>
              <a:rPr lang="en-US"/>
              <a:t>First, a series of talks I gave to secular audiences in Russia in 1992 has recently been assembled into a single PowerPoint entitled “Russia Seminar Talks.”</a:t>
            </a:r>
          </a:p>
        </p:txBody>
      </p:sp>
    </p:spTree>
    <p:custDataLst>
      <p:tags r:id="rId1"/>
    </p:custDataLst>
  </p:cSld>
  <p:clrMapOvr>
    <a:masterClrMapping/>
  </p:clrMapOvr>
  <p:transition advTm="297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514600"/>
            <a:ext cx="7772400" cy="1470025"/>
          </a:xfrm>
        </p:spPr>
        <p:txBody>
          <a:bodyPr/>
          <a:lstStyle/>
          <a:p>
            <a:r>
              <a:rPr lang="en-US"/>
              <a:t>Russia Seminar Talks</a:t>
            </a:r>
          </a:p>
        </p:txBody>
      </p:sp>
      <p:sp>
        <p:nvSpPr>
          <p:cNvPr id="35843" name="Rectangle 3"/>
          <p:cNvSpPr>
            <a:spLocks noGrp="1" noChangeArrowheads="1"/>
          </p:cNvSpPr>
          <p:nvPr>
            <p:ph type="subTitle" idx="1"/>
          </p:nvPr>
        </p:nvSpPr>
        <p:spPr/>
        <p:txBody>
          <a:bodyPr/>
          <a:lstStyle/>
          <a:p>
            <a:r>
              <a:rPr lang="en-US"/>
              <a:t>Given October 1992 </a:t>
            </a:r>
          </a:p>
          <a:p>
            <a:r>
              <a:rPr lang="en-US"/>
              <a:t>in Novgorod &amp; Vologda</a:t>
            </a:r>
          </a:p>
          <a:p>
            <a:r>
              <a:rPr lang="en-US" i="1"/>
              <a:t>by Robert C Newman</a:t>
            </a:r>
          </a:p>
        </p:txBody>
      </p:sp>
      <p:pic>
        <p:nvPicPr>
          <p:cNvPr id="35844" name="Picture 4" descr="MCj04129860000[1]"/>
          <p:cNvPicPr>
            <a:picLocks noChangeAspect="1" noChangeArrowheads="1"/>
          </p:cNvPicPr>
          <p:nvPr/>
        </p:nvPicPr>
        <p:blipFill>
          <a:blip r:embed="rId3"/>
          <a:srcRect/>
          <a:stretch>
            <a:fillRect/>
          </a:stretch>
        </p:blipFill>
        <p:spPr bwMode="auto">
          <a:xfrm>
            <a:off x="6934200" y="533400"/>
            <a:ext cx="1744663" cy="2133600"/>
          </a:xfrm>
          <a:prstGeom prst="rect">
            <a:avLst/>
          </a:prstGeom>
          <a:noFill/>
        </p:spPr>
      </p:pic>
    </p:spTree>
    <p:custDataLst>
      <p:tags r:id="rId1"/>
    </p:custDataLst>
  </p:cSld>
  <p:clrMapOvr>
    <a:masterClrMapping/>
  </p:clrMapOvr>
  <p:transition advTm="162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13" dur="500"/>
                                        <p:tgtEl>
                                          <p:spTgt spid="358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8" dur="500"/>
                                        <p:tgtEl>
                                          <p:spTgt spid="3584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5843">
                                            <p:txEl>
                                              <p:pRg st="2" end="2"/>
                                            </p:txEl>
                                          </p:spTgt>
                                        </p:tgtEl>
                                        <p:attrNameLst>
                                          <p:attrName>style.visibility</p:attrName>
                                        </p:attrNameLst>
                                      </p:cBhvr>
                                      <p:to>
                                        <p:strVal val="visible"/>
                                      </p:to>
                                    </p:set>
                                    <p:animEffect transition="in" filter="checkerboard(across)">
                                      <p:cBhvr>
                                        <p:cTn id="23"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uiExpand="1"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Russia Seminar Talks</a:t>
            </a:r>
          </a:p>
        </p:txBody>
      </p:sp>
      <p:sp>
        <p:nvSpPr>
          <p:cNvPr id="36867" name="Rectangle 3"/>
          <p:cNvSpPr>
            <a:spLocks noGrp="1" noChangeArrowheads="1"/>
          </p:cNvSpPr>
          <p:nvPr>
            <p:ph type="body" idx="1"/>
          </p:nvPr>
        </p:nvSpPr>
        <p:spPr/>
        <p:txBody>
          <a:bodyPr/>
          <a:lstStyle/>
          <a:p>
            <a:pPr>
              <a:lnSpc>
                <a:spcPct val="90000"/>
              </a:lnSpc>
            </a:pPr>
            <a:r>
              <a:rPr lang="en-US" sz="2800"/>
              <a:t>This particular PowerPoint begins with the question “Does God exist?</a:t>
            </a:r>
          </a:p>
          <a:p>
            <a:pPr>
              <a:lnSpc>
                <a:spcPct val="90000"/>
              </a:lnSpc>
            </a:pPr>
            <a:r>
              <a:rPr lang="en-US" sz="2800"/>
              <a:t>Then it asks “What kind of God exists?”</a:t>
            </a:r>
          </a:p>
          <a:p>
            <a:pPr>
              <a:lnSpc>
                <a:spcPct val="90000"/>
              </a:lnSpc>
            </a:pPr>
            <a:r>
              <a:rPr lang="en-US" sz="2800"/>
              <a:t>Then “Why believe the Bible?”</a:t>
            </a:r>
          </a:p>
          <a:p>
            <a:pPr>
              <a:lnSpc>
                <a:spcPct val="90000"/>
              </a:lnSpc>
            </a:pPr>
            <a:r>
              <a:rPr lang="en-US" sz="2800"/>
              <a:t>Next “What’s wrong with mankind?”</a:t>
            </a:r>
          </a:p>
          <a:p>
            <a:pPr>
              <a:lnSpc>
                <a:spcPct val="90000"/>
              </a:lnSpc>
            </a:pPr>
            <a:r>
              <a:rPr lang="en-US" sz="2800"/>
              <a:t>Then “Who is Jesus?”</a:t>
            </a:r>
          </a:p>
          <a:p>
            <a:pPr>
              <a:lnSpc>
                <a:spcPct val="90000"/>
              </a:lnSpc>
            </a:pPr>
            <a:r>
              <a:rPr lang="en-US" sz="2800"/>
              <a:t>Next “Did Jesus really rise from the dead?”</a:t>
            </a:r>
          </a:p>
          <a:p>
            <a:pPr>
              <a:lnSpc>
                <a:spcPct val="90000"/>
              </a:lnSpc>
            </a:pPr>
            <a:r>
              <a:rPr lang="en-US" sz="2800"/>
              <a:t>Then “Is there life after death?”</a:t>
            </a:r>
          </a:p>
          <a:p>
            <a:pPr>
              <a:lnSpc>
                <a:spcPct val="90000"/>
              </a:lnSpc>
            </a:pPr>
            <a:r>
              <a:rPr lang="en-US" sz="2800"/>
              <a:t>Finally, “How can I know God?”</a:t>
            </a:r>
          </a:p>
        </p:txBody>
      </p:sp>
    </p:spTree>
    <p:custDataLst>
      <p:tags r:id="rId1"/>
    </p:custDataLst>
  </p:cSld>
  <p:clrMapOvr>
    <a:masterClrMapping/>
  </p:clrMapOvr>
  <p:transition advTm="482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867">
                                            <p:txEl>
                                              <p:pRg st="7" end="7"/>
                                            </p:txEl>
                                          </p:spTgt>
                                        </p:tgtEl>
                                        <p:attrNameLst>
                                          <p:attrName>style.visibility</p:attrName>
                                        </p:attrNameLst>
                                      </p:cBhvr>
                                      <p:to>
                                        <p:strVal val="visible"/>
                                      </p:to>
                                    </p:set>
                                    <p:anim calcmode="lin" valueType="num">
                                      <p:cBhvr additive="base">
                                        <p:cTn id="49"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PowerPoints on Science</a:t>
            </a:r>
          </a:p>
        </p:txBody>
      </p:sp>
      <p:sp>
        <p:nvSpPr>
          <p:cNvPr id="37891" name="Rectangle 3"/>
          <p:cNvSpPr>
            <a:spLocks noGrp="1" noChangeArrowheads="1"/>
          </p:cNvSpPr>
          <p:nvPr>
            <p:ph type="body" idx="1"/>
          </p:nvPr>
        </p:nvSpPr>
        <p:spPr/>
        <p:txBody>
          <a:bodyPr/>
          <a:lstStyle/>
          <a:p>
            <a:pPr>
              <a:lnSpc>
                <a:spcPct val="90000"/>
              </a:lnSpc>
            </a:pPr>
            <a:r>
              <a:rPr lang="en-US"/>
              <a:t>Christianity &amp; Science</a:t>
            </a:r>
          </a:p>
          <a:p>
            <a:pPr>
              <a:lnSpc>
                <a:spcPct val="90000"/>
              </a:lnSpc>
            </a:pPr>
            <a:r>
              <a:rPr lang="en-US"/>
              <a:t>Computer Viruses, Artificial Life &amp; the Origin of Life</a:t>
            </a:r>
          </a:p>
          <a:p>
            <a:pPr>
              <a:lnSpc>
                <a:spcPct val="90000"/>
              </a:lnSpc>
            </a:pPr>
            <a:r>
              <a:rPr lang="en-US"/>
              <a:t>The Cosmos &amp; the Bible</a:t>
            </a:r>
          </a:p>
          <a:p>
            <a:pPr>
              <a:lnSpc>
                <a:spcPct val="90000"/>
              </a:lnSpc>
            </a:pPr>
            <a:r>
              <a:rPr lang="en-US"/>
              <a:t>Creation-Evolution Debate</a:t>
            </a:r>
          </a:p>
          <a:p>
            <a:pPr>
              <a:lnSpc>
                <a:spcPct val="90000"/>
              </a:lnSpc>
            </a:pPr>
            <a:r>
              <a:rPr lang="en-US"/>
              <a:t>Genesis One &amp; the Origin of the Earth</a:t>
            </a:r>
          </a:p>
          <a:p>
            <a:pPr>
              <a:lnSpc>
                <a:spcPct val="90000"/>
              </a:lnSpc>
            </a:pPr>
            <a:r>
              <a:rPr lang="en-US"/>
              <a:t>Intelligent Design</a:t>
            </a:r>
          </a:p>
          <a:p>
            <a:pPr>
              <a:lnSpc>
                <a:spcPct val="90000"/>
              </a:lnSpc>
            </a:pPr>
            <a:r>
              <a:rPr lang="en-US"/>
              <a:t>Scientific Problems for Scientism</a:t>
            </a:r>
          </a:p>
        </p:txBody>
      </p:sp>
    </p:spTree>
    <p:custDataLst>
      <p:tags r:id="rId1"/>
    </p:custDataLst>
  </p:cSld>
  <p:clrMapOvr>
    <a:masterClrMapping/>
  </p:clrMapOvr>
  <p:transition advTm="1236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additive="base">
                                        <p:cTn id="43"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a:t>PowerPoints on Fulfilled Prophecy</a:t>
            </a:r>
          </a:p>
        </p:txBody>
      </p:sp>
      <p:sp>
        <p:nvSpPr>
          <p:cNvPr id="38915" name="Rectangle 3"/>
          <p:cNvSpPr>
            <a:spLocks noGrp="1" noChangeArrowheads="1"/>
          </p:cNvSpPr>
          <p:nvPr>
            <p:ph type="body" idx="1"/>
          </p:nvPr>
        </p:nvSpPr>
        <p:spPr/>
        <p:txBody>
          <a:bodyPr/>
          <a:lstStyle/>
          <a:p>
            <a:pPr>
              <a:lnSpc>
                <a:spcPct val="90000"/>
              </a:lnSpc>
            </a:pPr>
            <a:r>
              <a:rPr lang="en-US"/>
              <a:t>Fulfilled Prophecy: Nostradamus &amp; the Bible</a:t>
            </a:r>
          </a:p>
          <a:p>
            <a:pPr>
              <a:lnSpc>
                <a:spcPct val="90000"/>
              </a:lnSpc>
            </a:pPr>
            <a:r>
              <a:rPr lang="en-US"/>
              <a:t>Israel: Evidence of God in History</a:t>
            </a:r>
          </a:p>
          <a:p>
            <a:pPr>
              <a:lnSpc>
                <a:spcPct val="90000"/>
              </a:lnSpc>
            </a:pPr>
            <a:r>
              <a:rPr lang="en-US"/>
              <a:t>Jesus: Testimony of Prophecy &amp; History</a:t>
            </a:r>
          </a:p>
          <a:p>
            <a:pPr>
              <a:lnSpc>
                <a:spcPct val="90000"/>
              </a:lnSpc>
            </a:pPr>
            <a:r>
              <a:rPr lang="en-US"/>
              <a:t>New Testament Prophecy</a:t>
            </a:r>
          </a:p>
          <a:p>
            <a:pPr>
              <a:lnSpc>
                <a:spcPct val="90000"/>
              </a:lnSpc>
            </a:pPr>
            <a:r>
              <a:rPr lang="en-US"/>
              <a:t>Prophecy: Ancient &amp; Modern</a:t>
            </a:r>
          </a:p>
          <a:p>
            <a:pPr>
              <a:lnSpc>
                <a:spcPct val="90000"/>
              </a:lnSpc>
            </a:pPr>
            <a:r>
              <a:rPr lang="en-US"/>
              <a:t>Prophecy, Probability &amp; God</a:t>
            </a:r>
          </a:p>
          <a:p>
            <a:pPr>
              <a:lnSpc>
                <a:spcPct val="90000"/>
              </a:lnSpc>
            </a:pPr>
            <a:r>
              <a:rPr lang="en-US"/>
              <a:t>They Saw Jesus … Centuries in Advance</a:t>
            </a:r>
          </a:p>
        </p:txBody>
      </p:sp>
    </p:spTree>
    <p:custDataLst>
      <p:tags r:id="rId1"/>
    </p:custDataLst>
  </p:cSld>
  <p:clrMapOvr>
    <a:masterClrMapping/>
  </p:clrMapOvr>
  <p:transition advTm="1247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The Problem</a:t>
            </a:r>
          </a:p>
        </p:txBody>
      </p:sp>
      <p:sp>
        <p:nvSpPr>
          <p:cNvPr id="5123" name="Rectangle 3"/>
          <p:cNvSpPr>
            <a:spLocks noGrp="1" noChangeArrowheads="1"/>
          </p:cNvSpPr>
          <p:nvPr>
            <p:ph type="body" idx="1"/>
          </p:nvPr>
        </p:nvSpPr>
        <p:spPr>
          <a:xfrm>
            <a:off x="838200" y="1600200"/>
            <a:ext cx="7620000" cy="4648200"/>
          </a:xfrm>
        </p:spPr>
        <p:txBody>
          <a:bodyPr/>
          <a:lstStyle/>
          <a:p>
            <a:r>
              <a:rPr lang="en-US"/>
              <a:t>While 42% in the US believe the Bible is God’s inerrant word, 30% think it is sometimes mistaken, and the rest think it is not God’s word, or have no opinion.</a:t>
            </a:r>
          </a:p>
          <a:p>
            <a:r>
              <a:rPr lang="en-US"/>
              <a:t>The situation is generally far less favorable in Europe, where atheism and theological liberalism have had much more influence.</a:t>
            </a:r>
          </a:p>
        </p:txBody>
      </p:sp>
    </p:spTree>
    <p:custDataLst>
      <p:tags r:id="rId1"/>
    </p:custDataLst>
  </p:cSld>
  <p:clrMapOvr>
    <a:masterClrMapping/>
  </p:clrMapOvr>
  <p:transition advTm="394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PowerPoints Responding to Objections</a:t>
            </a:r>
          </a:p>
        </p:txBody>
      </p:sp>
      <p:sp>
        <p:nvSpPr>
          <p:cNvPr id="39939" name="Rectangle 3"/>
          <p:cNvSpPr>
            <a:spLocks noGrp="1" noChangeArrowheads="1"/>
          </p:cNvSpPr>
          <p:nvPr>
            <p:ph type="body" idx="1"/>
          </p:nvPr>
        </p:nvSpPr>
        <p:spPr/>
        <p:txBody>
          <a:bodyPr/>
          <a:lstStyle/>
          <a:p>
            <a:pPr>
              <a:lnSpc>
                <a:spcPct val="90000"/>
              </a:lnSpc>
            </a:pPr>
            <a:r>
              <a:rPr lang="en-US"/>
              <a:t>Biblical Firmament: Vault or Vapor?</a:t>
            </a:r>
          </a:p>
          <a:p>
            <a:pPr>
              <a:lnSpc>
                <a:spcPct val="90000"/>
              </a:lnSpc>
            </a:pPr>
            <a:r>
              <a:rPr lang="en-US"/>
              <a:t>Several PPs on </a:t>
            </a:r>
            <a:r>
              <a:rPr lang="en-US" i="1"/>
              <a:t>DaVinci Code</a:t>
            </a:r>
            <a:endParaRPr lang="en-US"/>
          </a:p>
          <a:p>
            <a:pPr>
              <a:lnSpc>
                <a:spcPct val="90000"/>
              </a:lnSpc>
            </a:pPr>
            <a:r>
              <a:rPr lang="en-US"/>
              <a:t>Did Moses Write the Torah?</a:t>
            </a:r>
          </a:p>
          <a:p>
            <a:pPr>
              <a:lnSpc>
                <a:spcPct val="90000"/>
              </a:lnSpc>
            </a:pPr>
            <a:r>
              <a:rPr lang="en-US"/>
              <a:t>The God of the Bible on Trial</a:t>
            </a:r>
          </a:p>
          <a:p>
            <a:pPr>
              <a:lnSpc>
                <a:spcPct val="90000"/>
              </a:lnSpc>
            </a:pPr>
            <a:r>
              <a:rPr lang="en-US"/>
              <a:t>Jesus and the New Age</a:t>
            </a:r>
          </a:p>
          <a:p>
            <a:pPr>
              <a:lnSpc>
                <a:spcPct val="90000"/>
              </a:lnSpc>
            </a:pPr>
            <a:r>
              <a:rPr lang="en-US"/>
              <a:t>Mormonism</a:t>
            </a:r>
          </a:p>
          <a:p>
            <a:pPr>
              <a:lnSpc>
                <a:spcPct val="90000"/>
              </a:lnSpc>
            </a:pPr>
            <a:r>
              <a:rPr lang="en-US"/>
              <a:t>Responding to Jehovah’s Witnesses</a:t>
            </a:r>
          </a:p>
          <a:p>
            <a:pPr>
              <a:lnSpc>
                <a:spcPct val="90000"/>
              </a:lnSpc>
            </a:pPr>
            <a:r>
              <a:rPr lang="en-US"/>
              <a:t>The Tomb of Jesus?</a:t>
            </a:r>
          </a:p>
        </p:txBody>
      </p:sp>
    </p:spTree>
    <p:custDataLst>
      <p:tags r:id="rId1"/>
    </p:custDataLst>
  </p:cSld>
  <p:clrMapOvr>
    <a:masterClrMapping/>
  </p:clrMapOvr>
  <p:transition advTm="1012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 calcmode="lin" valueType="num">
                                      <p:cBhvr additive="base">
                                        <p:cTn id="43"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939">
                                            <p:txEl>
                                              <p:pRg st="7" end="7"/>
                                            </p:txEl>
                                          </p:spTgt>
                                        </p:tgtEl>
                                        <p:attrNameLst>
                                          <p:attrName>style.visibility</p:attrName>
                                        </p:attrNameLst>
                                      </p:cBhvr>
                                      <p:to>
                                        <p:strVal val="visible"/>
                                      </p:to>
                                    </p:set>
                                    <p:anim calcmode="lin" valueType="num">
                                      <p:cBhvr additive="base">
                                        <p:cTn id="49"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PowerPoints on History</a:t>
            </a:r>
          </a:p>
        </p:txBody>
      </p:sp>
      <p:sp>
        <p:nvSpPr>
          <p:cNvPr id="40963" name="Rectangle 3"/>
          <p:cNvSpPr>
            <a:spLocks noGrp="1" noChangeArrowheads="1"/>
          </p:cNvSpPr>
          <p:nvPr>
            <p:ph type="body" idx="1"/>
          </p:nvPr>
        </p:nvSpPr>
        <p:spPr/>
        <p:txBody>
          <a:bodyPr/>
          <a:lstStyle/>
          <a:p>
            <a:pPr>
              <a:lnSpc>
                <a:spcPct val="90000"/>
              </a:lnSpc>
            </a:pPr>
            <a:r>
              <a:rPr lang="en-US" sz="2800"/>
              <a:t>Another Jesus?</a:t>
            </a:r>
          </a:p>
          <a:p>
            <a:pPr>
              <a:lnSpc>
                <a:spcPct val="90000"/>
              </a:lnSpc>
            </a:pPr>
            <a:r>
              <a:rPr lang="en-US" sz="2800"/>
              <a:t>Authorship &amp; Date of the Synoptic Gospels</a:t>
            </a:r>
          </a:p>
          <a:p>
            <a:pPr>
              <a:lnSpc>
                <a:spcPct val="90000"/>
              </a:lnSpc>
            </a:pPr>
            <a:r>
              <a:rPr lang="en-US" sz="2800"/>
              <a:t>The Bible: Its Transmission &amp; Value</a:t>
            </a:r>
          </a:p>
          <a:p>
            <a:pPr>
              <a:lnSpc>
                <a:spcPct val="90000"/>
              </a:lnSpc>
            </a:pPr>
            <a:r>
              <a:rPr lang="en-US" sz="2800"/>
              <a:t>The Canon of the New Testament</a:t>
            </a:r>
          </a:p>
          <a:p>
            <a:pPr>
              <a:lnSpc>
                <a:spcPct val="90000"/>
              </a:lnSpc>
            </a:pPr>
            <a:r>
              <a:rPr lang="en-US" sz="2800"/>
              <a:t>Evidence for the Resurrection</a:t>
            </a:r>
          </a:p>
          <a:p>
            <a:pPr>
              <a:lnSpc>
                <a:spcPct val="90000"/>
              </a:lnSpc>
            </a:pPr>
            <a:r>
              <a:rPr lang="en-US" sz="2800"/>
              <a:t>Search for the Historical Jesus</a:t>
            </a:r>
          </a:p>
          <a:p>
            <a:pPr>
              <a:lnSpc>
                <a:spcPct val="90000"/>
              </a:lnSpc>
            </a:pPr>
            <a:r>
              <a:rPr lang="en-US" sz="2800"/>
              <a:t>The Star of Bethlehem: What Was It?</a:t>
            </a:r>
          </a:p>
          <a:p>
            <a:pPr>
              <a:lnSpc>
                <a:spcPct val="90000"/>
              </a:lnSpc>
            </a:pPr>
            <a:r>
              <a:rPr lang="en-US" sz="2800"/>
              <a:t>Synoptic Problem</a:t>
            </a:r>
          </a:p>
          <a:p>
            <a:pPr>
              <a:lnSpc>
                <a:spcPct val="90000"/>
              </a:lnSpc>
            </a:pPr>
            <a:r>
              <a:rPr lang="en-US" sz="2800"/>
              <a:t>What is History All About?</a:t>
            </a:r>
          </a:p>
          <a:p>
            <a:pPr>
              <a:lnSpc>
                <a:spcPct val="90000"/>
              </a:lnSpc>
            </a:pPr>
            <a:endParaRPr lang="en-US" sz="2800"/>
          </a:p>
        </p:txBody>
      </p:sp>
    </p:spTree>
    <p:custDataLst>
      <p:tags r:id="rId1"/>
    </p:custDataLst>
  </p:cSld>
  <p:clrMapOvr>
    <a:masterClrMapping/>
  </p:clrMapOvr>
  <p:transition advTm="775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63">
                                            <p:txEl>
                                              <p:pRg st="6" end="6"/>
                                            </p:txEl>
                                          </p:spTgt>
                                        </p:tgtEl>
                                        <p:attrNameLst>
                                          <p:attrName>style.visibility</p:attrName>
                                        </p:attrNameLst>
                                      </p:cBhvr>
                                      <p:to>
                                        <p:strVal val="visible"/>
                                      </p:to>
                                    </p:set>
                                    <p:anim calcmode="lin" valueType="num">
                                      <p:cBhvr additive="base">
                                        <p:cTn id="43"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63">
                                            <p:txEl>
                                              <p:pRg st="7" end="7"/>
                                            </p:txEl>
                                          </p:spTgt>
                                        </p:tgtEl>
                                        <p:attrNameLst>
                                          <p:attrName>style.visibility</p:attrName>
                                        </p:attrNameLst>
                                      </p:cBhvr>
                                      <p:to>
                                        <p:strVal val="visible"/>
                                      </p:to>
                                    </p:set>
                                    <p:anim calcmode="lin" valueType="num">
                                      <p:cBhvr additive="base">
                                        <p:cTn id="49" dur="500" fill="hold"/>
                                        <p:tgtEl>
                                          <p:spTgt spid="409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963">
                                            <p:txEl>
                                              <p:pRg st="8" end="8"/>
                                            </p:txEl>
                                          </p:spTgt>
                                        </p:tgtEl>
                                        <p:attrNameLst>
                                          <p:attrName>style.visibility</p:attrName>
                                        </p:attrNameLst>
                                      </p:cBhvr>
                                      <p:to>
                                        <p:strVal val="visible"/>
                                      </p:to>
                                    </p:set>
                                    <p:anim calcmode="lin" valueType="num">
                                      <p:cBhvr additive="base">
                                        <p:cTn id="55" dur="500" fill="hold"/>
                                        <p:tgtEl>
                                          <p:spTgt spid="409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9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Viewing These PowerPoints</a:t>
            </a:r>
          </a:p>
        </p:txBody>
      </p:sp>
      <p:sp>
        <p:nvSpPr>
          <p:cNvPr id="55299" name="Rectangle 3"/>
          <p:cNvSpPr>
            <a:spLocks noGrp="1" noChangeArrowheads="1"/>
          </p:cNvSpPr>
          <p:nvPr>
            <p:ph type="body" idx="1"/>
          </p:nvPr>
        </p:nvSpPr>
        <p:spPr>
          <a:xfrm>
            <a:off x="990600" y="1676400"/>
            <a:ext cx="7086600" cy="4525963"/>
          </a:xfrm>
        </p:spPr>
        <p:txBody>
          <a:bodyPr/>
          <a:lstStyle/>
          <a:p>
            <a:r>
              <a:rPr lang="en-US"/>
              <a:t>All of these talks may be viewed, with audio narration, on the website </a:t>
            </a:r>
            <a:r>
              <a:rPr lang="en-US">
                <a:hlinkClick r:id="rId3"/>
              </a:rPr>
              <a:t>www.ibri.org</a:t>
            </a:r>
            <a:r>
              <a:rPr lang="en-US"/>
              <a:t> under “The Robert C. Newman Library” under “Power-Point Lectures.”</a:t>
            </a:r>
          </a:p>
          <a:p>
            <a:r>
              <a:rPr lang="en-US"/>
              <a:t>You are welcome to download and use any of these for outreach and education.</a:t>
            </a:r>
          </a:p>
        </p:txBody>
      </p:sp>
    </p:spTree>
    <p:custDataLst>
      <p:tags r:id="rId1"/>
    </p:custDataLst>
  </p:cSld>
  <p:clrMapOvr>
    <a:masterClrMapping/>
  </p:clrMapOvr>
  <p:transition advTm="359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12"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90" name="Picture 6" descr="Skeptical_businessman"/>
          <p:cNvPicPr>
            <a:picLocks noChangeAspect="1" noChangeArrowheads="1"/>
          </p:cNvPicPr>
          <p:nvPr/>
        </p:nvPicPr>
        <p:blipFill>
          <a:blip r:embed="rId3">
            <a:lum bright="70000" contrast="-70000"/>
          </a:blip>
          <a:srcRect/>
          <a:stretch>
            <a:fillRect/>
          </a:stretch>
        </p:blipFill>
        <p:spPr bwMode="auto">
          <a:xfrm>
            <a:off x="2981325" y="733425"/>
            <a:ext cx="3181350" cy="5391150"/>
          </a:xfrm>
          <a:prstGeom prst="rect">
            <a:avLst/>
          </a:prstGeom>
          <a:noFill/>
        </p:spPr>
      </p:pic>
      <p:sp>
        <p:nvSpPr>
          <p:cNvPr id="41988" name="Rectangle 4"/>
          <p:cNvSpPr>
            <a:spLocks noGrp="1" noChangeArrowheads="1"/>
          </p:cNvSpPr>
          <p:nvPr>
            <p:ph type="ctrTitle"/>
          </p:nvPr>
        </p:nvSpPr>
        <p:spPr/>
        <p:txBody>
          <a:bodyPr/>
          <a:lstStyle/>
          <a:p>
            <a:r>
              <a:rPr lang="en-US"/>
              <a:t>Presenting Sin to Those Who Don’t Believe in It</a:t>
            </a:r>
          </a:p>
        </p:txBody>
      </p:sp>
      <p:sp>
        <p:nvSpPr>
          <p:cNvPr id="41989"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67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Presenting Sin</a:t>
            </a:r>
          </a:p>
        </p:txBody>
      </p:sp>
      <p:sp>
        <p:nvSpPr>
          <p:cNvPr id="44035" name="Rectangle 3"/>
          <p:cNvSpPr>
            <a:spLocks noGrp="1" noChangeArrowheads="1"/>
          </p:cNvSpPr>
          <p:nvPr>
            <p:ph type="body" idx="1"/>
          </p:nvPr>
        </p:nvSpPr>
        <p:spPr/>
        <p:txBody>
          <a:bodyPr/>
          <a:lstStyle/>
          <a:p>
            <a:r>
              <a:rPr lang="en-US" sz="2800"/>
              <a:t>Used effectively in past centuries</a:t>
            </a:r>
          </a:p>
          <a:p>
            <a:r>
              <a:rPr lang="en-US" sz="2800"/>
              <a:t>Not getting much attention today</a:t>
            </a:r>
          </a:p>
          <a:p>
            <a:pPr lvl="1"/>
            <a:r>
              <a:rPr lang="en-US" sz="2400"/>
              <a:t>Partly because Christians want to be more positive</a:t>
            </a:r>
          </a:p>
          <a:p>
            <a:pPr lvl="1"/>
            <a:r>
              <a:rPr lang="en-US" sz="2400"/>
              <a:t>Partly the “I’m OK, you’re OK” emphasis</a:t>
            </a:r>
          </a:p>
          <a:p>
            <a:r>
              <a:rPr lang="en-US" sz="2800"/>
              <a:t>GK Chesterton once said that original sin is the only doctrine of Christianity which can really be proved.</a:t>
            </a:r>
          </a:p>
          <a:p>
            <a:r>
              <a:rPr lang="en-US" sz="2800"/>
              <a:t>Without endorsing Chesterton’s “only,” we can make use of the evidence he had in mind.</a:t>
            </a:r>
          </a:p>
        </p:txBody>
      </p:sp>
    </p:spTree>
    <p:custDataLst>
      <p:tags r:id="rId1"/>
    </p:custDataLst>
  </p:cSld>
  <p:clrMapOvr>
    <a:masterClrMapping/>
  </p:clrMapOvr>
  <p:transition advTm="746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 calcmode="lin" valueType="num">
                                      <p:cBhvr additive="base">
                                        <p:cTn id="37"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a:t>Evidence of Sin from Psychology</a:t>
            </a:r>
          </a:p>
        </p:txBody>
      </p:sp>
      <p:sp>
        <p:nvSpPr>
          <p:cNvPr id="45059" name="Rectangle 3"/>
          <p:cNvSpPr>
            <a:spLocks noGrp="1" noChangeArrowheads="1"/>
          </p:cNvSpPr>
          <p:nvPr>
            <p:ph type="body" idx="1"/>
          </p:nvPr>
        </p:nvSpPr>
        <p:spPr/>
        <p:txBody>
          <a:bodyPr/>
          <a:lstStyle/>
          <a:p>
            <a:r>
              <a:rPr lang="en-US"/>
              <a:t>In spite of the popularity of the “self-esteem” movement and its claim that the main human problem is too low an opinion of ourselves…</a:t>
            </a:r>
          </a:p>
          <a:p>
            <a:r>
              <a:rPr lang="en-US"/>
              <a:t>David G. Myers of Hope College notes that research psychologists have amassed a “powerful river of evidence” that exactly the opposite is true.</a:t>
            </a:r>
          </a:p>
        </p:txBody>
      </p:sp>
    </p:spTree>
    <p:custDataLst>
      <p:tags r:id="rId1"/>
    </p:custDataLst>
  </p:cSld>
  <p:clrMapOvr>
    <a:masterClrMapping/>
  </p:clrMapOvr>
  <p:transition advTm="290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2"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Myers’ Evidence</a:t>
            </a:r>
          </a:p>
        </p:txBody>
      </p:sp>
      <p:sp>
        <p:nvSpPr>
          <p:cNvPr id="46083" name="Rectangle 3"/>
          <p:cNvSpPr>
            <a:spLocks noGrp="1" noChangeArrowheads="1"/>
          </p:cNvSpPr>
          <p:nvPr>
            <p:ph type="body" idx="1"/>
          </p:nvPr>
        </p:nvSpPr>
        <p:spPr/>
        <p:txBody>
          <a:bodyPr/>
          <a:lstStyle/>
          <a:p>
            <a:r>
              <a:rPr lang="en-US"/>
              <a:t>1. We tend to accept much more responsibility for our successes than for our failures, which are typically seen as bad luck or someone else’s fault.</a:t>
            </a:r>
          </a:p>
          <a:p>
            <a:r>
              <a:rPr lang="en-US"/>
              <a:t>2. Most of us view ourselves as above average in any particular good trait, and a large percentage of us put ourselves in the very highest percentiles.</a:t>
            </a:r>
          </a:p>
        </p:txBody>
      </p:sp>
    </p:spTree>
    <p:custDataLst>
      <p:tags r:id="rId1"/>
    </p:custDataLst>
  </p:cSld>
  <p:clrMapOvr>
    <a:masterClrMapping/>
  </p:clrMapOvr>
  <p:transition advTm="742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2"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Myers’ Evidence</a:t>
            </a:r>
          </a:p>
        </p:txBody>
      </p:sp>
      <p:sp>
        <p:nvSpPr>
          <p:cNvPr id="47107" name="Rectangle 3"/>
          <p:cNvSpPr>
            <a:spLocks noGrp="1" noChangeArrowheads="1"/>
          </p:cNvSpPr>
          <p:nvPr>
            <p:ph type="body" idx="1"/>
          </p:nvPr>
        </p:nvSpPr>
        <p:spPr>
          <a:xfrm>
            <a:off x="457200" y="1600200"/>
            <a:ext cx="8229600" cy="4876800"/>
          </a:xfrm>
        </p:spPr>
        <p:txBody>
          <a:bodyPr/>
          <a:lstStyle/>
          <a:p>
            <a:pPr>
              <a:lnSpc>
                <a:spcPct val="90000"/>
              </a:lnSpc>
            </a:pPr>
            <a:r>
              <a:rPr lang="en-US"/>
              <a:t>3. When we cannot deny that we did a particularly nasty thing, we are usually quite good at justifying it.</a:t>
            </a:r>
          </a:p>
          <a:p>
            <a:pPr>
              <a:lnSpc>
                <a:spcPct val="90000"/>
              </a:lnSpc>
            </a:pPr>
            <a:r>
              <a:rPr lang="en-US"/>
              <a:t>4. We commonly overestimate the accuracy of our judgments and the truth of our beliefs.</a:t>
            </a:r>
          </a:p>
          <a:p>
            <a:pPr>
              <a:lnSpc>
                <a:spcPct val="90000"/>
              </a:lnSpc>
            </a:pPr>
            <a:r>
              <a:rPr lang="en-US"/>
              <a:t>5. Most of us are unrealistically optimistic in remembering and reporting information about ourselves, and in predicting how well we will do in life.</a:t>
            </a:r>
          </a:p>
        </p:txBody>
      </p:sp>
    </p:spTree>
    <p:custDataLst>
      <p:tags r:id="rId1"/>
    </p:custDataLst>
  </p:cSld>
  <p:clrMapOvr>
    <a:masterClrMapping/>
  </p:clrMapOvr>
  <p:transition advTm="584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checkerboard(across)">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checkerboard(across)">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checkerboard(across)">
                                      <p:cBhvr>
                                        <p:cTn id="17"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Myers’ Evidence</a:t>
            </a:r>
          </a:p>
        </p:txBody>
      </p:sp>
      <p:sp>
        <p:nvSpPr>
          <p:cNvPr id="48131" name="Rectangle 3"/>
          <p:cNvSpPr>
            <a:spLocks noGrp="1" noChangeArrowheads="1"/>
          </p:cNvSpPr>
          <p:nvPr>
            <p:ph type="body" idx="1"/>
          </p:nvPr>
        </p:nvSpPr>
        <p:spPr/>
        <p:txBody>
          <a:bodyPr/>
          <a:lstStyle/>
          <a:p>
            <a:r>
              <a:rPr lang="en-US"/>
              <a:t>6. We consistently overestimate how virtuously we would act in hypothetical situations compared with how we actually act in real ones.</a:t>
            </a:r>
          </a:p>
          <a:p>
            <a:r>
              <a:rPr lang="en-US"/>
              <a:t>7. Depressed people are typically more accurate in their self-appraisal and more likely to see themselves as others see them.</a:t>
            </a:r>
          </a:p>
        </p:txBody>
      </p:sp>
    </p:spTree>
    <p:custDataLst>
      <p:tags r:id="rId1"/>
    </p:custDataLst>
  </p:cSld>
  <p:clrMapOvr>
    <a:masterClrMapping/>
  </p:clrMapOvr>
  <p:transition advTm="298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checkerboard(across)">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checkerboard(across)">
                                      <p:cBhvr>
                                        <p:cTn id="12"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Myers’ Evidence</a:t>
            </a:r>
          </a:p>
        </p:txBody>
      </p:sp>
      <p:sp>
        <p:nvSpPr>
          <p:cNvPr id="54275" name="Rectangle 3"/>
          <p:cNvSpPr>
            <a:spLocks noGrp="1" noChangeArrowheads="1"/>
          </p:cNvSpPr>
          <p:nvPr>
            <p:ph type="body" idx="1"/>
          </p:nvPr>
        </p:nvSpPr>
        <p:spPr>
          <a:xfrm>
            <a:off x="1219200" y="1676400"/>
            <a:ext cx="6934200" cy="4525963"/>
          </a:xfrm>
        </p:spPr>
        <p:txBody>
          <a:bodyPr/>
          <a:lstStyle/>
          <a:p>
            <a:pPr>
              <a:lnSpc>
                <a:spcPct val="90000"/>
              </a:lnSpc>
            </a:pPr>
            <a:r>
              <a:rPr lang="en-US"/>
              <a:t>Myers’ paper may be located on the Internet by Googling on his name “David G. Myers” or the paper’s title “The Inflated Self.”</a:t>
            </a:r>
          </a:p>
          <a:p>
            <a:pPr>
              <a:lnSpc>
                <a:spcPct val="90000"/>
              </a:lnSpc>
            </a:pPr>
            <a:r>
              <a:rPr lang="en-US"/>
              <a:t>He has also written a book with this title.</a:t>
            </a:r>
          </a:p>
          <a:p>
            <a:pPr>
              <a:lnSpc>
                <a:spcPct val="90000"/>
              </a:lnSpc>
            </a:pPr>
            <a:r>
              <a:rPr lang="en-US"/>
              <a:t>There you will find references to all these points in the literature of research psychology.</a:t>
            </a:r>
          </a:p>
        </p:txBody>
      </p:sp>
    </p:spTree>
    <p:custDataLst>
      <p:tags r:id="rId1"/>
    </p:custDataLst>
  </p:cSld>
  <p:clrMapOvr>
    <a:masterClrMapping/>
  </p:clrMapOvr>
  <p:transition advTm="320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7"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Religion in the Netherlands</a:t>
            </a:r>
          </a:p>
        </p:txBody>
      </p:sp>
      <p:sp>
        <p:nvSpPr>
          <p:cNvPr id="6147" name="Rectangle 3"/>
          <p:cNvSpPr>
            <a:spLocks noGrp="1" noChangeArrowheads="1"/>
          </p:cNvSpPr>
          <p:nvPr>
            <p:ph type="body" sz="half" idx="1"/>
          </p:nvPr>
        </p:nvSpPr>
        <p:spPr/>
        <p:txBody>
          <a:bodyPr/>
          <a:lstStyle/>
          <a:p>
            <a:pPr>
              <a:lnSpc>
                <a:spcPct val="90000"/>
              </a:lnSpc>
              <a:buFontTx/>
              <a:buNone/>
            </a:pPr>
            <a:r>
              <a:rPr lang="en-US" sz="2800"/>
              <a:t>	I could not locate views on the Bible for the Netherlands, but the religious situation looks like this:</a:t>
            </a:r>
          </a:p>
          <a:p>
            <a:pPr>
              <a:lnSpc>
                <a:spcPct val="90000"/>
              </a:lnSpc>
            </a:pPr>
            <a:r>
              <a:rPr lang="en-US" sz="2800"/>
              <a:t>Catholic 30%</a:t>
            </a:r>
          </a:p>
          <a:p>
            <a:pPr>
              <a:lnSpc>
                <a:spcPct val="90000"/>
              </a:lnSpc>
            </a:pPr>
            <a:r>
              <a:rPr lang="en-US" sz="2800"/>
              <a:t>Reformed 21%</a:t>
            </a:r>
          </a:p>
          <a:p>
            <a:pPr>
              <a:lnSpc>
                <a:spcPct val="90000"/>
              </a:lnSpc>
            </a:pPr>
            <a:r>
              <a:rPr lang="en-US" sz="2800"/>
              <a:t>Muslim 4%</a:t>
            </a:r>
          </a:p>
          <a:p>
            <a:pPr>
              <a:lnSpc>
                <a:spcPct val="90000"/>
              </a:lnSpc>
            </a:pPr>
            <a:r>
              <a:rPr lang="en-US" sz="2800"/>
              <a:t>Non-Religious 40%</a:t>
            </a:r>
          </a:p>
          <a:p>
            <a:pPr>
              <a:lnSpc>
                <a:spcPct val="90000"/>
              </a:lnSpc>
            </a:pPr>
            <a:r>
              <a:rPr lang="en-US" sz="2800"/>
              <a:t>Other 5%</a:t>
            </a:r>
          </a:p>
        </p:txBody>
      </p:sp>
      <p:graphicFrame>
        <p:nvGraphicFramePr>
          <p:cNvPr id="6148" name="Object 4"/>
          <p:cNvGraphicFramePr>
            <a:graphicFrameLocks noChangeAspect="1"/>
          </p:cNvGraphicFramePr>
          <p:nvPr>
            <p:ph sz="half" idx="2"/>
          </p:nvPr>
        </p:nvGraphicFramePr>
        <p:xfrm>
          <a:off x="4648200" y="1600200"/>
          <a:ext cx="4038600" cy="4525963"/>
        </p:xfrm>
        <a:graphic>
          <a:graphicData uri="http://schemas.openxmlformats.org/presentationml/2006/ole">
            <p:oleObj spid="_x0000_s6148" name="Chart" r:id="rId4" imgW="4038511" imgH="4526380" progId="MSGraph.Chart.8">
              <p:embed followColorScheme="full"/>
            </p:oleObj>
          </a:graphicData>
        </a:graphic>
      </p:graphicFrame>
      <p:sp>
        <p:nvSpPr>
          <p:cNvPr id="6149" name="Text Box 5"/>
          <p:cNvSpPr txBox="1">
            <a:spLocks noChangeArrowheads="1"/>
          </p:cNvSpPr>
          <p:nvPr/>
        </p:nvSpPr>
        <p:spPr bwMode="auto">
          <a:xfrm>
            <a:off x="4648200" y="5334000"/>
            <a:ext cx="4191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www.EveryCulture.com/Netherlands</a:t>
            </a:r>
          </a:p>
        </p:txBody>
      </p:sp>
    </p:spTree>
    <p:custDataLst>
      <p:tags r:id="rId2"/>
    </p:custDataLst>
  </p:cSld>
  <p:clrMapOvr>
    <a:masterClrMapping/>
  </p:clrMapOvr>
  <p:transition advTm="589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checkerboard(across)">
                                      <p:cBhvr>
                                        <p:cTn id="13" dur="500"/>
                                        <p:tgtEl>
                                          <p:spTgt spid="614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checkerboard(across)">
                                      <p:cBhvr>
                                        <p:cTn id="16" dur="500"/>
                                        <p:tgtEl>
                                          <p:spTgt spid="614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 calcmode="lin" valueType="num">
                                      <p:cBhvr additive="base">
                                        <p:cTn id="2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47">
                                            <p:txEl>
                                              <p:pRg st="3" end="3"/>
                                            </p:txEl>
                                          </p:spTgt>
                                        </p:tgtEl>
                                        <p:attrNameLst>
                                          <p:attrName>style.visibility</p:attrName>
                                        </p:attrNameLst>
                                      </p:cBhvr>
                                      <p:to>
                                        <p:strVal val="visible"/>
                                      </p:to>
                                    </p:set>
                                    <p:anim calcmode="lin" valueType="num">
                                      <p:cBhvr additive="base">
                                        <p:cTn id="3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 calcmode="lin" valueType="num">
                                      <p:cBhvr additive="base">
                                        <p:cTn id="3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 calcmode="lin" valueType="num">
                                      <p:cBhvr additive="base">
                                        <p:cTn id="4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OleChart spid="6148" grpId="0"/>
      <p:bldP spid="6149"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Peter’s Advice</a:t>
            </a:r>
          </a:p>
        </p:txBody>
      </p:sp>
      <p:sp>
        <p:nvSpPr>
          <p:cNvPr id="51203" name="Text Box 3"/>
          <p:cNvSpPr txBox="1">
            <a:spLocks noChangeArrowheads="1"/>
          </p:cNvSpPr>
          <p:nvPr/>
        </p:nvSpPr>
        <p:spPr bwMode="auto">
          <a:xfrm>
            <a:off x="914400" y="1828800"/>
            <a:ext cx="7315200" cy="3935413"/>
          </a:xfrm>
          <a:prstGeom prst="rect">
            <a:avLst/>
          </a:prstGeom>
          <a:noFill/>
          <a:ln w="9525">
            <a:noFill/>
            <a:miter lim="800000"/>
            <a:headEnd/>
            <a:tailEnd/>
          </a:ln>
          <a:effectLst/>
        </p:spPr>
        <p:txBody>
          <a:bodyPr>
            <a:prstTxWarp prst="textNoShape">
              <a:avLst/>
            </a:prstTxWarp>
            <a:spAutoFit/>
          </a:bodyPr>
          <a:lstStyle/>
          <a:p>
            <a:r>
              <a:rPr lang="en-US" sz="2800"/>
              <a:t>1 Pet 3:15 (NIV) But in your hearts set apart Christ as Lord. Always be prepared to give an answer to everyone who asks you to give the reason for the hope that you have. But do this with gentleness and respect, </a:t>
            </a:r>
          </a:p>
          <a:p>
            <a:r>
              <a:rPr lang="en-US" sz="2800"/>
              <a:t>16 keeping a clear conscience, so that those who speak maliciously against your good behavior in Christ may be ashamed of their slander. </a:t>
            </a:r>
          </a:p>
        </p:txBody>
      </p:sp>
    </p:spTree>
    <p:custDataLst>
      <p:tags r:id="rId1"/>
    </p:custDataLst>
  </p:cSld>
  <p:clrMapOvr>
    <a:masterClrMapping/>
  </p:clrMapOvr>
  <p:transition advTm="49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heckerboard(across)">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30" name="Picture 6" descr="conversation12"/>
          <p:cNvPicPr>
            <a:picLocks noChangeAspect="1" noChangeArrowheads="1"/>
          </p:cNvPicPr>
          <p:nvPr/>
        </p:nvPicPr>
        <p:blipFill>
          <a:blip r:embed="rId3">
            <a:lum bright="70000" contrast="-70000"/>
          </a:blip>
          <a:srcRect/>
          <a:stretch>
            <a:fillRect/>
          </a:stretch>
        </p:blipFill>
        <p:spPr bwMode="auto">
          <a:xfrm>
            <a:off x="914400" y="676275"/>
            <a:ext cx="7239000" cy="5448300"/>
          </a:xfrm>
          <a:prstGeom prst="rect">
            <a:avLst/>
          </a:prstGeom>
          <a:noFill/>
        </p:spPr>
      </p:pic>
      <p:sp>
        <p:nvSpPr>
          <p:cNvPr id="52228" name="Rectangle 4"/>
          <p:cNvSpPr>
            <a:spLocks noGrp="1" noChangeArrowheads="1"/>
          </p:cNvSpPr>
          <p:nvPr>
            <p:ph type="ctrTitle"/>
          </p:nvPr>
        </p:nvSpPr>
        <p:spPr/>
        <p:txBody>
          <a:bodyPr/>
          <a:lstStyle/>
          <a:p>
            <a:r>
              <a:rPr lang="en-US"/>
              <a:t>The End</a:t>
            </a:r>
          </a:p>
        </p:txBody>
      </p:sp>
      <p:sp>
        <p:nvSpPr>
          <p:cNvPr id="52229" name="Rectangle 5"/>
          <p:cNvSpPr>
            <a:spLocks noGrp="1" noChangeArrowheads="1"/>
          </p:cNvSpPr>
          <p:nvPr>
            <p:ph type="subTitle" idx="1"/>
          </p:nvPr>
        </p:nvSpPr>
        <p:spPr/>
        <p:txBody>
          <a:bodyPr/>
          <a:lstStyle/>
          <a:p>
            <a:r>
              <a:rPr lang="en-US"/>
              <a:t>May the Lord strengthen us in outreach to unbelievers</a:t>
            </a:r>
          </a:p>
        </p:txBody>
      </p:sp>
    </p:spTree>
    <p:custDataLst>
      <p:tags r:id="rId1"/>
    </p:custDataLst>
  </p:cSld>
  <p:clrMapOvr>
    <a:masterClrMapping/>
  </p:clrMapOvr>
  <p:transition advTm="190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500" fill="hold"/>
                                        <p:tgtEl>
                                          <p:spTgt spid="52228"/>
                                        </p:tgtEl>
                                        <p:attrNameLst>
                                          <p:attrName>ppt_w</p:attrName>
                                        </p:attrNameLst>
                                      </p:cBhvr>
                                      <p:tavLst>
                                        <p:tav tm="0">
                                          <p:val>
                                            <p:fltVal val="0"/>
                                          </p:val>
                                        </p:tav>
                                        <p:tav tm="100000">
                                          <p:val>
                                            <p:strVal val="#ppt_w"/>
                                          </p:val>
                                        </p:tav>
                                      </p:tavLst>
                                    </p:anim>
                                    <p:anim calcmode="lin" valueType="num">
                                      <p:cBhvr>
                                        <p:cTn id="8" dur="500" fill="hold"/>
                                        <p:tgtEl>
                                          <p:spTgt spid="522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2229">
                                            <p:txEl>
                                              <p:pRg st="0" end="0"/>
                                            </p:txEl>
                                          </p:spTgt>
                                        </p:tgtEl>
                                        <p:attrNameLst>
                                          <p:attrName>style.visibility</p:attrName>
                                        </p:attrNameLst>
                                      </p:cBhvr>
                                      <p:to>
                                        <p:strVal val="visible"/>
                                      </p:to>
                                    </p:set>
                                    <p:animEffect transition="in" filter="checkerboard(across)">
                                      <p:cBhvr>
                                        <p:cTn id="13" dur="500"/>
                                        <p:tgtEl>
                                          <p:spTgt spid="52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Lack of Bible Knowledge</a:t>
            </a:r>
          </a:p>
        </p:txBody>
      </p:sp>
      <p:sp>
        <p:nvSpPr>
          <p:cNvPr id="8195" name="Rectangle 3"/>
          <p:cNvSpPr>
            <a:spLocks noGrp="1" noChangeArrowheads="1"/>
          </p:cNvSpPr>
          <p:nvPr>
            <p:ph type="body" idx="1"/>
          </p:nvPr>
        </p:nvSpPr>
        <p:spPr/>
        <p:txBody>
          <a:bodyPr/>
          <a:lstStyle/>
          <a:p>
            <a:pPr>
              <a:buFontTx/>
              <a:buNone/>
            </a:pPr>
            <a:r>
              <a:rPr lang="en-US"/>
              <a:t>Even among those who have a high view of the Bible, many don’t know what it says.</a:t>
            </a:r>
          </a:p>
          <a:p>
            <a:pPr>
              <a:buFontTx/>
              <a:buNone/>
            </a:pPr>
            <a:r>
              <a:rPr lang="en-US"/>
              <a:t>For instance, a 1982 poll in the US showed:</a:t>
            </a:r>
          </a:p>
          <a:p>
            <a:r>
              <a:rPr lang="en-US"/>
              <a:t>70% knew where Jesus was born (seen in every Christmas pageant).</a:t>
            </a:r>
          </a:p>
          <a:p>
            <a:r>
              <a:rPr lang="en-US"/>
              <a:t>Only 46% could name all four Gospels.</a:t>
            </a:r>
          </a:p>
          <a:p>
            <a:r>
              <a:rPr lang="en-US"/>
              <a:t>Only 42% knew who gave the Sermon on the Mount.</a:t>
            </a:r>
          </a:p>
          <a:p>
            <a:pPr>
              <a:buFontTx/>
              <a:buNone/>
            </a:pPr>
            <a:endParaRPr lang="en-US"/>
          </a:p>
        </p:txBody>
      </p:sp>
    </p:spTree>
    <p:custDataLst>
      <p:tags r:id="rId1"/>
    </p:custDataLst>
  </p:cSld>
  <p:clrMapOvr>
    <a:masterClrMapping/>
  </p:clrMapOvr>
  <p:transition advTm="351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Among Bible-Believers</a:t>
            </a:r>
          </a:p>
        </p:txBody>
      </p:sp>
      <p:sp>
        <p:nvSpPr>
          <p:cNvPr id="17411" name="Rectangle 3"/>
          <p:cNvSpPr>
            <a:spLocks noGrp="1" noChangeArrowheads="1"/>
          </p:cNvSpPr>
          <p:nvPr>
            <p:ph type="body" idx="1"/>
          </p:nvPr>
        </p:nvSpPr>
        <p:spPr/>
        <p:txBody>
          <a:bodyPr/>
          <a:lstStyle/>
          <a:p>
            <a:r>
              <a:rPr lang="en-US"/>
              <a:t>Some, when they hear God’s offer of free pardon, will accept it immediately.</a:t>
            </a:r>
          </a:p>
          <a:p>
            <a:r>
              <a:rPr lang="en-US"/>
              <a:t>Others may later turn to Christ when they learn for themselves what the Bible says, often thru longer-term Bible studies.</a:t>
            </a:r>
          </a:p>
          <a:p>
            <a:r>
              <a:rPr lang="en-US"/>
              <a:t>Unfortunately, others will later reject it when they learn what the Bible really says. They don’t like it!</a:t>
            </a:r>
          </a:p>
        </p:txBody>
      </p:sp>
    </p:spTree>
    <p:custDataLst>
      <p:tags r:id="rId1"/>
    </p:custDataLst>
  </p:cSld>
  <p:clrMapOvr>
    <a:masterClrMapping/>
  </p:clrMapOvr>
  <p:transition advTm="444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Responses of Bible Non-Believers</a:t>
            </a:r>
          </a:p>
        </p:txBody>
      </p:sp>
      <p:sp>
        <p:nvSpPr>
          <p:cNvPr id="9219" name="Rectangle 3"/>
          <p:cNvSpPr>
            <a:spLocks noGrp="1" noChangeArrowheads="1"/>
          </p:cNvSpPr>
          <p:nvPr>
            <p:ph type="body" idx="1"/>
          </p:nvPr>
        </p:nvSpPr>
        <p:spPr/>
        <p:txBody>
          <a:bodyPr/>
          <a:lstStyle/>
          <a:p>
            <a:r>
              <a:rPr lang="en-US"/>
              <a:t>But what about those who don’t accept the Bible?</a:t>
            </a:r>
          </a:p>
          <a:p>
            <a:r>
              <a:rPr lang="en-US"/>
              <a:t>Do we just tell them what it says, and have them take it or leave it?</a:t>
            </a:r>
          </a:p>
          <a:p>
            <a:r>
              <a:rPr lang="en-US"/>
              <a:t>No.</a:t>
            </a:r>
          </a:p>
          <a:p>
            <a:r>
              <a:rPr lang="en-US"/>
              <a:t>The apostle Paul has set us an example of how to present the Gospel to quite diverse audiences.</a:t>
            </a:r>
          </a:p>
        </p:txBody>
      </p:sp>
    </p:spTree>
    <p:custDataLst>
      <p:tags r:id="rId1"/>
    </p:custDataLst>
  </p:cSld>
  <p:clrMapOvr>
    <a:masterClrMapping/>
  </p:clrMapOvr>
  <p:transition advTm="2462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6" name="Picture 6" descr="PaulMarsHill2"/>
          <p:cNvPicPr>
            <a:picLocks noChangeAspect="1" noChangeArrowheads="1"/>
          </p:cNvPicPr>
          <p:nvPr/>
        </p:nvPicPr>
        <p:blipFill>
          <a:blip r:embed="rId3">
            <a:lum bright="70000" contrast="-70000"/>
          </a:blip>
          <a:srcRect/>
          <a:stretch>
            <a:fillRect/>
          </a:stretch>
        </p:blipFill>
        <p:spPr bwMode="auto">
          <a:xfrm>
            <a:off x="1143000" y="674688"/>
            <a:ext cx="6781800" cy="5446712"/>
          </a:xfrm>
          <a:prstGeom prst="rect">
            <a:avLst/>
          </a:prstGeom>
          <a:noFill/>
        </p:spPr>
      </p:pic>
      <p:sp>
        <p:nvSpPr>
          <p:cNvPr id="10244" name="Rectangle 4"/>
          <p:cNvSpPr>
            <a:spLocks noGrp="1" noChangeArrowheads="1"/>
          </p:cNvSpPr>
          <p:nvPr>
            <p:ph type="ctrTitle"/>
          </p:nvPr>
        </p:nvSpPr>
        <p:spPr/>
        <p:txBody>
          <a:bodyPr/>
          <a:lstStyle/>
          <a:p>
            <a:r>
              <a:rPr lang="en-US"/>
              <a:t>Paul’s Example</a:t>
            </a:r>
          </a:p>
        </p:txBody>
      </p:sp>
      <p:sp>
        <p:nvSpPr>
          <p:cNvPr id="10245"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49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To Those Knowing Scripture</a:t>
            </a:r>
          </a:p>
        </p:txBody>
      </p:sp>
      <p:sp>
        <p:nvSpPr>
          <p:cNvPr id="12291" name="Rectangle 3"/>
          <p:cNvSpPr>
            <a:spLocks noGrp="1" noChangeArrowheads="1"/>
          </p:cNvSpPr>
          <p:nvPr>
            <p:ph type="body" idx="1"/>
          </p:nvPr>
        </p:nvSpPr>
        <p:spPr>
          <a:xfrm>
            <a:off x="685800" y="1600200"/>
            <a:ext cx="7620000" cy="4525963"/>
          </a:xfrm>
        </p:spPr>
        <p:txBody>
          <a:bodyPr/>
          <a:lstStyle/>
          <a:p>
            <a:pPr>
              <a:lnSpc>
                <a:spcPct val="90000"/>
              </a:lnSpc>
            </a:pPr>
            <a:r>
              <a:rPr lang="en-US"/>
              <a:t>Paul made use of their Bible knowledge in presenting the claims of Christ.</a:t>
            </a:r>
          </a:p>
          <a:p>
            <a:pPr>
              <a:lnSpc>
                <a:spcPct val="90000"/>
              </a:lnSpc>
            </a:pPr>
            <a:r>
              <a:rPr lang="en-US"/>
              <a:t>In the synagogue at Pisidian Antioch (Acts 13), Paul spoke to Jews, proselytes, Godfearers, and interested Gentiles:</a:t>
            </a:r>
          </a:p>
          <a:p>
            <a:pPr lvl="1">
              <a:lnSpc>
                <a:spcPct val="90000"/>
              </a:lnSpc>
            </a:pPr>
            <a:r>
              <a:rPr lang="en-US"/>
              <a:t>He sketched the history of Israel.</a:t>
            </a:r>
          </a:p>
          <a:p>
            <a:pPr lvl="1">
              <a:lnSpc>
                <a:spcPct val="90000"/>
              </a:lnSpc>
            </a:pPr>
            <a:r>
              <a:rPr lang="en-US"/>
              <a:t>He used Messianic prophecy.</a:t>
            </a:r>
          </a:p>
        </p:txBody>
      </p:sp>
    </p:spTree>
    <p:custDataLst>
      <p:tags r:id="rId1"/>
    </p:custDataLst>
  </p:cSld>
  <p:clrMapOvr>
    <a:masterClrMapping/>
  </p:clrMapOvr>
  <p:transition advTm="374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4|3.2"/>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8|3.8|4.6|5.8|8.6|6.5|2.5|5.7|5.5"/>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2|4.3|2.2|3.2|17.8|6.4|5.2|2.4|2.5"/>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3"/>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2|4.2|17.5|12.7|4.2|41.2"/>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1.1|6.5|2.5|1.1|1.2|17.5|1.6|2.7"/>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9|4.3|9.6|9.1|9.8|13.4"/>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1|9.4|1.6|5.3"/>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9|6.9|1.2|3.5|2.7"/>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6.8|3.1|5.3|4.9"/>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4|7.7|12.7"/>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6.1|32.8|3.4|6.2|33.4|4.1|8.8"/>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1|2.8|14.1|14|20|4.3|3.5|8.6|5.4"/>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15.4|7.8|3.4|16.2"/>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5|11.4"/>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7|1.2|0.9"/>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5|2.7|2.7|2.5|2.3|1.9|3|2.6"/>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5|15.6|16.7|20|21.2|14.4|11.2"/>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9|28.5|16.5|11.8|12.6|12.9|19"/>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3|25.4"/>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7.2|3.5|8|7.1|16.2|11.5|21.1"/>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7|17.3|4.7|6|6.4|4.2|2.7|9.2|15.2"/>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28.3"/>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7"/>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1|6|3.4|21.1|9.4|16.3"/>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9|7.2"/>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6|26.3"/>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7|16.3|20.5"/>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3|17.1"/>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9.7|6"/>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2|3.9|8.1|3.9|4.3|1.7|2"/>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3"/>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4|6.4"/>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5|5.2|4.7|7.2|3.3"/>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8.5|8.8"/>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1|1.8|6.7|1.5"/>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7"/>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4.9|25.8|2.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491</TotalTime>
  <Words>2210</Words>
  <Application>Microsoft Macintosh PowerPoint</Application>
  <PresentationFormat>On-screen Show (4:3)</PresentationFormat>
  <Paragraphs>213</Paragraphs>
  <Slides>41</Slides>
  <Notes>0</Notes>
  <HiddenSlides>0</HiddenSlides>
  <MMClips>1</MMClips>
  <ScaleCrop>false</ScaleCrop>
  <HeadingPairs>
    <vt:vector size="8" baseType="variant">
      <vt:variant>
        <vt:lpstr>Fonts Used</vt:lpstr>
      </vt:variant>
      <vt:variant>
        <vt:i4>1</vt:i4>
      </vt:variant>
      <vt:variant>
        <vt:lpstr>Design Template</vt:lpstr>
      </vt:variant>
      <vt:variant>
        <vt:i4>1</vt:i4>
      </vt:variant>
      <vt:variant>
        <vt:lpstr>Embedded OLE Servers</vt:lpstr>
      </vt:variant>
      <vt:variant>
        <vt:i4>1</vt:i4>
      </vt:variant>
      <vt:variant>
        <vt:lpstr>Slide Titles</vt:lpstr>
      </vt:variant>
      <vt:variant>
        <vt:i4>41</vt:i4>
      </vt:variant>
    </vt:vector>
  </HeadingPairs>
  <TitlesOfParts>
    <vt:vector size="44" baseType="lpstr">
      <vt:lpstr>Arial</vt:lpstr>
      <vt:lpstr>Default Design</vt:lpstr>
      <vt:lpstr>Microsoft Graph Chart</vt:lpstr>
      <vt:lpstr>Presenting the Gospel to Those who Reject Scripture</vt:lpstr>
      <vt:lpstr>The Problem</vt:lpstr>
      <vt:lpstr>The Problem</vt:lpstr>
      <vt:lpstr>Religion in the Netherlands</vt:lpstr>
      <vt:lpstr>Lack of Bible Knowledge</vt:lpstr>
      <vt:lpstr>Among Bible-Believers</vt:lpstr>
      <vt:lpstr>Responses of Bible Non-Believers</vt:lpstr>
      <vt:lpstr>Paul’s Example</vt:lpstr>
      <vt:lpstr>To Those Knowing Scripture</vt:lpstr>
      <vt:lpstr>To Those Not Knowing Scripture</vt:lpstr>
      <vt:lpstr>To All These</vt:lpstr>
      <vt:lpstr>Paul’s Strategy</vt:lpstr>
      <vt:lpstr>Lessons from Paul</vt:lpstr>
      <vt:lpstr>Some Approaches to those who reject Scripture</vt:lpstr>
      <vt:lpstr>Various Approaches</vt:lpstr>
      <vt:lpstr>Approaching Atheists/Agnostics</vt:lpstr>
      <vt:lpstr>Approaching Theists</vt:lpstr>
      <vt:lpstr>Approaching Bible-Believers who Pick and Choose</vt:lpstr>
      <vt:lpstr>Summary on Approaches</vt:lpstr>
      <vt:lpstr>Getting People to Listen</vt:lpstr>
      <vt:lpstr>Will They Listen?</vt:lpstr>
      <vt:lpstr>How Can We Get Them to Listen?</vt:lpstr>
      <vt:lpstr>Some Materials</vt:lpstr>
      <vt:lpstr>Websites</vt:lpstr>
      <vt:lpstr>Some of My PowerPoints</vt:lpstr>
      <vt:lpstr>Russia Seminar Talks</vt:lpstr>
      <vt:lpstr>Russia Seminar Talks</vt:lpstr>
      <vt:lpstr>PowerPoints on Science</vt:lpstr>
      <vt:lpstr>PowerPoints on Fulfilled Prophecy</vt:lpstr>
      <vt:lpstr>PowerPoints Responding to Objections</vt:lpstr>
      <vt:lpstr>PowerPoints on History</vt:lpstr>
      <vt:lpstr>Viewing These PowerPoints</vt:lpstr>
      <vt:lpstr>Presenting Sin to Those Who Don’t Believe in It</vt:lpstr>
      <vt:lpstr>Presenting Sin</vt:lpstr>
      <vt:lpstr>Evidence of Sin from Psychology</vt:lpstr>
      <vt:lpstr>Myers’ Evidence</vt:lpstr>
      <vt:lpstr>Myers’ Evidence</vt:lpstr>
      <vt:lpstr>Myers’ Evidence</vt:lpstr>
      <vt:lpstr>Myers’ Evidence</vt:lpstr>
      <vt:lpstr>Peter’s Advice</vt:lpstr>
      <vt:lpstr>The End</vt:lpstr>
    </vt:vector>
  </TitlesOfParts>
  <Company>Biblical Theological Seminary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Presenting the Gospel to Those who Reject Scripture</dc:title>
  <dc:creator>rnewman</dc:creator>
  <cp:keywords/>
  <cp:lastModifiedBy>David C. Bossard</cp:lastModifiedBy>
  <cp:revision>225</cp:revision>
  <dcterms:created xsi:type="dcterms:W3CDTF">2011-02-18T21:36:01Z</dcterms:created>
  <dcterms:modified xsi:type="dcterms:W3CDTF">2011-02-18T21:36:31Z</dcterms:modified>
</cp:coreProperties>
</file>